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6202025" cy="21602700"/>
  <p:notesSz cx="15387638" cy="20783550"/>
  <p:defaultTextStyle>
    <a:defPPr>
      <a:defRPr lang="es-MX"/>
    </a:defPPr>
    <a:lvl1pPr marL="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013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027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040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054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0067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8081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6094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4108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D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152" y="2364"/>
      </p:cViewPr>
      <p:guideLst>
        <p:guide orient="horz" pos="6804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6546"/>
        <p:guide pos="48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667976" cy="1039178"/>
          </a:xfrm>
          <a:prstGeom prst="rect">
            <a:avLst/>
          </a:prstGeom>
        </p:spPr>
        <p:txBody>
          <a:bodyPr vert="horz" lIns="206691" tIns="103345" rIns="206691" bIns="103345" rtlCol="0"/>
          <a:lstStyle>
            <a:lvl1pPr algn="l">
              <a:defRPr sz="27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8716101" y="0"/>
            <a:ext cx="6667976" cy="1039178"/>
          </a:xfrm>
          <a:prstGeom prst="rect">
            <a:avLst/>
          </a:prstGeom>
        </p:spPr>
        <p:txBody>
          <a:bodyPr vert="horz" lIns="206691" tIns="103345" rIns="206691" bIns="103345" rtlCol="0"/>
          <a:lstStyle>
            <a:lvl1pPr algn="r">
              <a:defRPr sz="2700"/>
            </a:lvl1pPr>
          </a:lstStyle>
          <a:p>
            <a:fld id="{CBEEF3D1-F0A9-4521-843E-A5852F17C877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9740765"/>
            <a:ext cx="6667976" cy="1039178"/>
          </a:xfrm>
          <a:prstGeom prst="rect">
            <a:avLst/>
          </a:prstGeom>
        </p:spPr>
        <p:txBody>
          <a:bodyPr vert="horz" lIns="206691" tIns="103345" rIns="206691" bIns="103345" rtlCol="0" anchor="b"/>
          <a:lstStyle>
            <a:lvl1pPr algn="l">
              <a:defRPr sz="27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8716101" y="19740765"/>
            <a:ext cx="6667976" cy="1039178"/>
          </a:xfrm>
          <a:prstGeom prst="rect">
            <a:avLst/>
          </a:prstGeom>
        </p:spPr>
        <p:txBody>
          <a:bodyPr vert="horz" lIns="206691" tIns="103345" rIns="206691" bIns="103345" rtlCol="0" anchor="b"/>
          <a:lstStyle>
            <a:lvl1pPr algn="r">
              <a:defRPr sz="2700"/>
            </a:lvl1pPr>
          </a:lstStyle>
          <a:p>
            <a:fld id="{1E64F676-C4DC-4EF5-8BE2-236D5E1C176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9307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3" y="6710841"/>
            <a:ext cx="13771721" cy="463057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12241529"/>
            <a:ext cx="11341418" cy="55206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15103" y="2725343"/>
            <a:ext cx="6458307" cy="5806225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34555" y="2725343"/>
            <a:ext cx="19110514" cy="5806225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49" y="13881737"/>
            <a:ext cx="13771721" cy="4290536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49" y="9156148"/>
            <a:ext cx="13771721" cy="4725589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4555" y="15876987"/>
            <a:ext cx="12784411" cy="44910612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89001" y="15876987"/>
            <a:ext cx="12784409" cy="44910612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2" y="865109"/>
            <a:ext cx="14581823" cy="360045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4835605"/>
            <a:ext cx="7158708" cy="2015251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1" y="6850856"/>
            <a:ext cx="7158708" cy="12446557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6" y="4835605"/>
            <a:ext cx="7161520" cy="2015251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6" y="6850856"/>
            <a:ext cx="7161520" cy="12446557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3" y="860107"/>
            <a:ext cx="5330355" cy="3660459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2" y="860109"/>
            <a:ext cx="9057382" cy="1843730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3" y="4520567"/>
            <a:ext cx="5330355" cy="14776848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1" y="15121892"/>
            <a:ext cx="9721215" cy="1785225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1" y="1930242"/>
            <a:ext cx="9721215" cy="12961620"/>
          </a:xfrm>
        </p:spPr>
        <p:txBody>
          <a:bodyPr/>
          <a:lstStyle>
            <a:lvl1pPr marL="0" indent="0">
              <a:buNone/>
              <a:defRPr sz="7600"/>
            </a:lvl1pPr>
            <a:lvl2pPr marL="1080135" indent="0">
              <a:buNone/>
              <a:defRPr sz="6600"/>
            </a:lvl2pPr>
            <a:lvl3pPr marL="2160270" indent="0">
              <a:buNone/>
              <a:defRPr sz="5700"/>
            </a:lvl3pPr>
            <a:lvl4pPr marL="3240405" indent="0">
              <a:buNone/>
              <a:defRPr sz="4700"/>
            </a:lvl4pPr>
            <a:lvl5pPr marL="4320540" indent="0">
              <a:buNone/>
              <a:defRPr sz="4700"/>
            </a:lvl5pPr>
            <a:lvl6pPr marL="5400675" indent="0">
              <a:buNone/>
              <a:defRPr sz="4700"/>
            </a:lvl6pPr>
            <a:lvl7pPr marL="6480810" indent="0">
              <a:buNone/>
              <a:defRPr sz="4700"/>
            </a:lvl7pPr>
            <a:lvl8pPr marL="7560945" indent="0">
              <a:buNone/>
              <a:defRPr sz="4700"/>
            </a:lvl8pPr>
            <a:lvl9pPr marL="8641080" indent="0">
              <a:buNone/>
              <a:defRPr sz="47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1" y="16907116"/>
            <a:ext cx="9721215" cy="2535315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2" y="865109"/>
            <a:ext cx="14581823" cy="3600451"/>
          </a:xfrm>
          <a:prstGeom prst="rect">
            <a:avLst/>
          </a:prstGeom>
        </p:spPr>
        <p:txBody>
          <a:bodyPr vert="horz" lIns="216027" tIns="108014" rIns="216027" bIns="10801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2" y="5040634"/>
            <a:ext cx="14581823" cy="14256783"/>
          </a:xfrm>
          <a:prstGeom prst="rect">
            <a:avLst/>
          </a:prstGeom>
        </p:spPr>
        <p:txBody>
          <a:bodyPr vert="horz" lIns="216027" tIns="108014" rIns="216027" bIns="108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2" y="20022504"/>
            <a:ext cx="3780473" cy="1150144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4A618-0F69-4D9D-9314-FF9635663BAA}" type="datetimeFigureOut">
              <a:rPr lang="es-MX" smtClean="0"/>
              <a:pPr/>
              <a:t>08/07/2015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3" y="20022504"/>
            <a:ext cx="5130641" cy="1150144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2" y="20022504"/>
            <a:ext cx="3780473" cy="1150144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FB7C-2048-4CBE-90C3-A1853B7BC2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01" indent="-810101" algn="l" defTabSz="216027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219" indent="-675084" algn="l" defTabSz="2160270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oa.upm.es/22535/2/BORJA_FRUTOS_VAZQUEZ_ANEXO.pdf" TargetMode="External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jpe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C:\Users\SC\Desktop\Rn222\Poster\ra rn pa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460" y="3443236"/>
            <a:ext cx="4076700" cy="3956050"/>
          </a:xfrm>
          <a:prstGeom prst="rect">
            <a:avLst/>
          </a:prstGeom>
          <a:noFill/>
        </p:spPr>
      </p:pic>
      <p:pic>
        <p:nvPicPr>
          <p:cNvPr id="4" name="3 Imagen" descr="Conacy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18" y="20446276"/>
            <a:ext cx="1785950" cy="1142212"/>
          </a:xfrm>
          <a:prstGeom prst="rect">
            <a:avLst/>
          </a:prstGeom>
        </p:spPr>
      </p:pic>
      <p:pic>
        <p:nvPicPr>
          <p:cNvPr id="5" name="4 Imagen" descr="logo_cima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816184" y="20702371"/>
            <a:ext cx="1355536" cy="814679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743690" y="442840"/>
            <a:ext cx="10072758" cy="2339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atin typeface="Arial Black" pitchFamily="34" charset="0"/>
              </a:rPr>
              <a:t>Optimización de las medidas </a:t>
            </a:r>
            <a:endParaRPr lang="es-MX" sz="3600" dirty="0" smtClean="0">
              <a:latin typeface="Arial Black" pitchFamily="34" charset="0"/>
            </a:endParaRPr>
          </a:p>
          <a:p>
            <a:r>
              <a:rPr lang="es-MX" sz="3600" dirty="0" smtClean="0">
                <a:latin typeface="Arial Black" pitchFamily="34" charset="0"/>
              </a:rPr>
              <a:t>de radiactividad </a:t>
            </a:r>
            <a:r>
              <a:rPr lang="es-MX" sz="3600" dirty="0">
                <a:latin typeface="Arial Black" pitchFamily="34" charset="0"/>
              </a:rPr>
              <a:t>en materiales de </a:t>
            </a:r>
            <a:r>
              <a:rPr lang="es-MX" sz="3600" dirty="0" smtClean="0">
                <a:latin typeface="Arial Black" pitchFamily="34" charset="0"/>
              </a:rPr>
              <a:t>construcción por </a:t>
            </a:r>
            <a:r>
              <a:rPr lang="es-MX" sz="3600" dirty="0" err="1" smtClean="0">
                <a:latin typeface="Arial Black" pitchFamily="34" charset="0"/>
              </a:rPr>
              <a:t>espectroscopía</a:t>
            </a:r>
            <a:r>
              <a:rPr lang="es-MX" sz="3600" dirty="0" smtClean="0">
                <a:latin typeface="Arial Black" pitchFamily="34" charset="0"/>
              </a:rPr>
              <a:t> gamma </a:t>
            </a:r>
            <a:r>
              <a:rPr lang="es-MX" sz="3600" dirty="0">
                <a:latin typeface="Arial Black" pitchFamily="34" charset="0"/>
              </a:rPr>
              <a:t>de alta </a:t>
            </a:r>
            <a:r>
              <a:rPr lang="es-MX" sz="3600" dirty="0" smtClean="0">
                <a:latin typeface="Arial Black" pitchFamily="34" charset="0"/>
              </a:rPr>
              <a:t>resolución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57938" y="2800294"/>
            <a:ext cx="9215502" cy="40011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O. E. López </a:t>
            </a:r>
            <a:r>
              <a:rPr lang="es-MX" sz="2000" dirty="0" err="1" smtClean="0"/>
              <a:t>López</a:t>
            </a:r>
            <a:r>
              <a:rPr lang="es-MX" sz="2000" dirty="0" smtClean="0"/>
              <a:t>, Y. Venegas </a:t>
            </a:r>
            <a:r>
              <a:rPr lang="es-MX" sz="2000" dirty="0" err="1" smtClean="0"/>
              <a:t>Argumedo</a:t>
            </a:r>
            <a:r>
              <a:rPr lang="es-MX" sz="2000" dirty="0" smtClean="0"/>
              <a:t>, M. E. Montero Cabrera, M. E. Mendoza Duarte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620292" y="2943170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Introducción</a:t>
            </a:r>
            <a:endParaRPr lang="es-MX" sz="28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85774" y="10101087"/>
            <a:ext cx="645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Garantizar la exactitud de las actividades de la serie del </a:t>
            </a:r>
            <a:r>
              <a:rPr lang="es-MX" sz="2400" baseline="30000" dirty="0" smtClean="0"/>
              <a:t>238</a:t>
            </a:r>
            <a:r>
              <a:rPr lang="es-MX" sz="2400" dirty="0" smtClean="0"/>
              <a:t>U </a:t>
            </a:r>
            <a:r>
              <a:rPr lang="es-MX" sz="2400" dirty="0"/>
              <a:t>mediante la </a:t>
            </a:r>
            <a:r>
              <a:rPr lang="es-MX" sz="2400" dirty="0" smtClean="0"/>
              <a:t>optimización </a:t>
            </a:r>
            <a:r>
              <a:rPr lang="es-MX" sz="2400" dirty="0"/>
              <a:t>de la geometría y </a:t>
            </a:r>
            <a:r>
              <a:rPr lang="es-MX" sz="2400" dirty="0" smtClean="0"/>
              <a:t>hermeticidad </a:t>
            </a:r>
            <a:r>
              <a:rPr lang="es-MX" sz="2400" dirty="0"/>
              <a:t>del </a:t>
            </a:r>
            <a:r>
              <a:rPr lang="es-MX" sz="2400" dirty="0" smtClean="0"/>
              <a:t>porta muestras.</a:t>
            </a:r>
            <a:endParaRPr lang="es-MX" sz="2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85774" y="12087234"/>
            <a:ext cx="6460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smtClean="0"/>
              <a:t>Para </a:t>
            </a:r>
            <a:r>
              <a:rPr lang="es-MX" sz="2400" dirty="0" smtClean="0"/>
              <a:t>una medición más exacta debe llegarse al equilibrio radiactivo. Para la familia del </a:t>
            </a:r>
            <a:r>
              <a:rPr lang="es-MX" sz="2400" baseline="30000" dirty="0" smtClean="0"/>
              <a:t>238</a:t>
            </a:r>
            <a:r>
              <a:rPr lang="es-MX" sz="2400" dirty="0" smtClean="0"/>
              <a:t>U y para </a:t>
            </a:r>
            <a:r>
              <a:rPr lang="es-MX" sz="2400" baseline="30000" dirty="0" smtClean="0"/>
              <a:t>226</a:t>
            </a:r>
            <a:r>
              <a:rPr lang="es-MX" sz="2400" dirty="0" smtClean="0"/>
              <a:t> Ra -&gt;</a:t>
            </a:r>
            <a:r>
              <a:rPr lang="es-MX" sz="2400" baseline="30000" dirty="0" smtClean="0"/>
              <a:t>  222</a:t>
            </a:r>
            <a:r>
              <a:rPr lang="es-MX" sz="2400" dirty="0" smtClean="0"/>
              <a:t> Rn se cumple T</a:t>
            </a:r>
            <a:r>
              <a:rPr lang="es-MX" sz="2400" baseline="-25000" dirty="0" smtClean="0"/>
              <a:t>1/2</a:t>
            </a:r>
            <a:r>
              <a:rPr lang="es-MX" sz="2400" dirty="0" smtClean="0"/>
              <a:t>(padre)  &gt;&gt; T</a:t>
            </a:r>
            <a:r>
              <a:rPr lang="es-MX" sz="2400" baseline="-25000" dirty="0" smtClean="0"/>
              <a:t>1/2</a:t>
            </a:r>
            <a:r>
              <a:rPr lang="es-MX" sz="2400" dirty="0" smtClean="0"/>
              <a:t>(hijo), es posible el equilibrio</a:t>
            </a:r>
            <a:endParaRPr lang="es-MX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1"/>
            <a:ext cx="184731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15458" y="4800558"/>
            <a:ext cx="53244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 descr="C:\Users\SC\Desktop\Rn222\Poster\Detect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7761681" y="6997277"/>
            <a:ext cx="2857520" cy="1607355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242964" y="13944622"/>
            <a:ext cx="3562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385840" y="16444952"/>
            <a:ext cx="5172075" cy="16954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5029178" y="14158936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671988" y="16444952"/>
            <a:ext cx="1038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CuadroTexto"/>
          <p:cNvSpPr txBox="1"/>
          <p:nvPr/>
        </p:nvSpPr>
        <p:spPr>
          <a:xfrm>
            <a:off x="8743954" y="422905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cs typeface="Arial" pitchFamily="34" charset="0"/>
              </a:rPr>
              <a:t>Selección de materiales impermeables a radón</a:t>
            </a:r>
            <a:endParaRPr lang="es-MX" sz="2400" dirty="0">
              <a:cs typeface="Arial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2076420" y="19802538"/>
            <a:ext cx="1809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4" descr="http://fpsalmon.usc.es/secretlar/imaxes/rcasatext.jpg"/>
          <p:cNvPicPr>
            <a:picLocks noChangeAspect="1" noChangeArrowheads="1"/>
          </p:cNvPicPr>
          <p:nvPr/>
        </p:nvPicPr>
        <p:blipFill>
          <a:blip r:embed="rId12" cstate="print"/>
          <a:srcRect r="44897"/>
          <a:stretch>
            <a:fillRect/>
          </a:stretch>
        </p:blipFill>
        <p:spPr bwMode="auto">
          <a:xfrm>
            <a:off x="3808231" y="4729120"/>
            <a:ext cx="3221211" cy="248030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957212" y="7800954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 smtClean="0"/>
              <a:t>Para medir con mayor exactitud la actividad de radón hace falta un recipiente con características específicas.</a:t>
            </a:r>
            <a:endParaRPr lang="es-MX" sz="18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8815392" y="19231034"/>
            <a:ext cx="6600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 Simone, Et al. “Calibration of Big Bottle RAD H2O set-up for radon in water using HDPE bottles”. Radiation measurements. Volume 76, May 2015, Pages 1–7 </a:t>
            </a:r>
            <a:r>
              <a:rPr lang="en-US" sz="1400" dirty="0" smtClean="0">
                <a:hlinkClick r:id="rId13"/>
              </a:rPr>
              <a:t>http://oa.upm.es/22535/2/BORJA_FRUTOS_VAZQUEZ_ANEXO.pdf</a:t>
            </a:r>
            <a:endParaRPr lang="es-MX" sz="1400" dirty="0" smtClean="0"/>
          </a:p>
          <a:p>
            <a:r>
              <a:rPr lang="es-MX" sz="1400" dirty="0" err="1" smtClean="0"/>
              <a:t>Jiránek</a:t>
            </a:r>
            <a:r>
              <a:rPr lang="es-MX" sz="1400" dirty="0" smtClean="0"/>
              <a:t>, M., Et al. “</a:t>
            </a:r>
            <a:r>
              <a:rPr lang="es-MX" sz="1400" dirty="0" err="1" smtClean="0"/>
              <a:t>Radon</a:t>
            </a:r>
            <a:r>
              <a:rPr lang="es-MX" sz="1400" dirty="0" smtClean="0"/>
              <a:t> </a:t>
            </a:r>
            <a:r>
              <a:rPr lang="es-MX" sz="1400" dirty="0" err="1" smtClean="0"/>
              <a:t>diffusion</a:t>
            </a:r>
            <a:r>
              <a:rPr lang="es-MX" sz="1400" dirty="0" smtClean="0"/>
              <a:t> </a:t>
            </a:r>
            <a:r>
              <a:rPr lang="es-MX" sz="1400" dirty="0" err="1" smtClean="0"/>
              <a:t>coefficents</a:t>
            </a:r>
            <a:r>
              <a:rPr lang="es-MX" sz="1400" dirty="0" smtClean="0"/>
              <a:t> in 360 </a:t>
            </a:r>
            <a:r>
              <a:rPr lang="es-MX" sz="1400" dirty="0" err="1" smtClean="0"/>
              <a:t>waterproof</a:t>
            </a:r>
            <a:endParaRPr lang="es-MX" sz="1400" dirty="0" smtClean="0"/>
          </a:p>
          <a:p>
            <a:r>
              <a:rPr lang="en-US" sz="1400" dirty="0" smtClean="0"/>
              <a:t>materials of different chemical composition</a:t>
            </a:r>
            <a:r>
              <a:rPr lang="es-MX" sz="1400" dirty="0" smtClean="0"/>
              <a:t>”. </a:t>
            </a:r>
            <a:r>
              <a:rPr lang="es-MX" sz="1400" dirty="0" err="1" smtClean="0"/>
              <a:t>Radiation</a:t>
            </a:r>
            <a:r>
              <a:rPr lang="es-MX" sz="1400" dirty="0" smtClean="0"/>
              <a:t> </a:t>
            </a:r>
            <a:r>
              <a:rPr lang="es-MX" sz="1400" dirty="0" err="1" smtClean="0"/>
              <a:t>Protection</a:t>
            </a:r>
            <a:r>
              <a:rPr lang="es-MX" sz="1400" dirty="0" smtClean="0"/>
              <a:t> </a:t>
            </a:r>
            <a:r>
              <a:rPr lang="es-MX" sz="1400" dirty="0" err="1" smtClean="0"/>
              <a:t>Dosimetry</a:t>
            </a:r>
            <a:r>
              <a:rPr lang="es-MX" sz="1400" dirty="0" smtClean="0"/>
              <a:t>. Vol. 145, No. 2–3,  </a:t>
            </a:r>
            <a:r>
              <a:rPr lang="es-MX" sz="1400" dirty="0" err="1" smtClean="0"/>
              <a:t>March</a:t>
            </a:r>
            <a:r>
              <a:rPr lang="es-MX" sz="1400" dirty="0" smtClean="0"/>
              <a:t> 2011, pp. 178–183</a:t>
            </a:r>
            <a:endParaRPr lang="en-US" sz="1400" dirty="0" smtClean="0"/>
          </a:p>
        </p:txBody>
      </p:sp>
      <p:pic>
        <p:nvPicPr>
          <p:cNvPr id="37" name="Picture 2" descr="E:\Genie 2000 fuente emanacion.bm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458334" y="9658342"/>
            <a:ext cx="4638184" cy="2786082"/>
          </a:xfrm>
          <a:prstGeom prst="rect">
            <a:avLst/>
          </a:prstGeom>
          <a:noFill/>
        </p:spPr>
      </p:pic>
      <p:pic>
        <p:nvPicPr>
          <p:cNvPr id="1038" name="Picture 14" descr="C:\Users\SC\Desktop\Rn222\Poster\Geometria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387028" y="6443632"/>
            <a:ext cx="2117990" cy="2262749"/>
          </a:xfrm>
          <a:prstGeom prst="rect">
            <a:avLst/>
          </a:prstGeom>
          <a:noFill/>
        </p:spPr>
      </p:pic>
      <p:pic>
        <p:nvPicPr>
          <p:cNvPr id="1039" name="Picture 15" descr="C:\Users\SC\Downloads\2015-07-08 13.28.4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030234" y="6586508"/>
            <a:ext cx="1928826" cy="2262890"/>
          </a:xfrm>
          <a:prstGeom prst="rect">
            <a:avLst/>
          </a:prstGeom>
          <a:noFill/>
        </p:spPr>
      </p:pic>
      <p:pic>
        <p:nvPicPr>
          <p:cNvPr id="1040" name="Picture 16" descr="C:\Users\SC\Downloads\2015-07-08 13.33.21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flipH="1">
            <a:off x="4457674" y="7658078"/>
            <a:ext cx="1928826" cy="1466711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8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385840" y="18721446"/>
            <a:ext cx="3562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SC\Desktop\Rn222\Poster\2015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71394" y="-57226"/>
            <a:ext cx="6072230" cy="3053974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10172714" y="8872524"/>
            <a:ext cx="316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Imágenes del recipiente</a:t>
            </a:r>
            <a:endParaRPr lang="es-MX" sz="24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8672516" y="12515862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Espectro gamma de los hijos del Rn en el recipiente</a:t>
            </a:r>
            <a:endParaRPr lang="es-MX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0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376340" y="18302340"/>
            <a:ext cx="3581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1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385840" y="19302474"/>
            <a:ext cx="3924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39 CuadroTexto"/>
          <p:cNvSpPr txBox="1"/>
          <p:nvPr/>
        </p:nvSpPr>
        <p:spPr>
          <a:xfrm>
            <a:off x="1620292" y="9433198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Objetivo</a:t>
            </a:r>
            <a:endParaRPr lang="es-MX" sz="28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620292" y="11502266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Justificación matemática</a:t>
            </a:r>
            <a:endParaRPr lang="es-MX" sz="28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9829204" y="3672558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Sección experimental</a:t>
            </a:r>
            <a:endParaRPr lang="es-MX" sz="28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9829204" y="13158450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Resultados</a:t>
            </a:r>
            <a:endParaRPr lang="es-MX" sz="280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9829204" y="18703066"/>
            <a:ext cx="4320480" cy="52322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Bibliografía y/o referencias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218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</dc:creator>
  <cp:lastModifiedBy>c</cp:lastModifiedBy>
  <cp:revision>71</cp:revision>
  <dcterms:created xsi:type="dcterms:W3CDTF">2015-07-07T16:49:41Z</dcterms:created>
  <dcterms:modified xsi:type="dcterms:W3CDTF">2015-07-08T23:02:01Z</dcterms:modified>
</cp:coreProperties>
</file>