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6200438" cy="21599525"/>
  <p:notesSz cx="15387638" cy="20783550"/>
  <p:defaultTextStyle>
    <a:defPPr>
      <a:defRPr lang="es-MX"/>
    </a:defPPr>
    <a:lvl1pPr marL="0" algn="l" defTabSz="1814352" rtl="0" eaLnBrk="1" latinLnBrk="0" hangingPunct="1">
      <a:defRPr sz="3572" kern="1200">
        <a:solidFill>
          <a:schemeClr val="tx1"/>
        </a:solidFill>
        <a:latin typeface="+mn-lt"/>
        <a:ea typeface="+mn-ea"/>
        <a:cs typeface="+mn-cs"/>
      </a:defRPr>
    </a:lvl1pPr>
    <a:lvl2pPr marL="907176" algn="l" defTabSz="1814352" rtl="0" eaLnBrk="1" latinLnBrk="0" hangingPunct="1">
      <a:defRPr sz="3572" kern="1200">
        <a:solidFill>
          <a:schemeClr val="tx1"/>
        </a:solidFill>
        <a:latin typeface="+mn-lt"/>
        <a:ea typeface="+mn-ea"/>
        <a:cs typeface="+mn-cs"/>
      </a:defRPr>
    </a:lvl2pPr>
    <a:lvl3pPr marL="1814352" algn="l" defTabSz="1814352" rtl="0" eaLnBrk="1" latinLnBrk="0" hangingPunct="1">
      <a:defRPr sz="3572" kern="1200">
        <a:solidFill>
          <a:schemeClr val="tx1"/>
        </a:solidFill>
        <a:latin typeface="+mn-lt"/>
        <a:ea typeface="+mn-ea"/>
        <a:cs typeface="+mn-cs"/>
      </a:defRPr>
    </a:lvl3pPr>
    <a:lvl4pPr marL="2721529" algn="l" defTabSz="1814352" rtl="0" eaLnBrk="1" latinLnBrk="0" hangingPunct="1">
      <a:defRPr sz="3572" kern="1200">
        <a:solidFill>
          <a:schemeClr val="tx1"/>
        </a:solidFill>
        <a:latin typeface="+mn-lt"/>
        <a:ea typeface="+mn-ea"/>
        <a:cs typeface="+mn-cs"/>
      </a:defRPr>
    </a:lvl4pPr>
    <a:lvl5pPr marL="3628705" algn="l" defTabSz="1814352" rtl="0" eaLnBrk="1" latinLnBrk="0" hangingPunct="1">
      <a:defRPr sz="3572" kern="1200">
        <a:solidFill>
          <a:schemeClr val="tx1"/>
        </a:solidFill>
        <a:latin typeface="+mn-lt"/>
        <a:ea typeface="+mn-ea"/>
        <a:cs typeface="+mn-cs"/>
      </a:defRPr>
    </a:lvl5pPr>
    <a:lvl6pPr marL="4535881" algn="l" defTabSz="1814352" rtl="0" eaLnBrk="1" latinLnBrk="0" hangingPunct="1">
      <a:defRPr sz="3572" kern="1200">
        <a:solidFill>
          <a:schemeClr val="tx1"/>
        </a:solidFill>
        <a:latin typeface="+mn-lt"/>
        <a:ea typeface="+mn-ea"/>
        <a:cs typeface="+mn-cs"/>
      </a:defRPr>
    </a:lvl6pPr>
    <a:lvl7pPr marL="5443057" algn="l" defTabSz="1814352" rtl="0" eaLnBrk="1" latinLnBrk="0" hangingPunct="1">
      <a:defRPr sz="3572" kern="1200">
        <a:solidFill>
          <a:schemeClr val="tx1"/>
        </a:solidFill>
        <a:latin typeface="+mn-lt"/>
        <a:ea typeface="+mn-ea"/>
        <a:cs typeface="+mn-cs"/>
      </a:defRPr>
    </a:lvl7pPr>
    <a:lvl8pPr marL="6350234" algn="l" defTabSz="1814352" rtl="0" eaLnBrk="1" latinLnBrk="0" hangingPunct="1">
      <a:defRPr sz="3572" kern="1200">
        <a:solidFill>
          <a:schemeClr val="tx1"/>
        </a:solidFill>
        <a:latin typeface="+mn-lt"/>
        <a:ea typeface="+mn-ea"/>
        <a:cs typeface="+mn-cs"/>
      </a:defRPr>
    </a:lvl8pPr>
    <a:lvl9pPr marL="7257410" algn="l" defTabSz="1814352" rtl="0" eaLnBrk="1" latinLnBrk="0" hangingPunct="1">
      <a:defRPr sz="3572"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p:scale>
          <a:sx n="44" d="100"/>
          <a:sy n="44" d="100"/>
        </p:scale>
        <p:origin x="-2514" y="1266"/>
      </p:cViewPr>
      <p:guideLst>
        <p:guide orient="horz" pos="6803"/>
        <p:guide pos="5102"/>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6667976" cy="1042787"/>
          </a:xfrm>
          <a:prstGeom prst="rect">
            <a:avLst/>
          </a:prstGeom>
        </p:spPr>
        <p:txBody>
          <a:bodyPr vert="horz" lIns="206691" tIns="103345" rIns="206691" bIns="103345" rtlCol="0"/>
          <a:lstStyle>
            <a:lvl1pPr algn="l">
              <a:defRPr sz="2700"/>
            </a:lvl1pPr>
          </a:lstStyle>
          <a:p>
            <a:endParaRPr lang="es-MX"/>
          </a:p>
        </p:txBody>
      </p:sp>
      <p:sp>
        <p:nvSpPr>
          <p:cNvPr id="3" name="Marcador de fecha 2"/>
          <p:cNvSpPr>
            <a:spLocks noGrp="1"/>
          </p:cNvSpPr>
          <p:nvPr>
            <p:ph type="dt" idx="1"/>
          </p:nvPr>
        </p:nvSpPr>
        <p:spPr>
          <a:xfrm>
            <a:off x="8716101" y="0"/>
            <a:ext cx="6667976" cy="1042787"/>
          </a:xfrm>
          <a:prstGeom prst="rect">
            <a:avLst/>
          </a:prstGeom>
        </p:spPr>
        <p:txBody>
          <a:bodyPr vert="horz" lIns="206691" tIns="103345" rIns="206691" bIns="103345" rtlCol="0"/>
          <a:lstStyle>
            <a:lvl1pPr algn="r">
              <a:defRPr sz="2700"/>
            </a:lvl1pPr>
          </a:lstStyle>
          <a:p>
            <a:fld id="{CC387EB9-A09C-42F9-94A2-531E3E90C495}" type="datetimeFigureOut">
              <a:rPr lang="es-MX" smtClean="0"/>
              <a:pPr/>
              <a:t>08/07/2015</a:t>
            </a:fld>
            <a:endParaRPr lang="es-MX"/>
          </a:p>
        </p:txBody>
      </p:sp>
      <p:sp>
        <p:nvSpPr>
          <p:cNvPr id="4" name="Marcador de imagen de diapositiva 3"/>
          <p:cNvSpPr>
            <a:spLocks noGrp="1" noRot="1" noChangeAspect="1"/>
          </p:cNvSpPr>
          <p:nvPr>
            <p:ph type="sldImg" idx="2"/>
          </p:nvPr>
        </p:nvSpPr>
        <p:spPr>
          <a:xfrm>
            <a:off x="5064125" y="2598738"/>
            <a:ext cx="5259388" cy="7013575"/>
          </a:xfrm>
          <a:prstGeom prst="rect">
            <a:avLst/>
          </a:prstGeom>
          <a:noFill/>
          <a:ln w="12700">
            <a:solidFill>
              <a:prstClr val="black"/>
            </a:solidFill>
          </a:ln>
        </p:spPr>
        <p:txBody>
          <a:bodyPr vert="horz" lIns="206691" tIns="103345" rIns="206691" bIns="103345" rtlCol="0" anchor="ctr"/>
          <a:lstStyle/>
          <a:p>
            <a:endParaRPr lang="es-MX"/>
          </a:p>
        </p:txBody>
      </p:sp>
      <p:sp>
        <p:nvSpPr>
          <p:cNvPr id="5" name="Marcador de notas 4"/>
          <p:cNvSpPr>
            <a:spLocks noGrp="1"/>
          </p:cNvSpPr>
          <p:nvPr>
            <p:ph type="body" sz="quarter" idx="3"/>
          </p:nvPr>
        </p:nvSpPr>
        <p:spPr>
          <a:xfrm>
            <a:off x="1538764" y="10002083"/>
            <a:ext cx="12310110" cy="8183523"/>
          </a:xfrm>
          <a:prstGeom prst="rect">
            <a:avLst/>
          </a:prstGeom>
        </p:spPr>
        <p:txBody>
          <a:bodyPr vert="horz" lIns="206691" tIns="103345" rIns="206691" bIns="10334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19740766"/>
            <a:ext cx="6667976" cy="1042785"/>
          </a:xfrm>
          <a:prstGeom prst="rect">
            <a:avLst/>
          </a:prstGeom>
        </p:spPr>
        <p:txBody>
          <a:bodyPr vert="horz" lIns="206691" tIns="103345" rIns="206691" bIns="103345" rtlCol="0" anchor="b"/>
          <a:lstStyle>
            <a:lvl1pPr algn="l">
              <a:defRPr sz="2700"/>
            </a:lvl1pPr>
          </a:lstStyle>
          <a:p>
            <a:endParaRPr lang="es-MX"/>
          </a:p>
        </p:txBody>
      </p:sp>
      <p:sp>
        <p:nvSpPr>
          <p:cNvPr id="7" name="Marcador de número de diapositiva 6"/>
          <p:cNvSpPr>
            <a:spLocks noGrp="1"/>
          </p:cNvSpPr>
          <p:nvPr>
            <p:ph type="sldNum" sz="quarter" idx="5"/>
          </p:nvPr>
        </p:nvSpPr>
        <p:spPr>
          <a:xfrm>
            <a:off x="8716101" y="19740766"/>
            <a:ext cx="6667976" cy="1042785"/>
          </a:xfrm>
          <a:prstGeom prst="rect">
            <a:avLst/>
          </a:prstGeom>
        </p:spPr>
        <p:txBody>
          <a:bodyPr vert="horz" lIns="206691" tIns="103345" rIns="206691" bIns="103345" rtlCol="0" anchor="b"/>
          <a:lstStyle>
            <a:lvl1pPr algn="r">
              <a:defRPr sz="2700"/>
            </a:lvl1pPr>
          </a:lstStyle>
          <a:p>
            <a:fld id="{5B9290A4-1C56-4FBF-A738-FE7B7221496F}" type="slidenum">
              <a:rPr lang="es-MX" smtClean="0"/>
              <a:pPr/>
              <a:t>‹Nº›</a:t>
            </a:fld>
            <a:endParaRPr lang="es-MX"/>
          </a:p>
        </p:txBody>
      </p:sp>
    </p:spTree>
    <p:extLst>
      <p:ext uri="{BB962C8B-B14F-4D97-AF65-F5344CB8AC3E}">
        <p14:creationId xmlns:p14="http://schemas.microsoft.com/office/powerpoint/2010/main" xmlns="" val="3339829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B9290A4-1C56-4FBF-A738-FE7B7221496F}" type="slidenum">
              <a:rPr lang="es-MX" smtClean="0"/>
              <a:pPr/>
              <a:t>1</a:t>
            </a:fld>
            <a:endParaRPr lang="es-MX"/>
          </a:p>
        </p:txBody>
      </p:sp>
    </p:spTree>
    <p:extLst>
      <p:ext uri="{BB962C8B-B14F-4D97-AF65-F5344CB8AC3E}">
        <p14:creationId xmlns:p14="http://schemas.microsoft.com/office/powerpoint/2010/main" xmlns="" val="600745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215033" y="3534924"/>
            <a:ext cx="13770372" cy="7519835"/>
          </a:xfrm>
        </p:spPr>
        <p:txBody>
          <a:bodyPr anchor="b"/>
          <a:lstStyle>
            <a:lvl1pPr algn="ctr">
              <a:defRPr sz="1063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025055" y="11344752"/>
            <a:ext cx="12150329" cy="5214884"/>
          </a:xfrm>
        </p:spPr>
        <p:txBody>
          <a:bodyPr/>
          <a:lstStyle>
            <a:lvl1pPr marL="0" indent="0" algn="ctr">
              <a:buNone/>
              <a:defRPr sz="4252"/>
            </a:lvl1pPr>
            <a:lvl2pPr marL="810021" indent="0" algn="ctr">
              <a:buNone/>
              <a:defRPr sz="3543"/>
            </a:lvl2pPr>
            <a:lvl3pPr marL="1620042" indent="0" algn="ctr">
              <a:buNone/>
              <a:defRPr sz="3189"/>
            </a:lvl3pPr>
            <a:lvl4pPr marL="2430064" indent="0" algn="ctr">
              <a:buNone/>
              <a:defRPr sz="2835"/>
            </a:lvl4pPr>
            <a:lvl5pPr marL="3240085" indent="0" algn="ctr">
              <a:buNone/>
              <a:defRPr sz="2835"/>
            </a:lvl5pPr>
            <a:lvl6pPr marL="4050106" indent="0" algn="ctr">
              <a:buNone/>
              <a:defRPr sz="2835"/>
            </a:lvl6pPr>
            <a:lvl7pPr marL="4860127" indent="0" algn="ctr">
              <a:buNone/>
              <a:defRPr sz="2835"/>
            </a:lvl7pPr>
            <a:lvl8pPr marL="5670149" indent="0" algn="ctr">
              <a:buNone/>
              <a:defRPr sz="2835"/>
            </a:lvl8pPr>
            <a:lvl9pPr marL="6480170" indent="0" algn="ctr">
              <a:buNone/>
              <a:defRPr sz="2835"/>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186964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3900613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93440" y="1149975"/>
            <a:ext cx="3493219" cy="183045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13781" y="1149975"/>
            <a:ext cx="10277153" cy="18304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158405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306600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5343" y="5384888"/>
            <a:ext cx="13972878" cy="8984801"/>
          </a:xfrm>
        </p:spPr>
        <p:txBody>
          <a:bodyPr anchor="b"/>
          <a:lstStyle>
            <a:lvl1pPr>
              <a:defRPr sz="1063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5343" y="14454688"/>
            <a:ext cx="13972878" cy="4724895"/>
          </a:xfrm>
        </p:spPr>
        <p:txBody>
          <a:bodyPr/>
          <a:lstStyle>
            <a:lvl1pPr marL="0" indent="0">
              <a:buNone/>
              <a:defRPr sz="4252">
                <a:solidFill>
                  <a:schemeClr val="tx1"/>
                </a:solidFill>
              </a:defRPr>
            </a:lvl1pPr>
            <a:lvl2pPr marL="810021" indent="0">
              <a:buNone/>
              <a:defRPr sz="3543">
                <a:solidFill>
                  <a:schemeClr val="tx1">
                    <a:tint val="75000"/>
                  </a:schemeClr>
                </a:solidFill>
              </a:defRPr>
            </a:lvl2pPr>
            <a:lvl3pPr marL="1620042" indent="0">
              <a:buNone/>
              <a:defRPr sz="3189">
                <a:solidFill>
                  <a:schemeClr val="tx1">
                    <a:tint val="75000"/>
                  </a:schemeClr>
                </a:solidFill>
              </a:defRPr>
            </a:lvl3pPr>
            <a:lvl4pPr marL="2430064" indent="0">
              <a:buNone/>
              <a:defRPr sz="2835">
                <a:solidFill>
                  <a:schemeClr val="tx1">
                    <a:tint val="75000"/>
                  </a:schemeClr>
                </a:solidFill>
              </a:defRPr>
            </a:lvl4pPr>
            <a:lvl5pPr marL="3240085" indent="0">
              <a:buNone/>
              <a:defRPr sz="2835">
                <a:solidFill>
                  <a:schemeClr val="tx1">
                    <a:tint val="75000"/>
                  </a:schemeClr>
                </a:solidFill>
              </a:defRPr>
            </a:lvl5pPr>
            <a:lvl6pPr marL="4050106" indent="0">
              <a:buNone/>
              <a:defRPr sz="2835">
                <a:solidFill>
                  <a:schemeClr val="tx1">
                    <a:tint val="75000"/>
                  </a:schemeClr>
                </a:solidFill>
              </a:defRPr>
            </a:lvl6pPr>
            <a:lvl7pPr marL="4860127" indent="0">
              <a:buNone/>
              <a:defRPr sz="2835">
                <a:solidFill>
                  <a:schemeClr val="tx1">
                    <a:tint val="75000"/>
                  </a:schemeClr>
                </a:solidFill>
              </a:defRPr>
            </a:lvl7pPr>
            <a:lvl8pPr marL="5670149" indent="0">
              <a:buNone/>
              <a:defRPr sz="2835">
                <a:solidFill>
                  <a:schemeClr val="tx1">
                    <a:tint val="75000"/>
                  </a:schemeClr>
                </a:solidFill>
              </a:defRPr>
            </a:lvl8pPr>
            <a:lvl9pPr marL="6480170" indent="0">
              <a:buNone/>
              <a:defRPr sz="2835">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61863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13780" y="5749874"/>
            <a:ext cx="6885186" cy="13704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8201472" y="5749874"/>
            <a:ext cx="6885186" cy="13704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365682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15890" y="1149979"/>
            <a:ext cx="13972878" cy="417491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15892" y="5294885"/>
            <a:ext cx="6853544" cy="2594941"/>
          </a:xfrm>
        </p:spPr>
        <p:txBody>
          <a:bodyPr anchor="b"/>
          <a:lstStyle>
            <a:lvl1pPr marL="0" indent="0">
              <a:buNone/>
              <a:defRPr sz="4252" b="1"/>
            </a:lvl1pPr>
            <a:lvl2pPr marL="810021" indent="0">
              <a:buNone/>
              <a:defRPr sz="3543" b="1"/>
            </a:lvl2pPr>
            <a:lvl3pPr marL="1620042" indent="0">
              <a:buNone/>
              <a:defRPr sz="3189" b="1"/>
            </a:lvl3pPr>
            <a:lvl4pPr marL="2430064" indent="0">
              <a:buNone/>
              <a:defRPr sz="2835" b="1"/>
            </a:lvl4pPr>
            <a:lvl5pPr marL="3240085" indent="0">
              <a:buNone/>
              <a:defRPr sz="2835" b="1"/>
            </a:lvl5pPr>
            <a:lvl6pPr marL="4050106" indent="0">
              <a:buNone/>
              <a:defRPr sz="2835" b="1"/>
            </a:lvl6pPr>
            <a:lvl7pPr marL="4860127" indent="0">
              <a:buNone/>
              <a:defRPr sz="2835" b="1"/>
            </a:lvl7pPr>
            <a:lvl8pPr marL="5670149" indent="0">
              <a:buNone/>
              <a:defRPr sz="2835" b="1"/>
            </a:lvl8pPr>
            <a:lvl9pPr marL="6480170" indent="0">
              <a:buNone/>
              <a:defRPr sz="2835"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15892" y="7889827"/>
            <a:ext cx="6853544" cy="116047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8201473" y="5294885"/>
            <a:ext cx="6887296" cy="2594941"/>
          </a:xfrm>
        </p:spPr>
        <p:txBody>
          <a:bodyPr anchor="b"/>
          <a:lstStyle>
            <a:lvl1pPr marL="0" indent="0">
              <a:buNone/>
              <a:defRPr sz="4252" b="1"/>
            </a:lvl1pPr>
            <a:lvl2pPr marL="810021" indent="0">
              <a:buNone/>
              <a:defRPr sz="3543" b="1"/>
            </a:lvl2pPr>
            <a:lvl3pPr marL="1620042" indent="0">
              <a:buNone/>
              <a:defRPr sz="3189" b="1"/>
            </a:lvl3pPr>
            <a:lvl4pPr marL="2430064" indent="0">
              <a:buNone/>
              <a:defRPr sz="2835" b="1"/>
            </a:lvl4pPr>
            <a:lvl5pPr marL="3240085" indent="0">
              <a:buNone/>
              <a:defRPr sz="2835" b="1"/>
            </a:lvl5pPr>
            <a:lvl6pPr marL="4050106" indent="0">
              <a:buNone/>
              <a:defRPr sz="2835" b="1"/>
            </a:lvl6pPr>
            <a:lvl7pPr marL="4860127" indent="0">
              <a:buNone/>
              <a:defRPr sz="2835" b="1"/>
            </a:lvl7pPr>
            <a:lvl8pPr marL="5670149" indent="0">
              <a:buNone/>
              <a:defRPr sz="2835" b="1"/>
            </a:lvl8pPr>
            <a:lvl9pPr marL="6480170" indent="0">
              <a:buNone/>
              <a:defRPr sz="2835"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8201473" y="7889827"/>
            <a:ext cx="6887296" cy="116047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6417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289549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261494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5890" y="1439968"/>
            <a:ext cx="5225063" cy="5039889"/>
          </a:xfrm>
        </p:spPr>
        <p:txBody>
          <a:bodyPr anchor="b"/>
          <a:lstStyle>
            <a:lvl1pPr>
              <a:defRPr sz="5669"/>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87296" y="3109937"/>
            <a:ext cx="8201472" cy="15349662"/>
          </a:xfrm>
        </p:spPr>
        <p:txBody>
          <a:bodyPr/>
          <a:lstStyle>
            <a:lvl1pPr>
              <a:defRPr sz="5669"/>
            </a:lvl1pPr>
            <a:lvl2pPr>
              <a:defRPr sz="4961"/>
            </a:lvl2pPr>
            <a:lvl3pPr>
              <a:defRPr sz="4252"/>
            </a:lvl3pPr>
            <a:lvl4pPr>
              <a:defRPr sz="3543"/>
            </a:lvl4pPr>
            <a:lvl5pPr>
              <a:defRPr sz="3543"/>
            </a:lvl5pPr>
            <a:lvl6pPr>
              <a:defRPr sz="3543"/>
            </a:lvl6pPr>
            <a:lvl7pPr>
              <a:defRPr sz="3543"/>
            </a:lvl7pPr>
            <a:lvl8pPr>
              <a:defRPr sz="3543"/>
            </a:lvl8pPr>
            <a:lvl9pPr>
              <a:defRPr sz="354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15890" y="6479857"/>
            <a:ext cx="5225063" cy="12004738"/>
          </a:xfrm>
        </p:spPr>
        <p:txBody>
          <a:bodyPr/>
          <a:lstStyle>
            <a:lvl1pPr marL="0" indent="0">
              <a:buNone/>
              <a:defRPr sz="2835"/>
            </a:lvl1pPr>
            <a:lvl2pPr marL="810021" indent="0">
              <a:buNone/>
              <a:defRPr sz="2480"/>
            </a:lvl2pPr>
            <a:lvl3pPr marL="1620042" indent="0">
              <a:buNone/>
              <a:defRPr sz="2126"/>
            </a:lvl3pPr>
            <a:lvl4pPr marL="2430064" indent="0">
              <a:buNone/>
              <a:defRPr sz="1772"/>
            </a:lvl4pPr>
            <a:lvl5pPr marL="3240085" indent="0">
              <a:buNone/>
              <a:defRPr sz="1772"/>
            </a:lvl5pPr>
            <a:lvl6pPr marL="4050106" indent="0">
              <a:buNone/>
              <a:defRPr sz="1772"/>
            </a:lvl6pPr>
            <a:lvl7pPr marL="4860127" indent="0">
              <a:buNone/>
              <a:defRPr sz="1772"/>
            </a:lvl7pPr>
            <a:lvl8pPr marL="5670149" indent="0">
              <a:buNone/>
              <a:defRPr sz="1772"/>
            </a:lvl8pPr>
            <a:lvl9pPr marL="6480170" indent="0">
              <a:buNone/>
              <a:defRPr sz="1772"/>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877925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5890" y="1439968"/>
            <a:ext cx="5225063" cy="5039889"/>
          </a:xfrm>
        </p:spPr>
        <p:txBody>
          <a:bodyPr anchor="b"/>
          <a:lstStyle>
            <a:lvl1pPr>
              <a:defRPr sz="5669"/>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87296" y="3109937"/>
            <a:ext cx="8201472" cy="15349662"/>
          </a:xfrm>
        </p:spPr>
        <p:txBody>
          <a:bodyPr anchor="t"/>
          <a:lstStyle>
            <a:lvl1pPr marL="0" indent="0">
              <a:buNone/>
              <a:defRPr sz="5669"/>
            </a:lvl1pPr>
            <a:lvl2pPr marL="810021" indent="0">
              <a:buNone/>
              <a:defRPr sz="4961"/>
            </a:lvl2pPr>
            <a:lvl3pPr marL="1620042" indent="0">
              <a:buNone/>
              <a:defRPr sz="4252"/>
            </a:lvl3pPr>
            <a:lvl4pPr marL="2430064" indent="0">
              <a:buNone/>
              <a:defRPr sz="3543"/>
            </a:lvl4pPr>
            <a:lvl5pPr marL="3240085" indent="0">
              <a:buNone/>
              <a:defRPr sz="3543"/>
            </a:lvl5pPr>
            <a:lvl6pPr marL="4050106" indent="0">
              <a:buNone/>
              <a:defRPr sz="3543"/>
            </a:lvl6pPr>
            <a:lvl7pPr marL="4860127" indent="0">
              <a:buNone/>
              <a:defRPr sz="3543"/>
            </a:lvl7pPr>
            <a:lvl8pPr marL="5670149" indent="0">
              <a:buNone/>
              <a:defRPr sz="3543"/>
            </a:lvl8pPr>
            <a:lvl9pPr marL="6480170" indent="0">
              <a:buNone/>
              <a:defRPr sz="3543"/>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15890" y="6479857"/>
            <a:ext cx="5225063" cy="12004738"/>
          </a:xfrm>
        </p:spPr>
        <p:txBody>
          <a:bodyPr/>
          <a:lstStyle>
            <a:lvl1pPr marL="0" indent="0">
              <a:buNone/>
              <a:defRPr sz="2835"/>
            </a:lvl1pPr>
            <a:lvl2pPr marL="810021" indent="0">
              <a:buNone/>
              <a:defRPr sz="2480"/>
            </a:lvl2pPr>
            <a:lvl3pPr marL="1620042" indent="0">
              <a:buNone/>
              <a:defRPr sz="2126"/>
            </a:lvl3pPr>
            <a:lvl4pPr marL="2430064" indent="0">
              <a:buNone/>
              <a:defRPr sz="1772"/>
            </a:lvl4pPr>
            <a:lvl5pPr marL="3240085" indent="0">
              <a:buNone/>
              <a:defRPr sz="1772"/>
            </a:lvl5pPr>
            <a:lvl6pPr marL="4050106" indent="0">
              <a:buNone/>
              <a:defRPr sz="1772"/>
            </a:lvl6pPr>
            <a:lvl7pPr marL="4860127" indent="0">
              <a:buNone/>
              <a:defRPr sz="1772"/>
            </a:lvl7pPr>
            <a:lvl8pPr marL="5670149" indent="0">
              <a:buNone/>
              <a:defRPr sz="1772"/>
            </a:lvl8pPr>
            <a:lvl9pPr marL="6480170" indent="0">
              <a:buNone/>
              <a:defRPr sz="1772"/>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36451F7-1274-4D35-BCD8-90561F7EE4B1}" type="datetimeFigureOut">
              <a:rPr lang="es-MX" smtClean="0"/>
              <a:pPr/>
              <a:t>08/07/2015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1808406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780" y="1149979"/>
            <a:ext cx="13972878" cy="417491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13780" y="5749874"/>
            <a:ext cx="13972878" cy="137047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13780" y="20019564"/>
            <a:ext cx="3645099" cy="1149975"/>
          </a:xfrm>
          <a:prstGeom prst="rect">
            <a:avLst/>
          </a:prstGeom>
        </p:spPr>
        <p:txBody>
          <a:bodyPr vert="horz" lIns="91440" tIns="45720" rIns="91440" bIns="45720" rtlCol="0" anchor="ctr"/>
          <a:lstStyle>
            <a:lvl1pPr algn="l">
              <a:defRPr sz="2126">
                <a:solidFill>
                  <a:schemeClr val="tx1">
                    <a:tint val="75000"/>
                  </a:schemeClr>
                </a:solidFill>
              </a:defRPr>
            </a:lvl1pPr>
          </a:lstStyle>
          <a:p>
            <a:fld id="{C36451F7-1274-4D35-BCD8-90561F7EE4B1}" type="datetimeFigureOut">
              <a:rPr lang="es-MX" smtClean="0"/>
              <a:pPr/>
              <a:t>08/07/2015</a:t>
            </a:fld>
            <a:endParaRPr lang="es-MX"/>
          </a:p>
        </p:txBody>
      </p:sp>
      <p:sp>
        <p:nvSpPr>
          <p:cNvPr id="5" name="Footer Placeholder 4"/>
          <p:cNvSpPr>
            <a:spLocks noGrp="1"/>
          </p:cNvSpPr>
          <p:nvPr>
            <p:ph type="ftr" sz="quarter" idx="3"/>
          </p:nvPr>
        </p:nvSpPr>
        <p:spPr>
          <a:xfrm>
            <a:off x="5366395" y="20019564"/>
            <a:ext cx="5467648" cy="1149975"/>
          </a:xfrm>
          <a:prstGeom prst="rect">
            <a:avLst/>
          </a:prstGeom>
        </p:spPr>
        <p:txBody>
          <a:bodyPr vert="horz" lIns="91440" tIns="45720" rIns="91440" bIns="45720" rtlCol="0" anchor="ctr"/>
          <a:lstStyle>
            <a:lvl1pPr algn="ctr">
              <a:defRPr sz="2126">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1441559" y="20019564"/>
            <a:ext cx="3645099" cy="1149975"/>
          </a:xfrm>
          <a:prstGeom prst="rect">
            <a:avLst/>
          </a:prstGeom>
        </p:spPr>
        <p:txBody>
          <a:bodyPr vert="horz" lIns="91440" tIns="45720" rIns="91440" bIns="45720" rtlCol="0" anchor="ctr"/>
          <a:lstStyle>
            <a:lvl1pPr algn="r">
              <a:defRPr sz="2126">
                <a:solidFill>
                  <a:schemeClr val="tx1">
                    <a:tint val="75000"/>
                  </a:schemeClr>
                </a:solidFill>
              </a:defRPr>
            </a:lvl1pPr>
          </a:lstStyle>
          <a:p>
            <a:fld id="{9979F2E7-EFC1-42B0-A518-39A27031CD57}" type="slidenum">
              <a:rPr lang="es-MX" smtClean="0"/>
              <a:pPr/>
              <a:t>‹Nº›</a:t>
            </a:fld>
            <a:endParaRPr lang="es-MX"/>
          </a:p>
        </p:txBody>
      </p:sp>
    </p:spTree>
    <p:extLst>
      <p:ext uri="{BB962C8B-B14F-4D97-AF65-F5344CB8AC3E}">
        <p14:creationId xmlns:p14="http://schemas.microsoft.com/office/powerpoint/2010/main" xmlns="" val="1349639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620042" rtl="0" eaLnBrk="1" latinLnBrk="0" hangingPunct="1">
        <a:lnSpc>
          <a:spcPct val="90000"/>
        </a:lnSpc>
        <a:spcBef>
          <a:spcPct val="0"/>
        </a:spcBef>
        <a:buNone/>
        <a:defRPr sz="7795" kern="1200">
          <a:solidFill>
            <a:schemeClr val="tx1"/>
          </a:solidFill>
          <a:latin typeface="+mj-lt"/>
          <a:ea typeface="+mj-ea"/>
          <a:cs typeface="+mj-cs"/>
        </a:defRPr>
      </a:lvl1pPr>
    </p:titleStyle>
    <p:bodyStyle>
      <a:lvl1pPr marL="405011" indent="-405011" algn="l" defTabSz="1620042" rtl="0" eaLnBrk="1" latinLnBrk="0" hangingPunct="1">
        <a:lnSpc>
          <a:spcPct val="90000"/>
        </a:lnSpc>
        <a:spcBef>
          <a:spcPts val="1772"/>
        </a:spcBef>
        <a:buFont typeface="Arial" panose="020B0604020202020204" pitchFamily="34" charset="0"/>
        <a:buChar char="•"/>
        <a:defRPr sz="4961" kern="1200">
          <a:solidFill>
            <a:schemeClr val="tx1"/>
          </a:solidFill>
          <a:latin typeface="+mn-lt"/>
          <a:ea typeface="+mn-ea"/>
          <a:cs typeface="+mn-cs"/>
        </a:defRPr>
      </a:lvl1pPr>
      <a:lvl2pPr marL="1215032" indent="-405011" algn="l" defTabSz="1620042" rtl="0" eaLnBrk="1" latinLnBrk="0" hangingPunct="1">
        <a:lnSpc>
          <a:spcPct val="90000"/>
        </a:lnSpc>
        <a:spcBef>
          <a:spcPts val="886"/>
        </a:spcBef>
        <a:buFont typeface="Arial" panose="020B0604020202020204" pitchFamily="34" charset="0"/>
        <a:buChar char="•"/>
        <a:defRPr sz="4252" kern="1200">
          <a:solidFill>
            <a:schemeClr val="tx1"/>
          </a:solidFill>
          <a:latin typeface="+mn-lt"/>
          <a:ea typeface="+mn-ea"/>
          <a:cs typeface="+mn-cs"/>
        </a:defRPr>
      </a:lvl2pPr>
      <a:lvl3pPr marL="2025053" indent="-405011" algn="l" defTabSz="1620042" rtl="0" eaLnBrk="1" latinLnBrk="0" hangingPunct="1">
        <a:lnSpc>
          <a:spcPct val="90000"/>
        </a:lnSpc>
        <a:spcBef>
          <a:spcPts val="886"/>
        </a:spcBef>
        <a:buFont typeface="Arial" panose="020B0604020202020204" pitchFamily="34" charset="0"/>
        <a:buChar char="•"/>
        <a:defRPr sz="3543" kern="1200">
          <a:solidFill>
            <a:schemeClr val="tx1"/>
          </a:solidFill>
          <a:latin typeface="+mn-lt"/>
          <a:ea typeface="+mn-ea"/>
          <a:cs typeface="+mn-cs"/>
        </a:defRPr>
      </a:lvl3pPr>
      <a:lvl4pPr marL="2835074"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4pPr>
      <a:lvl5pPr marL="3645096"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5pPr>
      <a:lvl6pPr marL="4455117"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6pPr>
      <a:lvl7pPr marL="5265138"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7pPr>
      <a:lvl8pPr marL="6075159"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8pPr>
      <a:lvl9pPr marL="6885181"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9pPr>
    </p:bodyStyle>
    <p:otherStyle>
      <a:defPPr>
        <a:defRPr lang="en-US"/>
      </a:defPPr>
      <a:lvl1pPr marL="0" algn="l" defTabSz="1620042" rtl="0" eaLnBrk="1" latinLnBrk="0" hangingPunct="1">
        <a:defRPr sz="3189" kern="1200">
          <a:solidFill>
            <a:schemeClr val="tx1"/>
          </a:solidFill>
          <a:latin typeface="+mn-lt"/>
          <a:ea typeface="+mn-ea"/>
          <a:cs typeface="+mn-cs"/>
        </a:defRPr>
      </a:lvl1pPr>
      <a:lvl2pPr marL="810021" algn="l" defTabSz="1620042" rtl="0" eaLnBrk="1" latinLnBrk="0" hangingPunct="1">
        <a:defRPr sz="3189" kern="1200">
          <a:solidFill>
            <a:schemeClr val="tx1"/>
          </a:solidFill>
          <a:latin typeface="+mn-lt"/>
          <a:ea typeface="+mn-ea"/>
          <a:cs typeface="+mn-cs"/>
        </a:defRPr>
      </a:lvl2pPr>
      <a:lvl3pPr marL="1620042" algn="l" defTabSz="1620042" rtl="0" eaLnBrk="1" latinLnBrk="0" hangingPunct="1">
        <a:defRPr sz="3189" kern="1200">
          <a:solidFill>
            <a:schemeClr val="tx1"/>
          </a:solidFill>
          <a:latin typeface="+mn-lt"/>
          <a:ea typeface="+mn-ea"/>
          <a:cs typeface="+mn-cs"/>
        </a:defRPr>
      </a:lvl3pPr>
      <a:lvl4pPr marL="2430064" algn="l" defTabSz="1620042" rtl="0" eaLnBrk="1" latinLnBrk="0" hangingPunct="1">
        <a:defRPr sz="3189" kern="1200">
          <a:solidFill>
            <a:schemeClr val="tx1"/>
          </a:solidFill>
          <a:latin typeface="+mn-lt"/>
          <a:ea typeface="+mn-ea"/>
          <a:cs typeface="+mn-cs"/>
        </a:defRPr>
      </a:lvl4pPr>
      <a:lvl5pPr marL="3240085" algn="l" defTabSz="1620042" rtl="0" eaLnBrk="1" latinLnBrk="0" hangingPunct="1">
        <a:defRPr sz="3189" kern="1200">
          <a:solidFill>
            <a:schemeClr val="tx1"/>
          </a:solidFill>
          <a:latin typeface="+mn-lt"/>
          <a:ea typeface="+mn-ea"/>
          <a:cs typeface="+mn-cs"/>
        </a:defRPr>
      </a:lvl5pPr>
      <a:lvl6pPr marL="4050106" algn="l" defTabSz="1620042" rtl="0" eaLnBrk="1" latinLnBrk="0" hangingPunct="1">
        <a:defRPr sz="3189" kern="1200">
          <a:solidFill>
            <a:schemeClr val="tx1"/>
          </a:solidFill>
          <a:latin typeface="+mn-lt"/>
          <a:ea typeface="+mn-ea"/>
          <a:cs typeface="+mn-cs"/>
        </a:defRPr>
      </a:lvl6pPr>
      <a:lvl7pPr marL="4860127" algn="l" defTabSz="1620042" rtl="0" eaLnBrk="1" latinLnBrk="0" hangingPunct="1">
        <a:defRPr sz="3189" kern="1200">
          <a:solidFill>
            <a:schemeClr val="tx1"/>
          </a:solidFill>
          <a:latin typeface="+mn-lt"/>
          <a:ea typeface="+mn-ea"/>
          <a:cs typeface="+mn-cs"/>
        </a:defRPr>
      </a:lvl7pPr>
      <a:lvl8pPr marL="5670149" algn="l" defTabSz="1620042" rtl="0" eaLnBrk="1" latinLnBrk="0" hangingPunct="1">
        <a:defRPr sz="3189" kern="1200">
          <a:solidFill>
            <a:schemeClr val="tx1"/>
          </a:solidFill>
          <a:latin typeface="+mn-lt"/>
          <a:ea typeface="+mn-ea"/>
          <a:cs typeface="+mn-cs"/>
        </a:defRPr>
      </a:lvl8pPr>
      <a:lvl9pPr marL="6480170" algn="l" defTabSz="1620042" rtl="0" eaLnBrk="1" latinLnBrk="0" hangingPunct="1">
        <a:defRPr sz="31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9.jpeg"/><Relationship Id="rId18" Type="http://schemas.openxmlformats.org/officeDocument/2006/relationships/image" Target="../media/image14.jpe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hyperlink" Target="mailto:Alex_mendoza01@Outlook.com" TargetMode="External"/><Relationship Id="rId17" Type="http://schemas.openxmlformats.org/officeDocument/2006/relationships/image" Target="../media/image13.jpeg"/><Relationship Id="rId2" Type="http://schemas.openxmlformats.org/officeDocument/2006/relationships/notesSlide" Target="../notesSlides/notesSlide1.xml"/><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5" Type="http://schemas.openxmlformats.org/officeDocument/2006/relationships/image" Target="../media/image11.jpeg"/><Relationship Id="rId10" Type="http://schemas.openxmlformats.org/officeDocument/2006/relationships/image" Target="../media/image7.jpeg"/><Relationship Id="rId4" Type="http://schemas.openxmlformats.org/officeDocument/2006/relationships/hyperlink" Target="mailto:rolandosigala@hotmail.com" TargetMode="External"/><Relationship Id="rId9" Type="http://schemas.openxmlformats.org/officeDocument/2006/relationships/image" Target="../media/image6.jpeg"/><Relationship Id="rId1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ángulo 30"/>
          <p:cNvSpPr/>
          <p:nvPr/>
        </p:nvSpPr>
        <p:spPr>
          <a:xfrm>
            <a:off x="0" y="37067"/>
            <a:ext cx="16200438" cy="286457"/>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Imagen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562230" y="463571"/>
            <a:ext cx="2935746" cy="1637138"/>
          </a:xfrm>
          <a:prstGeom prst="rect">
            <a:avLst/>
          </a:prstGeom>
        </p:spPr>
      </p:pic>
      <p:sp>
        <p:nvSpPr>
          <p:cNvPr id="6" name="CuadroTexto 5"/>
          <p:cNvSpPr txBox="1"/>
          <p:nvPr/>
        </p:nvSpPr>
        <p:spPr>
          <a:xfrm>
            <a:off x="1410546" y="1486125"/>
            <a:ext cx="12821478" cy="400110"/>
          </a:xfrm>
          <a:prstGeom prst="rect">
            <a:avLst/>
          </a:prstGeom>
          <a:noFill/>
        </p:spPr>
        <p:txBody>
          <a:bodyPr wrap="square" rtlCol="0">
            <a:spAutoFit/>
          </a:bodyPr>
          <a:lstStyle/>
          <a:p>
            <a:pPr lvl="0" algn="ctr"/>
            <a:r>
              <a:rPr lang="es-MX" sz="2000" dirty="0">
                <a:latin typeface="Arial" panose="020B0604020202020204" pitchFamily="34" charset="0"/>
                <a:cs typeface="Arial" panose="020B0604020202020204" pitchFamily="34" charset="0"/>
              </a:rPr>
              <a:t>Proyecto apoyado con recursos de la convocatoria </a:t>
            </a:r>
            <a:r>
              <a:rPr lang="es-MX" sz="2000" b="1" dirty="0">
                <a:latin typeface="Arial" panose="020B0604020202020204" pitchFamily="34" charset="0"/>
                <a:cs typeface="Arial" panose="020B0604020202020204" pitchFamily="34" charset="0"/>
              </a:rPr>
              <a:t>Jóvenes </a:t>
            </a:r>
            <a:r>
              <a:rPr lang="es-MX" sz="2000" b="1" dirty="0" smtClean="0">
                <a:latin typeface="Arial" panose="020B0604020202020204" pitchFamily="34" charset="0"/>
                <a:cs typeface="Arial" panose="020B0604020202020204" pitchFamily="34" charset="0"/>
              </a:rPr>
              <a:t>Talentos</a:t>
            </a:r>
            <a:endParaRPr lang="es-MX" sz="2000" dirty="0">
              <a:latin typeface="Arial" panose="020B0604020202020204" pitchFamily="34" charset="0"/>
              <a:cs typeface="Arial" panose="020B0604020202020204" pitchFamily="34" charset="0"/>
            </a:endParaRPr>
          </a:p>
        </p:txBody>
      </p:sp>
      <p:sp>
        <p:nvSpPr>
          <p:cNvPr id="7" name="CuadroTexto 6"/>
          <p:cNvSpPr txBox="1"/>
          <p:nvPr/>
        </p:nvSpPr>
        <p:spPr>
          <a:xfrm>
            <a:off x="438187" y="2258667"/>
            <a:ext cx="5887061" cy="923330"/>
          </a:xfrm>
          <a:prstGeom prst="rect">
            <a:avLst/>
          </a:prstGeom>
          <a:noFill/>
        </p:spPr>
        <p:txBody>
          <a:bodyPr wrap="none" rtlCol="0">
            <a:spAutoFit/>
          </a:bodyPr>
          <a:lstStyle/>
          <a:p>
            <a:pPr algn="ctr"/>
            <a:r>
              <a:rPr lang="es-MX" sz="1800" b="1" dirty="0" smtClean="0">
                <a:latin typeface="Arial" panose="020B0604020202020204" pitchFamily="34" charset="0"/>
                <a:cs typeface="Arial" panose="020B0604020202020204" pitchFamily="34" charset="0"/>
              </a:rPr>
              <a:t>Rolando Flores Sigala. </a:t>
            </a:r>
          </a:p>
          <a:p>
            <a:pPr algn="ctr"/>
            <a:r>
              <a:rPr lang="es-MX" sz="1800" b="1" dirty="0" smtClean="0">
                <a:latin typeface="Arial" panose="020B0604020202020204" pitchFamily="34" charset="0"/>
                <a:cs typeface="Arial" panose="020B0604020202020204" pitchFamily="34" charset="0"/>
              </a:rPr>
              <a:t>Instituto </a:t>
            </a:r>
            <a:r>
              <a:rPr lang="es-MX" sz="1800" b="1" dirty="0">
                <a:latin typeface="Arial" panose="020B0604020202020204" pitchFamily="34" charset="0"/>
                <a:cs typeface="Arial" panose="020B0604020202020204" pitchFamily="34" charset="0"/>
              </a:rPr>
              <a:t>T</a:t>
            </a:r>
            <a:r>
              <a:rPr lang="es-MX" sz="1800" b="1" dirty="0" smtClean="0">
                <a:latin typeface="Arial" panose="020B0604020202020204" pitchFamily="34" charset="0"/>
                <a:cs typeface="Arial" panose="020B0604020202020204" pitchFamily="34" charset="0"/>
              </a:rPr>
              <a:t>ecnológico Superior de N. Casas Grandes</a:t>
            </a:r>
          </a:p>
          <a:p>
            <a:pPr algn="ctr"/>
            <a:r>
              <a:rPr lang="es-MX" sz="1800" b="1" dirty="0" smtClean="0">
                <a:latin typeface="Arial" panose="020B0604020202020204" pitchFamily="34" charset="0"/>
                <a:cs typeface="Arial" panose="020B0604020202020204" pitchFamily="34" charset="0"/>
                <a:hlinkClick r:id="rId4"/>
              </a:rPr>
              <a:t>rolandosigala@hotmail.com</a:t>
            </a:r>
            <a:r>
              <a:rPr lang="es-MX" sz="1800" b="1" dirty="0" smtClean="0">
                <a:latin typeface="Arial" panose="020B0604020202020204" pitchFamily="34" charset="0"/>
                <a:cs typeface="Arial" panose="020B0604020202020204" pitchFamily="34" charset="0"/>
              </a:rPr>
              <a:t>  </a:t>
            </a:r>
            <a:endParaRPr lang="es-MX" sz="1800" b="1" dirty="0">
              <a:latin typeface="Arial" panose="020B0604020202020204" pitchFamily="34" charset="0"/>
              <a:cs typeface="Arial" panose="020B0604020202020204" pitchFamily="34" charset="0"/>
            </a:endParaRPr>
          </a:p>
        </p:txBody>
      </p:sp>
      <p:pic>
        <p:nvPicPr>
          <p:cNvPr id="8" name="Imagen 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129509" y="6032214"/>
            <a:ext cx="857720" cy="784133"/>
          </a:xfrm>
          <a:prstGeom prst="rect">
            <a:avLst/>
          </a:prstGeom>
        </p:spPr>
      </p:pic>
      <p:pic>
        <p:nvPicPr>
          <p:cNvPr id="9" name="Imagen 8"/>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967819" y="5044403"/>
            <a:ext cx="1181100" cy="971550"/>
          </a:xfrm>
          <a:prstGeom prst="rect">
            <a:avLst/>
          </a:prstGeom>
        </p:spPr>
      </p:pic>
      <p:pic>
        <p:nvPicPr>
          <p:cNvPr id="10" name="Imagen 9"/>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072594" y="4257623"/>
            <a:ext cx="971550" cy="786780"/>
          </a:xfrm>
          <a:prstGeom prst="rect">
            <a:avLst/>
          </a:prstGeom>
        </p:spPr>
      </p:pic>
      <p:pic>
        <p:nvPicPr>
          <p:cNvPr id="12" name="Imagen 1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160689" y="4686203"/>
            <a:ext cx="971913" cy="971913"/>
          </a:xfrm>
          <a:prstGeom prst="rect">
            <a:avLst/>
          </a:prstGeom>
        </p:spPr>
      </p:pic>
      <p:pic>
        <p:nvPicPr>
          <p:cNvPr id="13" name="Imagen 12"/>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744179" y="5917975"/>
            <a:ext cx="1827910" cy="961127"/>
          </a:xfrm>
          <a:prstGeom prst="rect">
            <a:avLst/>
          </a:prstGeom>
        </p:spPr>
      </p:pic>
      <p:pic>
        <p:nvPicPr>
          <p:cNvPr id="14" name="Imagen 13"/>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139321" y="4641196"/>
            <a:ext cx="2243116" cy="2387485"/>
          </a:xfrm>
          <a:prstGeom prst="rect">
            <a:avLst/>
          </a:prstGeom>
        </p:spPr>
      </p:pic>
      <p:pic>
        <p:nvPicPr>
          <p:cNvPr id="15" name="Imagen 14"/>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12154830" y="4477686"/>
            <a:ext cx="3402611" cy="2417645"/>
          </a:xfrm>
          <a:prstGeom prst="rect">
            <a:avLst/>
          </a:prstGeom>
        </p:spPr>
      </p:pic>
      <p:sp>
        <p:nvSpPr>
          <p:cNvPr id="16" name="CuadroTexto 15"/>
          <p:cNvSpPr txBox="1"/>
          <p:nvPr/>
        </p:nvSpPr>
        <p:spPr>
          <a:xfrm>
            <a:off x="10810392" y="2268460"/>
            <a:ext cx="4245586" cy="923330"/>
          </a:xfrm>
          <a:prstGeom prst="rect">
            <a:avLst/>
          </a:prstGeom>
          <a:noFill/>
        </p:spPr>
        <p:txBody>
          <a:bodyPr wrap="none" rtlCol="0">
            <a:spAutoFit/>
          </a:bodyPr>
          <a:lstStyle/>
          <a:p>
            <a:pPr algn="ctr"/>
            <a:r>
              <a:rPr lang="es-MX" sz="1800" b="1" dirty="0" smtClean="0">
                <a:latin typeface="Arial" panose="020B0604020202020204" pitchFamily="34" charset="0"/>
                <a:cs typeface="Arial" panose="020B0604020202020204" pitchFamily="34" charset="0"/>
              </a:rPr>
              <a:t>Alejandro Mendoza Martínez. </a:t>
            </a:r>
          </a:p>
          <a:p>
            <a:pPr algn="ctr"/>
            <a:r>
              <a:rPr lang="es-MX" sz="1800" b="1" dirty="0" smtClean="0">
                <a:latin typeface="Arial" panose="020B0604020202020204" pitchFamily="34" charset="0"/>
                <a:cs typeface="Arial" panose="020B0604020202020204" pitchFamily="34" charset="0"/>
              </a:rPr>
              <a:t>Instituto Tecnológico de Chihuahua II</a:t>
            </a:r>
          </a:p>
          <a:p>
            <a:pPr algn="ctr"/>
            <a:r>
              <a:rPr lang="es-MX" sz="1800" b="1" dirty="0" smtClean="0">
                <a:latin typeface="Arial" panose="020B0604020202020204" pitchFamily="34" charset="0"/>
                <a:cs typeface="Arial" panose="020B0604020202020204" pitchFamily="34" charset="0"/>
                <a:hlinkClick r:id="rId12"/>
              </a:rPr>
              <a:t>alex_mendoza01@outlook.com</a:t>
            </a:r>
            <a:r>
              <a:rPr lang="es-MX" sz="1800" b="1" dirty="0" smtClean="0">
                <a:latin typeface="Arial" panose="020B0604020202020204" pitchFamily="34" charset="0"/>
                <a:cs typeface="Arial" panose="020B0604020202020204" pitchFamily="34" charset="0"/>
              </a:rPr>
              <a:t> </a:t>
            </a:r>
            <a:endParaRPr lang="es-MX" sz="1800" b="1" dirty="0">
              <a:latin typeface="Arial" panose="020B0604020202020204" pitchFamily="34" charset="0"/>
              <a:cs typeface="Arial" panose="020B0604020202020204" pitchFamily="34" charset="0"/>
            </a:endParaRPr>
          </a:p>
        </p:txBody>
      </p:sp>
      <p:cxnSp>
        <p:nvCxnSpPr>
          <p:cNvPr id="18" name="Conector recto 17"/>
          <p:cNvCxnSpPr>
            <a:endCxn id="12" idx="1"/>
          </p:cNvCxnSpPr>
          <p:nvPr/>
        </p:nvCxnSpPr>
        <p:spPr>
          <a:xfrm>
            <a:off x="2929951" y="4577203"/>
            <a:ext cx="1230738" cy="594957"/>
          </a:xfrm>
          <a:prstGeom prst="line">
            <a:avLst/>
          </a:prstGeom>
        </p:spPr>
        <p:style>
          <a:lnRef idx="1">
            <a:schemeClr val="dk1"/>
          </a:lnRef>
          <a:fillRef idx="0">
            <a:schemeClr val="dk1"/>
          </a:fillRef>
          <a:effectRef idx="0">
            <a:schemeClr val="dk1"/>
          </a:effectRef>
          <a:fontRef idx="minor">
            <a:schemeClr val="tx1"/>
          </a:fontRef>
        </p:style>
      </p:cxnSp>
      <p:cxnSp>
        <p:nvCxnSpPr>
          <p:cNvPr id="21" name="Conector recto 20"/>
          <p:cNvCxnSpPr>
            <a:endCxn id="12" idx="1"/>
          </p:cNvCxnSpPr>
          <p:nvPr/>
        </p:nvCxnSpPr>
        <p:spPr>
          <a:xfrm flipV="1">
            <a:off x="3043195" y="5172160"/>
            <a:ext cx="1117494" cy="220538"/>
          </a:xfrm>
          <a:prstGeom prst="line">
            <a:avLst/>
          </a:prstGeom>
        </p:spPr>
        <p:style>
          <a:lnRef idx="1">
            <a:schemeClr val="dk1"/>
          </a:lnRef>
          <a:fillRef idx="0">
            <a:schemeClr val="dk1"/>
          </a:fillRef>
          <a:effectRef idx="0">
            <a:schemeClr val="dk1"/>
          </a:effectRef>
          <a:fontRef idx="minor">
            <a:schemeClr val="tx1"/>
          </a:fontRef>
        </p:style>
      </p:cxnSp>
      <p:cxnSp>
        <p:nvCxnSpPr>
          <p:cNvPr id="24" name="Conector recto 23"/>
          <p:cNvCxnSpPr>
            <a:stCxn id="8" idx="3"/>
            <a:endCxn id="12" idx="1"/>
          </p:cNvCxnSpPr>
          <p:nvPr/>
        </p:nvCxnSpPr>
        <p:spPr>
          <a:xfrm flipV="1">
            <a:off x="2987229" y="5172160"/>
            <a:ext cx="1173460" cy="1252121"/>
          </a:xfrm>
          <a:prstGeom prst="line">
            <a:avLst/>
          </a:prstGeom>
        </p:spPr>
        <p:style>
          <a:lnRef idx="1">
            <a:schemeClr val="dk1"/>
          </a:lnRef>
          <a:fillRef idx="0">
            <a:schemeClr val="dk1"/>
          </a:fillRef>
          <a:effectRef idx="0">
            <a:schemeClr val="dk1"/>
          </a:effectRef>
          <a:fontRef idx="minor">
            <a:schemeClr val="tx1"/>
          </a:fontRef>
        </p:style>
      </p:cxnSp>
      <p:cxnSp>
        <p:nvCxnSpPr>
          <p:cNvPr id="26" name="Conector recto 25"/>
          <p:cNvCxnSpPr/>
          <p:nvPr/>
        </p:nvCxnSpPr>
        <p:spPr>
          <a:xfrm flipH="1" flipV="1">
            <a:off x="4646646" y="5486666"/>
            <a:ext cx="11488" cy="393209"/>
          </a:xfrm>
          <a:prstGeom prst="line">
            <a:avLst/>
          </a:prstGeom>
        </p:spPr>
        <p:style>
          <a:lnRef idx="1">
            <a:schemeClr val="dk1"/>
          </a:lnRef>
          <a:fillRef idx="0">
            <a:schemeClr val="dk1"/>
          </a:fillRef>
          <a:effectRef idx="0">
            <a:schemeClr val="dk1"/>
          </a:effectRef>
          <a:fontRef idx="minor">
            <a:schemeClr val="tx1"/>
          </a:fontRef>
        </p:style>
      </p:cxnSp>
      <p:cxnSp>
        <p:nvCxnSpPr>
          <p:cNvPr id="32" name="Conector recto 31"/>
          <p:cNvCxnSpPr>
            <a:stCxn id="12" idx="3"/>
          </p:cNvCxnSpPr>
          <p:nvPr/>
        </p:nvCxnSpPr>
        <p:spPr>
          <a:xfrm>
            <a:off x="5132602" y="5172160"/>
            <a:ext cx="3276068" cy="15079"/>
          </a:xfrm>
          <a:prstGeom prst="line">
            <a:avLst/>
          </a:prstGeom>
        </p:spPr>
        <p:style>
          <a:lnRef idx="1">
            <a:schemeClr val="dk1"/>
          </a:lnRef>
          <a:fillRef idx="0">
            <a:schemeClr val="dk1"/>
          </a:fillRef>
          <a:effectRef idx="0">
            <a:schemeClr val="dk1"/>
          </a:effectRef>
          <a:fontRef idx="minor">
            <a:schemeClr val="tx1"/>
          </a:fontRef>
        </p:style>
      </p:cxnSp>
      <p:cxnSp>
        <p:nvCxnSpPr>
          <p:cNvPr id="36" name="Conector recto 35"/>
          <p:cNvCxnSpPr/>
          <p:nvPr/>
        </p:nvCxnSpPr>
        <p:spPr>
          <a:xfrm flipV="1">
            <a:off x="10227779" y="5172159"/>
            <a:ext cx="2159523" cy="15080"/>
          </a:xfrm>
          <a:prstGeom prst="line">
            <a:avLst/>
          </a:prstGeom>
        </p:spPr>
        <p:style>
          <a:lnRef idx="1">
            <a:schemeClr val="dk1"/>
          </a:lnRef>
          <a:fillRef idx="0">
            <a:schemeClr val="dk1"/>
          </a:fillRef>
          <a:effectRef idx="0">
            <a:schemeClr val="dk1"/>
          </a:effectRef>
          <a:fontRef idx="minor">
            <a:schemeClr val="tx1"/>
          </a:fontRef>
        </p:style>
      </p:cxnSp>
      <p:sp>
        <p:nvSpPr>
          <p:cNvPr id="37" name="CuadroTexto 36"/>
          <p:cNvSpPr txBox="1"/>
          <p:nvPr/>
        </p:nvSpPr>
        <p:spPr>
          <a:xfrm>
            <a:off x="535660" y="6101114"/>
            <a:ext cx="1593849" cy="830997"/>
          </a:xfrm>
          <a:prstGeom prst="rect">
            <a:avLst/>
          </a:prstGeom>
          <a:noFill/>
        </p:spPr>
        <p:txBody>
          <a:bodyPr wrap="square" rtlCol="0">
            <a:spAutoFit/>
          </a:bodyPr>
          <a:lstStyle/>
          <a:p>
            <a:pPr algn="ctr"/>
            <a:r>
              <a:rPr lang="es-MX" sz="1600" b="1" dirty="0" smtClean="0">
                <a:latin typeface="Arial" panose="020B0604020202020204" pitchFamily="34" charset="0"/>
                <a:cs typeface="Arial" panose="020B0604020202020204" pitchFamily="34" charset="0"/>
              </a:rPr>
              <a:t>Cumpleaños</a:t>
            </a:r>
          </a:p>
          <a:p>
            <a:pPr algn="ctr"/>
            <a:r>
              <a:rPr lang="es-MX" sz="1600" b="1" dirty="0" smtClean="0">
                <a:latin typeface="Arial" panose="020B0604020202020204" pitchFamily="34" charset="0"/>
                <a:cs typeface="Arial" panose="020B0604020202020204" pitchFamily="34" charset="0"/>
              </a:rPr>
              <a:t>Menú</a:t>
            </a:r>
          </a:p>
          <a:p>
            <a:pPr algn="ctr"/>
            <a:r>
              <a:rPr lang="es-MX" sz="1600" b="1" dirty="0" smtClean="0">
                <a:latin typeface="Arial" panose="020B0604020202020204" pitchFamily="34" charset="0"/>
                <a:cs typeface="Arial" panose="020B0604020202020204" pitchFamily="34" charset="0"/>
              </a:rPr>
              <a:t>otros</a:t>
            </a:r>
          </a:p>
        </p:txBody>
      </p:sp>
      <p:sp>
        <p:nvSpPr>
          <p:cNvPr id="38" name="CuadroTexto 37"/>
          <p:cNvSpPr txBox="1"/>
          <p:nvPr/>
        </p:nvSpPr>
        <p:spPr>
          <a:xfrm>
            <a:off x="775259" y="5319562"/>
            <a:ext cx="1070080" cy="369332"/>
          </a:xfrm>
          <a:prstGeom prst="rect">
            <a:avLst/>
          </a:prstGeom>
          <a:noFill/>
        </p:spPr>
        <p:txBody>
          <a:bodyPr wrap="square" rtlCol="0">
            <a:spAutoFit/>
          </a:bodyPr>
          <a:lstStyle/>
          <a:p>
            <a:pPr algn="ctr"/>
            <a:r>
              <a:rPr lang="es-MX" sz="1800" b="1" dirty="0" smtClean="0">
                <a:latin typeface="Arial" panose="020B0604020202020204" pitchFamily="34" charset="0"/>
                <a:cs typeface="Arial" panose="020B0604020202020204" pitchFamily="34" charset="0"/>
              </a:rPr>
              <a:t>Videos</a:t>
            </a:r>
            <a:endParaRPr lang="es-MX" sz="1800" b="1" dirty="0">
              <a:latin typeface="Arial" panose="020B0604020202020204" pitchFamily="34" charset="0"/>
              <a:cs typeface="Arial" panose="020B0604020202020204" pitchFamily="34" charset="0"/>
            </a:endParaRPr>
          </a:p>
        </p:txBody>
      </p:sp>
      <p:sp>
        <p:nvSpPr>
          <p:cNvPr id="39" name="CuadroTexto 38"/>
          <p:cNvSpPr txBox="1"/>
          <p:nvPr/>
        </p:nvSpPr>
        <p:spPr>
          <a:xfrm>
            <a:off x="718109" y="4516517"/>
            <a:ext cx="1354122" cy="369332"/>
          </a:xfrm>
          <a:prstGeom prst="rect">
            <a:avLst/>
          </a:prstGeom>
          <a:noFill/>
        </p:spPr>
        <p:txBody>
          <a:bodyPr wrap="square" rtlCol="0">
            <a:spAutoFit/>
          </a:bodyPr>
          <a:lstStyle/>
          <a:p>
            <a:pPr algn="ctr"/>
            <a:r>
              <a:rPr lang="es-MX" sz="1800" b="1" dirty="0" smtClean="0">
                <a:latin typeface="Arial" panose="020B0604020202020204" pitchFamily="34" charset="0"/>
                <a:cs typeface="Arial" panose="020B0604020202020204" pitchFamily="34" charset="0"/>
              </a:rPr>
              <a:t>Imágenes</a:t>
            </a:r>
            <a:endParaRPr lang="es-MX" sz="1800" b="1" dirty="0">
              <a:latin typeface="Arial" panose="020B0604020202020204" pitchFamily="34" charset="0"/>
              <a:cs typeface="Arial" panose="020B0604020202020204" pitchFamily="34" charset="0"/>
            </a:endParaRPr>
          </a:p>
        </p:txBody>
      </p:sp>
      <p:sp>
        <p:nvSpPr>
          <p:cNvPr id="40" name="CuadroTexto 39"/>
          <p:cNvSpPr txBox="1"/>
          <p:nvPr/>
        </p:nvSpPr>
        <p:spPr>
          <a:xfrm>
            <a:off x="4157778" y="5074170"/>
            <a:ext cx="1111598" cy="307777"/>
          </a:xfrm>
          <a:prstGeom prst="rect">
            <a:avLst/>
          </a:prstGeom>
          <a:noFill/>
        </p:spPr>
        <p:txBody>
          <a:bodyPr wrap="square" rtlCol="0">
            <a:spAutoFit/>
          </a:bodyPr>
          <a:lstStyle/>
          <a:p>
            <a:r>
              <a:rPr lang="es-MX" sz="1400" b="1" dirty="0" smtClean="0">
                <a:latin typeface="Arial" panose="020B0604020202020204" pitchFamily="34" charset="0"/>
                <a:cs typeface="Arial" panose="020B0604020202020204" pitchFamily="34" charset="0"/>
              </a:rPr>
              <a:t>contenido</a:t>
            </a:r>
            <a:endParaRPr lang="es-MX" sz="1200" b="1" dirty="0">
              <a:latin typeface="Arial" panose="020B0604020202020204" pitchFamily="34" charset="0"/>
              <a:cs typeface="Arial" panose="020B0604020202020204" pitchFamily="34" charset="0"/>
            </a:endParaRPr>
          </a:p>
        </p:txBody>
      </p:sp>
      <p:sp>
        <p:nvSpPr>
          <p:cNvPr id="41" name="CuadroTexto 40"/>
          <p:cNvSpPr txBox="1"/>
          <p:nvPr/>
        </p:nvSpPr>
        <p:spPr>
          <a:xfrm>
            <a:off x="3211263" y="6897068"/>
            <a:ext cx="2893741" cy="646331"/>
          </a:xfrm>
          <a:prstGeom prst="rect">
            <a:avLst/>
          </a:prstGeom>
          <a:noFill/>
        </p:spPr>
        <p:txBody>
          <a:bodyPr wrap="square" rtlCol="0">
            <a:spAutoFit/>
          </a:bodyPr>
          <a:lstStyle/>
          <a:p>
            <a:pPr algn="ctr"/>
            <a:r>
              <a:rPr lang="es-MX" sz="1800" b="1" dirty="0" smtClean="0">
                <a:latin typeface="Arial" panose="020B0604020202020204" pitchFamily="34" charset="0"/>
                <a:cs typeface="Arial" panose="020B0604020202020204" pitchFamily="34" charset="0"/>
              </a:rPr>
              <a:t>Cliente compartido para subir contenido</a:t>
            </a:r>
            <a:endParaRPr lang="es-MX" sz="1800" b="1" dirty="0">
              <a:latin typeface="Arial" panose="020B0604020202020204" pitchFamily="34" charset="0"/>
              <a:cs typeface="Arial" panose="020B0604020202020204" pitchFamily="34" charset="0"/>
            </a:endParaRPr>
          </a:p>
        </p:txBody>
      </p:sp>
      <p:sp>
        <p:nvSpPr>
          <p:cNvPr id="42" name="CuadroTexto 41"/>
          <p:cNvSpPr txBox="1"/>
          <p:nvPr/>
        </p:nvSpPr>
        <p:spPr>
          <a:xfrm>
            <a:off x="8556573" y="6973191"/>
            <a:ext cx="1825864" cy="338554"/>
          </a:xfrm>
          <a:prstGeom prst="rect">
            <a:avLst/>
          </a:prstGeom>
          <a:noFill/>
        </p:spPr>
        <p:txBody>
          <a:bodyPr wrap="square" rtlCol="0">
            <a:spAutoFit/>
          </a:bodyPr>
          <a:lstStyle/>
          <a:p>
            <a:pPr algn="ctr"/>
            <a:r>
              <a:rPr lang="es-MX" sz="1600" b="1" dirty="0" smtClean="0">
                <a:latin typeface="Arial" panose="020B0604020202020204" pitchFamily="34" charset="0"/>
                <a:cs typeface="Arial" panose="020B0604020202020204" pitchFamily="34" charset="0"/>
              </a:rPr>
              <a:t>Servidor</a:t>
            </a:r>
            <a:endParaRPr lang="es-MX" sz="1600" b="1" dirty="0">
              <a:latin typeface="Arial" panose="020B0604020202020204" pitchFamily="34" charset="0"/>
              <a:cs typeface="Arial" panose="020B0604020202020204" pitchFamily="34" charset="0"/>
            </a:endParaRPr>
          </a:p>
        </p:txBody>
      </p:sp>
      <p:sp>
        <p:nvSpPr>
          <p:cNvPr id="43" name="CuadroTexto 42"/>
          <p:cNvSpPr txBox="1"/>
          <p:nvPr/>
        </p:nvSpPr>
        <p:spPr>
          <a:xfrm>
            <a:off x="12750417" y="6875160"/>
            <a:ext cx="2559373" cy="338554"/>
          </a:xfrm>
          <a:prstGeom prst="rect">
            <a:avLst/>
          </a:prstGeom>
          <a:noFill/>
        </p:spPr>
        <p:txBody>
          <a:bodyPr wrap="square" rtlCol="0">
            <a:spAutoFit/>
          </a:bodyPr>
          <a:lstStyle/>
          <a:p>
            <a:pPr algn="ctr"/>
            <a:r>
              <a:rPr lang="es-MX" sz="1600" b="1" dirty="0" smtClean="0">
                <a:latin typeface="Arial" panose="020B0604020202020204" pitchFamily="34" charset="0"/>
                <a:cs typeface="Arial" panose="020B0604020202020204" pitchFamily="34" charset="0"/>
              </a:rPr>
              <a:t>Pantallas informativas</a:t>
            </a:r>
            <a:endParaRPr lang="es-MX" sz="1600" b="1" dirty="0">
              <a:latin typeface="Arial" panose="020B0604020202020204" pitchFamily="34" charset="0"/>
              <a:cs typeface="Arial" panose="020B0604020202020204" pitchFamily="34" charset="0"/>
            </a:endParaRPr>
          </a:p>
        </p:txBody>
      </p:sp>
      <p:sp>
        <p:nvSpPr>
          <p:cNvPr id="44" name="CuadroTexto 43"/>
          <p:cNvSpPr txBox="1"/>
          <p:nvPr/>
        </p:nvSpPr>
        <p:spPr>
          <a:xfrm>
            <a:off x="5647940" y="4133586"/>
            <a:ext cx="4311758" cy="584775"/>
          </a:xfrm>
          <a:prstGeom prst="rect">
            <a:avLst/>
          </a:prstGeom>
          <a:noFill/>
        </p:spPr>
        <p:txBody>
          <a:bodyPr wrap="square" rtlCol="0">
            <a:spAutoFit/>
          </a:bodyPr>
          <a:lstStyle/>
          <a:p>
            <a:pPr algn="ctr"/>
            <a:r>
              <a:rPr lang="es-MX" sz="3200" dirty="0" smtClean="0">
                <a:cs typeface="Times New Roman" panose="02020603050405020304" pitchFamily="18" charset="0"/>
              </a:rPr>
              <a:t>Esquema del proyecto</a:t>
            </a:r>
            <a:endParaRPr lang="es-MX" sz="3200" dirty="0">
              <a:cs typeface="Times New Roman" panose="02020603050405020304" pitchFamily="18" charset="0"/>
            </a:endParaRPr>
          </a:p>
        </p:txBody>
      </p:sp>
      <p:pic>
        <p:nvPicPr>
          <p:cNvPr id="45" name="Imagen 44"/>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438187" y="514821"/>
            <a:ext cx="2642153" cy="1585292"/>
          </a:xfrm>
          <a:prstGeom prst="rect">
            <a:avLst/>
          </a:prstGeom>
        </p:spPr>
      </p:pic>
      <p:sp>
        <p:nvSpPr>
          <p:cNvPr id="46" name="CuadroTexto 45"/>
          <p:cNvSpPr txBox="1"/>
          <p:nvPr/>
        </p:nvSpPr>
        <p:spPr>
          <a:xfrm>
            <a:off x="3573959" y="936255"/>
            <a:ext cx="8856078" cy="492443"/>
          </a:xfrm>
          <a:prstGeom prst="rect">
            <a:avLst/>
          </a:prstGeom>
          <a:noFill/>
        </p:spPr>
        <p:txBody>
          <a:bodyPr wrap="square" rtlCol="0">
            <a:spAutoFit/>
          </a:bodyPr>
          <a:lstStyle/>
          <a:p>
            <a:r>
              <a:rPr lang="es-MX" sz="2600" b="1" dirty="0" smtClean="0">
                <a:latin typeface="Arial" panose="020B0604020202020204" pitchFamily="34" charset="0"/>
                <a:cs typeface="Arial" panose="020B0604020202020204" pitchFamily="34" charset="0"/>
              </a:rPr>
              <a:t>Centro de Investigación en Materiales Avanzados, S.C.</a:t>
            </a:r>
            <a:endParaRPr lang="es-MX" sz="2600" b="1" dirty="0">
              <a:latin typeface="Arial" panose="020B0604020202020204" pitchFamily="34" charset="0"/>
              <a:cs typeface="Arial" panose="020B0604020202020204" pitchFamily="34" charset="0"/>
            </a:endParaRPr>
          </a:p>
        </p:txBody>
      </p:sp>
      <p:sp>
        <p:nvSpPr>
          <p:cNvPr id="47" name="CuadroTexto 46"/>
          <p:cNvSpPr txBox="1"/>
          <p:nvPr/>
        </p:nvSpPr>
        <p:spPr>
          <a:xfrm>
            <a:off x="145556" y="3277850"/>
            <a:ext cx="15894544" cy="710337"/>
          </a:xfrm>
          <a:prstGeom prst="roundRect">
            <a:avLst/>
          </a:prstGeom>
          <a:solidFill>
            <a:schemeClr val="accent1">
              <a:lumMod val="60000"/>
              <a:lumOff val="40000"/>
            </a:schemeClr>
          </a:solidFill>
          <a:ln w="38100">
            <a:solidFill>
              <a:schemeClr val="accent1"/>
            </a:solidFill>
          </a:ln>
        </p:spPr>
        <p:txBody>
          <a:bodyPr wrap="square" rtlCol="0">
            <a:spAutoFit/>
          </a:bodyPr>
          <a:lstStyle/>
          <a:p>
            <a:pPr algn="ctr"/>
            <a:r>
              <a:rPr lang="es-MX" b="1" dirty="0" smtClean="0">
                <a:cs typeface="Times New Roman" panose="02020603050405020304" pitchFamily="18" charset="0"/>
              </a:rPr>
              <a:t>Pantallas </a:t>
            </a:r>
            <a:r>
              <a:rPr lang="es-MX" b="1" dirty="0">
                <a:cs typeface="Times New Roman" panose="02020603050405020304" pitchFamily="18" charset="0"/>
              </a:rPr>
              <a:t>i</a:t>
            </a:r>
            <a:r>
              <a:rPr lang="es-MX" b="1" dirty="0" smtClean="0">
                <a:cs typeface="Times New Roman" panose="02020603050405020304" pitchFamily="18" charset="0"/>
              </a:rPr>
              <a:t>nformativas acerca de actividades desarrolladas en el CIMAV</a:t>
            </a:r>
            <a:endParaRPr lang="es-MX" b="1" dirty="0">
              <a:cs typeface="Times New Roman" panose="02020603050405020304" pitchFamily="18" charset="0"/>
            </a:endParaRPr>
          </a:p>
        </p:txBody>
      </p:sp>
      <p:sp>
        <p:nvSpPr>
          <p:cNvPr id="50" name="CuadroTexto 49"/>
          <p:cNvSpPr txBox="1"/>
          <p:nvPr/>
        </p:nvSpPr>
        <p:spPr>
          <a:xfrm>
            <a:off x="457441" y="11074832"/>
            <a:ext cx="6959278" cy="1477328"/>
          </a:xfrm>
          <a:prstGeom prst="rect">
            <a:avLst/>
          </a:prstGeom>
          <a:noFill/>
        </p:spPr>
        <p:txBody>
          <a:bodyPr wrap="square" rtlCol="0">
            <a:spAutoFit/>
          </a:bodyPr>
          <a:lstStyle/>
          <a:p>
            <a:pPr algn="just"/>
            <a:r>
              <a:rPr lang="es-MX" sz="1800" dirty="0" smtClean="0">
                <a:latin typeface="Arial" panose="020B0604020202020204" pitchFamily="34" charset="0"/>
                <a:cs typeface="Arial" panose="020B0604020202020204" pitchFamily="34" charset="0"/>
              </a:rPr>
              <a:t>Informar al personal, docentes y alumnos de los acontecimientos importantes, tales como actividades, cumpleaños, menú de cafetería, entre otras, que pasan en el CIMAV por medio de unas pantallas que se colocaran en diversos puntos dentro de las instalaciones.</a:t>
            </a:r>
            <a:endParaRPr lang="es-MX" sz="1800" dirty="0">
              <a:latin typeface="Arial" panose="020B0604020202020204" pitchFamily="34" charset="0"/>
              <a:cs typeface="Arial" panose="020B0604020202020204" pitchFamily="34" charset="0"/>
            </a:endParaRPr>
          </a:p>
        </p:txBody>
      </p:sp>
      <p:sp>
        <p:nvSpPr>
          <p:cNvPr id="51" name="CuadroTexto 50"/>
          <p:cNvSpPr txBox="1"/>
          <p:nvPr/>
        </p:nvSpPr>
        <p:spPr>
          <a:xfrm>
            <a:off x="428581" y="10547956"/>
            <a:ext cx="6959277" cy="400110"/>
          </a:xfrm>
          <a:prstGeom prst="rect">
            <a:avLst/>
          </a:prstGeom>
          <a:solidFill>
            <a:schemeClr val="accent1">
              <a:lumMod val="60000"/>
              <a:lumOff val="40000"/>
            </a:schemeClr>
          </a:solidFill>
          <a:ln>
            <a:solidFill>
              <a:schemeClr val="accent1"/>
            </a:solidFill>
          </a:ln>
        </p:spPr>
        <p:txBody>
          <a:bodyPr wrap="square" rtlCol="0">
            <a:spAutoFit/>
          </a:bodyPr>
          <a:lstStyle/>
          <a:p>
            <a:pPr algn="ctr"/>
            <a:r>
              <a:rPr lang="es-MX" sz="2000" b="1" dirty="0" smtClean="0">
                <a:latin typeface="Arial" panose="020B0604020202020204" pitchFamily="34" charset="0"/>
                <a:cs typeface="Arial" panose="020B0604020202020204" pitchFamily="34" charset="0"/>
              </a:rPr>
              <a:t>Objetivo de la investigación</a:t>
            </a:r>
            <a:endParaRPr lang="es-MX" sz="2000" b="1" dirty="0">
              <a:latin typeface="Arial" panose="020B0604020202020204" pitchFamily="34" charset="0"/>
              <a:cs typeface="Arial" panose="020B0604020202020204" pitchFamily="34" charset="0"/>
            </a:endParaRPr>
          </a:p>
        </p:txBody>
      </p:sp>
      <p:sp>
        <p:nvSpPr>
          <p:cNvPr id="2" name="CuadroTexto 1"/>
          <p:cNvSpPr txBox="1"/>
          <p:nvPr/>
        </p:nvSpPr>
        <p:spPr>
          <a:xfrm>
            <a:off x="6191250" y="2294006"/>
            <a:ext cx="4782158" cy="923330"/>
          </a:xfrm>
          <a:prstGeom prst="rect">
            <a:avLst/>
          </a:prstGeom>
          <a:noFill/>
        </p:spPr>
        <p:txBody>
          <a:bodyPr wrap="square" rtlCol="0">
            <a:spAutoFit/>
          </a:bodyPr>
          <a:lstStyle/>
          <a:p>
            <a:pPr algn="ctr"/>
            <a:r>
              <a:rPr lang="es-MX" sz="1800" b="1" dirty="0" smtClean="0">
                <a:latin typeface="Arial" panose="020B0604020202020204" pitchFamily="34" charset="0"/>
                <a:cs typeface="Arial" panose="020B0604020202020204" pitchFamily="34" charset="0"/>
              </a:rPr>
              <a:t>Asesor</a:t>
            </a:r>
          </a:p>
          <a:p>
            <a:pPr algn="ctr"/>
            <a:r>
              <a:rPr lang="es-MX" sz="1800" b="1" dirty="0" smtClean="0">
                <a:latin typeface="Arial" panose="020B0604020202020204" pitchFamily="34" charset="0"/>
                <a:cs typeface="Arial" panose="020B0604020202020204" pitchFamily="34" charset="0"/>
              </a:rPr>
              <a:t>Ing. Jonathan Hernández</a:t>
            </a:r>
          </a:p>
          <a:p>
            <a:pPr algn="ctr"/>
            <a:endParaRPr lang="es-MX" sz="1800" b="1" dirty="0">
              <a:latin typeface="Arial" panose="020B0604020202020204" pitchFamily="34" charset="0"/>
              <a:cs typeface="Arial" panose="020B0604020202020204" pitchFamily="34" charset="0"/>
            </a:endParaRPr>
          </a:p>
        </p:txBody>
      </p:sp>
      <p:sp>
        <p:nvSpPr>
          <p:cNvPr id="33" name="CuadroTexto 32"/>
          <p:cNvSpPr txBox="1"/>
          <p:nvPr/>
        </p:nvSpPr>
        <p:spPr>
          <a:xfrm>
            <a:off x="457442" y="8086176"/>
            <a:ext cx="6959277" cy="400110"/>
          </a:xfrm>
          <a:prstGeom prst="rect">
            <a:avLst/>
          </a:prstGeom>
          <a:solidFill>
            <a:schemeClr val="accent1">
              <a:lumMod val="60000"/>
              <a:lumOff val="40000"/>
            </a:schemeClr>
          </a:solidFill>
          <a:ln>
            <a:solidFill>
              <a:schemeClr val="accent1"/>
            </a:solidFill>
          </a:ln>
        </p:spPr>
        <p:txBody>
          <a:bodyPr wrap="square" rtlCol="0">
            <a:spAutoFit/>
          </a:bodyPr>
          <a:lstStyle/>
          <a:p>
            <a:pPr algn="ctr"/>
            <a:r>
              <a:rPr lang="es-MX" sz="2000" b="1" dirty="0" smtClean="0">
                <a:latin typeface="Arial" panose="020B0604020202020204" pitchFamily="34" charset="0"/>
                <a:cs typeface="Arial" panose="020B0604020202020204" pitchFamily="34" charset="0"/>
              </a:rPr>
              <a:t>Planteamiento del problema</a:t>
            </a:r>
            <a:endParaRPr lang="es-MX" sz="2000" b="1" dirty="0">
              <a:latin typeface="Arial" panose="020B0604020202020204" pitchFamily="34" charset="0"/>
              <a:cs typeface="Arial" panose="020B0604020202020204" pitchFamily="34" charset="0"/>
            </a:endParaRPr>
          </a:p>
        </p:txBody>
      </p:sp>
      <p:sp>
        <p:nvSpPr>
          <p:cNvPr id="3" name="CuadroTexto 2"/>
          <p:cNvSpPr txBox="1"/>
          <p:nvPr/>
        </p:nvSpPr>
        <p:spPr>
          <a:xfrm>
            <a:off x="457441" y="8663940"/>
            <a:ext cx="6930417" cy="1477328"/>
          </a:xfrm>
          <a:prstGeom prst="rect">
            <a:avLst/>
          </a:prstGeom>
          <a:noFill/>
        </p:spPr>
        <p:txBody>
          <a:bodyPr wrap="square" rtlCol="0">
            <a:spAutoFit/>
          </a:bodyPr>
          <a:lstStyle/>
          <a:p>
            <a:pPr algn="just"/>
            <a:r>
              <a:rPr lang="es-MX" sz="1800" dirty="0" smtClean="0">
                <a:latin typeface="Arial" panose="020B0604020202020204" pitchFamily="34" charset="0"/>
                <a:cs typeface="Arial" panose="020B0604020202020204" pitchFamily="34" charset="0"/>
              </a:rPr>
              <a:t>La problemática se centra en que el </a:t>
            </a:r>
            <a:r>
              <a:rPr lang="es-MX" sz="1800" dirty="0">
                <a:latin typeface="Arial" panose="020B0604020202020204" pitchFamily="34" charset="0"/>
                <a:cs typeface="Arial" panose="020B0604020202020204" pitchFamily="34" charset="0"/>
              </a:rPr>
              <a:t>personal, docentes y </a:t>
            </a:r>
            <a:r>
              <a:rPr lang="es-MX" sz="1800" dirty="0" smtClean="0">
                <a:latin typeface="Arial" panose="020B0604020202020204" pitchFamily="34" charset="0"/>
                <a:cs typeface="Arial" panose="020B0604020202020204" pitchFamily="34" charset="0"/>
              </a:rPr>
              <a:t>alumnos no se encuentran bien informados acerca de las diferentes actividades que se llevan a cabo dentro del CIMAV, tales como cursos, seminarios, entre otras, ya que no existe un medio de información visible interactivo. </a:t>
            </a:r>
            <a:endParaRPr lang="es-MX" sz="1800" dirty="0">
              <a:latin typeface="Arial" panose="020B0604020202020204" pitchFamily="34" charset="0"/>
              <a:cs typeface="Arial" panose="020B0604020202020204" pitchFamily="34" charset="0"/>
            </a:endParaRPr>
          </a:p>
        </p:txBody>
      </p:sp>
      <p:sp>
        <p:nvSpPr>
          <p:cNvPr id="48" name="CuadroTexto 47"/>
          <p:cNvSpPr txBox="1"/>
          <p:nvPr/>
        </p:nvSpPr>
        <p:spPr>
          <a:xfrm>
            <a:off x="8648151" y="8082531"/>
            <a:ext cx="6990452" cy="400110"/>
          </a:xfrm>
          <a:prstGeom prst="rect">
            <a:avLst/>
          </a:prstGeom>
          <a:solidFill>
            <a:schemeClr val="accent1">
              <a:lumMod val="60000"/>
              <a:lumOff val="40000"/>
            </a:schemeClr>
          </a:solidFill>
          <a:ln>
            <a:solidFill>
              <a:schemeClr val="accent1"/>
            </a:solidFill>
          </a:ln>
        </p:spPr>
        <p:txBody>
          <a:bodyPr wrap="square" rtlCol="0">
            <a:spAutoFit/>
          </a:bodyPr>
          <a:lstStyle/>
          <a:p>
            <a:pPr algn="ctr"/>
            <a:r>
              <a:rPr lang="es-MX" sz="2000" b="1" dirty="0" smtClean="0">
                <a:latin typeface="Arial" panose="020B0604020202020204" pitchFamily="34" charset="0"/>
                <a:cs typeface="Arial" panose="020B0604020202020204" pitchFamily="34" charset="0"/>
              </a:rPr>
              <a:t>Resultados</a:t>
            </a:r>
            <a:endParaRPr lang="es-MX" sz="2000" b="1" dirty="0">
              <a:latin typeface="Arial" panose="020B0604020202020204" pitchFamily="34" charset="0"/>
              <a:cs typeface="Arial" panose="020B0604020202020204" pitchFamily="34" charset="0"/>
            </a:endParaRPr>
          </a:p>
        </p:txBody>
      </p:sp>
      <p:sp>
        <p:nvSpPr>
          <p:cNvPr id="17" name="CuadroTexto 16"/>
          <p:cNvSpPr txBox="1"/>
          <p:nvPr/>
        </p:nvSpPr>
        <p:spPr>
          <a:xfrm>
            <a:off x="8589994" y="8607019"/>
            <a:ext cx="6990452" cy="2308324"/>
          </a:xfrm>
          <a:prstGeom prst="rect">
            <a:avLst/>
          </a:prstGeom>
          <a:noFill/>
        </p:spPr>
        <p:txBody>
          <a:bodyPr wrap="square" rtlCol="0">
            <a:spAutoFit/>
          </a:bodyPr>
          <a:lstStyle/>
          <a:p>
            <a:pPr algn="just"/>
            <a:r>
              <a:rPr lang="es-MX" sz="1800" dirty="0" smtClean="0">
                <a:latin typeface="Arial" panose="020B0604020202020204" pitchFamily="34" charset="0"/>
                <a:cs typeface="Arial" panose="020B0604020202020204" pitchFamily="34" charset="0"/>
              </a:rPr>
              <a:t>Una vez terminada la instalación de la aplicación en </a:t>
            </a:r>
            <a:r>
              <a:rPr lang="es-MX" sz="1800" dirty="0">
                <a:latin typeface="Arial" panose="020B0604020202020204" pitchFamily="34" charset="0"/>
                <a:cs typeface="Arial" panose="020B0604020202020204" pitchFamily="34" charset="0"/>
              </a:rPr>
              <a:t>las </a:t>
            </a:r>
            <a:r>
              <a:rPr lang="es-MX" sz="1800" dirty="0" smtClean="0">
                <a:latin typeface="Arial" panose="020B0604020202020204" pitchFamily="34" charset="0"/>
                <a:cs typeface="Arial" panose="020B0604020202020204" pitchFamily="34" charset="0"/>
              </a:rPr>
              <a:t>pantallas </a:t>
            </a:r>
            <a:r>
              <a:rPr lang="es-MX" sz="1800" dirty="0">
                <a:latin typeface="Arial" panose="020B0604020202020204" pitchFamily="34" charset="0"/>
                <a:cs typeface="Arial" panose="020B0604020202020204" pitchFamily="34" charset="0"/>
              </a:rPr>
              <a:t>que se encuentran en las casetas  de vigilancia y en el área </a:t>
            </a:r>
            <a:r>
              <a:rPr lang="es-MX" sz="1800" dirty="0" smtClean="0">
                <a:latin typeface="Arial" panose="020B0604020202020204" pitchFamily="34" charset="0"/>
                <a:cs typeface="Arial" panose="020B0604020202020204" pitchFamily="34" charset="0"/>
              </a:rPr>
              <a:t>administrativa, se transmitirá </a:t>
            </a:r>
            <a:r>
              <a:rPr lang="es-MX" sz="1800" dirty="0">
                <a:latin typeface="Arial" panose="020B0604020202020204" pitchFamily="34" charset="0"/>
                <a:cs typeface="Arial" panose="020B0604020202020204" pitchFamily="34" charset="0"/>
              </a:rPr>
              <a:t>la información antes </a:t>
            </a:r>
            <a:r>
              <a:rPr lang="es-MX" sz="1800" dirty="0" smtClean="0">
                <a:latin typeface="Arial" panose="020B0604020202020204" pitchFamily="34" charset="0"/>
                <a:cs typeface="Arial" panose="020B0604020202020204" pitchFamily="34" charset="0"/>
              </a:rPr>
              <a:t>mencionada, y esto fortalecerá el conocimiento del personal, docentes y alumnos acerca de las diferentes actividades que se llevan a cabo dentro de las instalaciones del CIMAV, tales como seminarios, cursos de investigación, cumpleaños de la gente que forma parte de este lugar, etc.</a:t>
            </a:r>
            <a:endParaRPr lang="es-MX" sz="1800" dirty="0">
              <a:latin typeface="Arial" panose="020B0604020202020204" pitchFamily="34" charset="0"/>
              <a:cs typeface="Arial" panose="020B0604020202020204" pitchFamily="34" charset="0"/>
            </a:endParaRPr>
          </a:p>
        </p:txBody>
      </p:sp>
      <p:sp>
        <p:nvSpPr>
          <p:cNvPr id="19" name="Rectángulo redondeado 18"/>
          <p:cNvSpPr/>
          <p:nvPr/>
        </p:nvSpPr>
        <p:spPr>
          <a:xfrm>
            <a:off x="145556" y="3988187"/>
            <a:ext cx="15894544" cy="3594348"/>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9" name="Imagen 28"/>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4076910" y="12658645"/>
            <a:ext cx="3360654" cy="2520491"/>
          </a:xfrm>
          <a:prstGeom prst="rect">
            <a:avLst/>
          </a:prstGeom>
        </p:spPr>
      </p:pic>
      <p:pic>
        <p:nvPicPr>
          <p:cNvPr id="30" name="Imagen 29"/>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507150" y="12658646"/>
            <a:ext cx="3349832" cy="2512374"/>
          </a:xfrm>
          <a:prstGeom prst="rect">
            <a:avLst/>
          </a:prstGeom>
        </p:spPr>
      </p:pic>
      <p:sp>
        <p:nvSpPr>
          <p:cNvPr id="49" name="CuadroTexto 48"/>
          <p:cNvSpPr txBox="1"/>
          <p:nvPr/>
        </p:nvSpPr>
        <p:spPr>
          <a:xfrm>
            <a:off x="487823" y="15340395"/>
            <a:ext cx="6959277" cy="400110"/>
          </a:xfrm>
          <a:prstGeom prst="rect">
            <a:avLst/>
          </a:prstGeom>
          <a:solidFill>
            <a:schemeClr val="accent1">
              <a:lumMod val="60000"/>
              <a:lumOff val="40000"/>
            </a:schemeClr>
          </a:solidFill>
        </p:spPr>
        <p:txBody>
          <a:bodyPr wrap="square" rtlCol="0">
            <a:spAutoFit/>
          </a:bodyPr>
          <a:lstStyle/>
          <a:p>
            <a:pPr algn="ctr"/>
            <a:r>
              <a:rPr lang="es-MX" sz="2000" b="1" dirty="0" smtClean="0">
                <a:latin typeface="Arial" panose="020B0604020202020204" pitchFamily="34" charset="0"/>
                <a:cs typeface="Arial" panose="020B0604020202020204" pitchFamily="34" charset="0"/>
              </a:rPr>
              <a:t>Metodología</a:t>
            </a:r>
            <a:endParaRPr lang="es-MX" sz="2000" b="1" dirty="0">
              <a:latin typeface="Arial" panose="020B0604020202020204" pitchFamily="34" charset="0"/>
              <a:cs typeface="Arial" panose="020B0604020202020204" pitchFamily="34" charset="0"/>
            </a:endParaRPr>
          </a:p>
        </p:txBody>
      </p:sp>
      <p:sp>
        <p:nvSpPr>
          <p:cNvPr id="52" name="CuadroTexto 51"/>
          <p:cNvSpPr txBox="1"/>
          <p:nvPr/>
        </p:nvSpPr>
        <p:spPr>
          <a:xfrm>
            <a:off x="443010" y="15816886"/>
            <a:ext cx="6959278" cy="3139321"/>
          </a:xfrm>
          <a:prstGeom prst="rect">
            <a:avLst/>
          </a:prstGeom>
          <a:noFill/>
        </p:spPr>
        <p:txBody>
          <a:bodyPr wrap="square" rtlCol="0">
            <a:spAutoFit/>
          </a:bodyPr>
          <a:lstStyle/>
          <a:p>
            <a:pPr algn="just"/>
            <a:r>
              <a:rPr lang="es-MX" sz="1800" dirty="0">
                <a:latin typeface="Arial" panose="020B0604020202020204" pitchFamily="34" charset="0"/>
                <a:cs typeface="Arial" panose="020B0604020202020204" pitchFamily="34" charset="0"/>
              </a:rPr>
              <a:t>E</a:t>
            </a:r>
            <a:r>
              <a:rPr lang="es-MX" sz="1800" dirty="0" smtClean="0">
                <a:latin typeface="Arial" panose="020B0604020202020204" pitchFamily="34" charset="0"/>
                <a:cs typeface="Arial" panose="020B0604020202020204" pitchFamily="34" charset="0"/>
              </a:rPr>
              <a:t>l </a:t>
            </a:r>
            <a:r>
              <a:rPr lang="es-MX" sz="1800" dirty="0">
                <a:latin typeface="Arial" panose="020B0604020202020204" pitchFamily="34" charset="0"/>
                <a:cs typeface="Arial" panose="020B0604020202020204" pitchFamily="34" charset="0"/>
              </a:rPr>
              <a:t>proyecto se llevo </a:t>
            </a:r>
            <a:r>
              <a:rPr lang="es-MX" sz="1800" dirty="0" smtClean="0">
                <a:latin typeface="Arial" panose="020B0604020202020204" pitchFamily="34" charset="0"/>
                <a:cs typeface="Arial" panose="020B0604020202020204" pitchFamily="34" charset="0"/>
              </a:rPr>
              <a:t>a cabo dentro de </a:t>
            </a:r>
            <a:r>
              <a:rPr lang="es-MX" sz="1800" dirty="0">
                <a:latin typeface="Arial" panose="020B0604020202020204" pitchFamily="34" charset="0"/>
                <a:cs typeface="Arial" panose="020B0604020202020204" pitchFamily="34" charset="0"/>
              </a:rPr>
              <a:t>las instalaciones del </a:t>
            </a:r>
            <a:r>
              <a:rPr lang="es-MX" sz="1800" dirty="0" smtClean="0">
                <a:latin typeface="Arial" panose="020B0604020202020204" pitchFamily="34" charset="0"/>
                <a:cs typeface="Arial" panose="020B0604020202020204" pitchFamily="34" charset="0"/>
              </a:rPr>
              <a:t>CIMAV, ubicado en </a:t>
            </a:r>
            <a:r>
              <a:rPr lang="es-MX" sz="1800" dirty="0">
                <a:latin typeface="Arial" panose="020B0604020202020204" pitchFamily="34" charset="0"/>
                <a:cs typeface="Arial" panose="020B0604020202020204" pitchFamily="34" charset="0"/>
              </a:rPr>
              <a:t>la ciudad de chihuahua, </a:t>
            </a:r>
            <a:r>
              <a:rPr lang="es-MX" sz="1800" dirty="0" smtClean="0">
                <a:latin typeface="Arial" panose="020B0604020202020204" pitchFamily="34" charset="0"/>
                <a:cs typeface="Arial" panose="020B0604020202020204" pitchFamily="34" charset="0"/>
              </a:rPr>
              <a:t>dicho proyecto esta </a:t>
            </a:r>
            <a:r>
              <a:rPr lang="es-MX" sz="1800" dirty="0">
                <a:latin typeface="Arial" panose="020B0604020202020204" pitchFamily="34" charset="0"/>
                <a:cs typeface="Arial" panose="020B0604020202020204" pitchFamily="34" charset="0"/>
              </a:rPr>
              <a:t>enfocado </a:t>
            </a:r>
            <a:r>
              <a:rPr lang="es-MX" sz="1800" dirty="0" smtClean="0">
                <a:latin typeface="Arial" panose="020B0604020202020204" pitchFamily="34" charset="0"/>
                <a:cs typeface="Arial" panose="020B0604020202020204" pitchFamily="34" charset="0"/>
              </a:rPr>
              <a:t>a las personas que integran CIMAV, para poder realizarlo </a:t>
            </a:r>
            <a:r>
              <a:rPr lang="es-MX" sz="1800" dirty="0">
                <a:latin typeface="Arial" panose="020B0604020202020204" pitchFamily="34" charset="0"/>
                <a:cs typeface="Arial" panose="020B0604020202020204" pitchFamily="34" charset="0"/>
              </a:rPr>
              <a:t>se utilizaron diferentes lenguajes de </a:t>
            </a:r>
            <a:r>
              <a:rPr lang="es-MX" sz="1800" dirty="0" smtClean="0">
                <a:latin typeface="Arial" panose="020B0604020202020204" pitchFamily="34" charset="0"/>
                <a:cs typeface="Arial" panose="020B0604020202020204" pitchFamily="34" charset="0"/>
              </a:rPr>
              <a:t>programación </a:t>
            </a:r>
            <a:r>
              <a:rPr lang="es-MX" sz="1800" dirty="0">
                <a:latin typeface="Arial" panose="020B0604020202020204" pitchFamily="34" charset="0"/>
                <a:cs typeface="Arial" panose="020B0604020202020204" pitchFamily="34" charset="0"/>
              </a:rPr>
              <a:t>en conjunto los cuales </a:t>
            </a:r>
            <a:r>
              <a:rPr lang="es-MX" sz="1800" dirty="0" smtClean="0">
                <a:latin typeface="Arial" panose="020B0604020202020204" pitchFamily="34" charset="0"/>
                <a:cs typeface="Arial" panose="020B0604020202020204" pitchFamily="34" charset="0"/>
              </a:rPr>
              <a:t>fueron PHP, que </a:t>
            </a:r>
            <a:r>
              <a:rPr lang="es-MX" sz="1800" dirty="0">
                <a:latin typeface="Arial" panose="020B0604020202020204" pitchFamily="34" charset="0"/>
                <a:cs typeface="Arial" panose="020B0604020202020204" pitchFamily="34" charset="0"/>
              </a:rPr>
              <a:t>es la estructura de la </a:t>
            </a:r>
            <a:r>
              <a:rPr lang="es-MX" sz="1800" dirty="0" smtClean="0">
                <a:latin typeface="Arial" panose="020B0604020202020204" pitchFamily="34" charset="0"/>
                <a:cs typeface="Arial" panose="020B0604020202020204" pitchFamily="34" charset="0"/>
              </a:rPr>
              <a:t>aplicación web y </a:t>
            </a:r>
            <a:r>
              <a:rPr lang="es-MX" sz="1800" dirty="0">
                <a:latin typeface="Arial" panose="020B0604020202020204" pitchFamily="34" charset="0"/>
                <a:cs typeface="Arial" panose="020B0604020202020204" pitchFamily="34" charset="0"/>
              </a:rPr>
              <a:t>se utilizo para realizar métodos de la aplicación</a:t>
            </a:r>
            <a:r>
              <a:rPr lang="es-MX" sz="1800" dirty="0" smtClean="0">
                <a:latin typeface="Arial" panose="020B0604020202020204" pitchFamily="34" charset="0"/>
                <a:cs typeface="Arial" panose="020B0604020202020204" pitchFamily="34" charset="0"/>
              </a:rPr>
              <a:t>, a su vez se utilizaron varios scripts de JAVASCRIPT, que se ejecutan para llevar a cabo distintas operaciones </a:t>
            </a:r>
            <a:r>
              <a:rPr lang="es-MX" sz="1800" dirty="0">
                <a:latin typeface="Arial" panose="020B0604020202020204" pitchFamily="34" charset="0"/>
                <a:cs typeface="Arial" panose="020B0604020202020204" pitchFamily="34" charset="0"/>
              </a:rPr>
              <a:t>del </a:t>
            </a:r>
            <a:r>
              <a:rPr lang="es-MX" sz="1800" dirty="0" smtClean="0">
                <a:latin typeface="Arial" panose="020B0604020202020204" pitchFamily="34" charset="0"/>
                <a:cs typeface="Arial" panose="020B0604020202020204" pitchFamily="34" charset="0"/>
              </a:rPr>
              <a:t>programa, así como también le dio uso a las hojas de estilo, conocidos como CSS </a:t>
            </a:r>
            <a:r>
              <a:rPr lang="es-MX" sz="1800" dirty="0">
                <a:latin typeface="Arial" panose="020B0604020202020204" pitchFamily="34" charset="0"/>
                <a:cs typeface="Arial" panose="020B0604020202020204" pitchFamily="34" charset="0"/>
              </a:rPr>
              <a:t>que </a:t>
            </a:r>
            <a:r>
              <a:rPr lang="es-MX" sz="1800" dirty="0" smtClean="0">
                <a:latin typeface="Arial" panose="020B0604020202020204" pitchFamily="34" charset="0"/>
                <a:cs typeface="Arial" panose="020B0604020202020204" pitchFamily="34" charset="0"/>
              </a:rPr>
              <a:t>como indica su nombre, son para darle </a:t>
            </a:r>
            <a:r>
              <a:rPr lang="es-MX" sz="1800" dirty="0">
                <a:latin typeface="Arial" panose="020B0604020202020204" pitchFamily="34" charset="0"/>
                <a:cs typeface="Arial" panose="020B0604020202020204" pitchFamily="34" charset="0"/>
              </a:rPr>
              <a:t>el tamaño, </a:t>
            </a:r>
            <a:r>
              <a:rPr lang="es-MX" sz="1800" dirty="0" smtClean="0">
                <a:latin typeface="Arial" panose="020B0604020202020204" pitchFamily="34" charset="0"/>
                <a:cs typeface="Arial" panose="020B0604020202020204" pitchFamily="34" charset="0"/>
              </a:rPr>
              <a:t>color, forma, estilo </a:t>
            </a:r>
            <a:r>
              <a:rPr lang="es-MX" sz="1800" dirty="0">
                <a:latin typeface="Arial" panose="020B0604020202020204" pitchFamily="34" charset="0"/>
                <a:cs typeface="Arial" panose="020B0604020202020204" pitchFamily="34" charset="0"/>
              </a:rPr>
              <a:t>a los objetos de la </a:t>
            </a:r>
            <a:r>
              <a:rPr lang="es-MX" sz="1800" dirty="0" smtClean="0">
                <a:latin typeface="Arial" panose="020B0604020202020204" pitchFamily="34" charset="0"/>
                <a:cs typeface="Arial" panose="020B0604020202020204" pitchFamily="34" charset="0"/>
              </a:rPr>
              <a:t>aplicación web.</a:t>
            </a:r>
            <a:endParaRPr lang="es-MX" sz="1800" dirty="0">
              <a:latin typeface="Arial" panose="020B0604020202020204" pitchFamily="34" charset="0"/>
              <a:cs typeface="Arial" panose="020B0604020202020204" pitchFamily="34" charset="0"/>
            </a:endParaRPr>
          </a:p>
        </p:txBody>
      </p:sp>
      <p:sp>
        <p:nvSpPr>
          <p:cNvPr id="53" name="CuadroTexto 52"/>
          <p:cNvSpPr txBox="1"/>
          <p:nvPr/>
        </p:nvSpPr>
        <p:spPr>
          <a:xfrm>
            <a:off x="8686901" y="13582587"/>
            <a:ext cx="6990452" cy="400110"/>
          </a:xfrm>
          <a:prstGeom prst="rect">
            <a:avLst/>
          </a:prstGeom>
          <a:solidFill>
            <a:schemeClr val="accent1">
              <a:lumMod val="60000"/>
              <a:lumOff val="40000"/>
            </a:schemeClr>
          </a:solidFill>
          <a:ln>
            <a:solidFill>
              <a:schemeClr val="accent1"/>
            </a:solidFill>
          </a:ln>
        </p:spPr>
        <p:txBody>
          <a:bodyPr wrap="square" rtlCol="0">
            <a:spAutoFit/>
          </a:bodyPr>
          <a:lstStyle/>
          <a:p>
            <a:pPr algn="ctr"/>
            <a:r>
              <a:rPr lang="es-MX" sz="2000" b="1" dirty="0" smtClean="0">
                <a:latin typeface="Arial" panose="020B0604020202020204" pitchFamily="34" charset="0"/>
                <a:cs typeface="Arial" panose="020B0604020202020204" pitchFamily="34" charset="0"/>
              </a:rPr>
              <a:t>Conclusión</a:t>
            </a:r>
            <a:endParaRPr lang="es-MX" sz="2000" b="1" dirty="0">
              <a:latin typeface="Arial" panose="020B0604020202020204" pitchFamily="34" charset="0"/>
              <a:cs typeface="Arial" panose="020B0604020202020204" pitchFamily="34" charset="0"/>
            </a:endParaRPr>
          </a:p>
        </p:txBody>
      </p:sp>
      <p:sp>
        <p:nvSpPr>
          <p:cNvPr id="54" name="CuadroTexto 53"/>
          <p:cNvSpPr txBox="1"/>
          <p:nvPr/>
        </p:nvSpPr>
        <p:spPr>
          <a:xfrm>
            <a:off x="8627188" y="14049033"/>
            <a:ext cx="6990452" cy="1754326"/>
          </a:xfrm>
          <a:prstGeom prst="rect">
            <a:avLst/>
          </a:prstGeom>
          <a:noFill/>
        </p:spPr>
        <p:txBody>
          <a:bodyPr wrap="square" rtlCol="0">
            <a:spAutoFit/>
          </a:bodyPr>
          <a:lstStyle/>
          <a:p>
            <a:pPr algn="just"/>
            <a:r>
              <a:rPr lang="es-MX" sz="1800" dirty="0">
                <a:latin typeface="Arial" panose="020B0604020202020204" pitchFamily="34" charset="0"/>
                <a:cs typeface="Arial" panose="020B0604020202020204" pitchFamily="34" charset="0"/>
              </a:rPr>
              <a:t>Las pantallas informativas son un muy buen </a:t>
            </a:r>
            <a:r>
              <a:rPr lang="es-MX" sz="1800" dirty="0" smtClean="0">
                <a:latin typeface="Arial" panose="020B0604020202020204" pitchFamily="34" charset="0"/>
                <a:cs typeface="Arial" panose="020B0604020202020204" pitchFamily="34" charset="0"/>
              </a:rPr>
              <a:t>medio </a:t>
            </a:r>
            <a:r>
              <a:rPr lang="es-MX" sz="1800" dirty="0">
                <a:latin typeface="Arial" panose="020B0604020202020204" pitchFamily="34" charset="0"/>
                <a:cs typeface="Arial" panose="020B0604020202020204" pitchFamily="34" charset="0"/>
              </a:rPr>
              <a:t>para comunicar a </a:t>
            </a:r>
            <a:r>
              <a:rPr lang="es-MX" sz="1800" dirty="0" smtClean="0">
                <a:latin typeface="Arial" panose="020B0604020202020204" pitchFamily="34" charset="0"/>
                <a:cs typeface="Arial" panose="020B0604020202020204" pitchFamily="34" charset="0"/>
              </a:rPr>
              <a:t>todos los que integran CIMAV, ya sea de </a:t>
            </a:r>
            <a:r>
              <a:rPr lang="es-MX" sz="1800" dirty="0">
                <a:latin typeface="Arial" panose="020B0604020202020204" pitchFamily="34" charset="0"/>
                <a:cs typeface="Arial" panose="020B0604020202020204" pitchFamily="34" charset="0"/>
              </a:rPr>
              <a:t>los acontecimientos, actividades y </a:t>
            </a:r>
            <a:r>
              <a:rPr lang="es-MX" sz="1800" dirty="0" smtClean="0">
                <a:latin typeface="Arial" panose="020B0604020202020204" pitchFamily="34" charset="0"/>
                <a:cs typeface="Arial" panose="020B0604020202020204" pitchFamily="34" charset="0"/>
              </a:rPr>
              <a:t>demás noticias </a:t>
            </a:r>
            <a:r>
              <a:rPr lang="es-MX" sz="1800" dirty="0">
                <a:latin typeface="Arial" panose="020B0604020202020204" pitchFamily="34" charset="0"/>
                <a:cs typeface="Arial" panose="020B0604020202020204" pitchFamily="34" charset="0"/>
              </a:rPr>
              <a:t>que ocurren </a:t>
            </a:r>
            <a:r>
              <a:rPr lang="es-MX" sz="1800" dirty="0" smtClean="0">
                <a:latin typeface="Arial" panose="020B0604020202020204" pitchFamily="34" charset="0"/>
                <a:cs typeface="Arial" panose="020B0604020202020204" pitchFamily="34" charset="0"/>
              </a:rPr>
              <a:t>dentro </a:t>
            </a:r>
            <a:r>
              <a:rPr lang="es-MX" sz="1800" dirty="0">
                <a:latin typeface="Arial" panose="020B0604020202020204" pitchFamily="34" charset="0"/>
                <a:cs typeface="Arial" panose="020B0604020202020204" pitchFamily="34" charset="0"/>
              </a:rPr>
              <a:t>del complejo con el fin de que cada persona que labora, estudia o enseña en el </a:t>
            </a:r>
            <a:r>
              <a:rPr lang="es-MX" sz="1800" dirty="0" smtClean="0">
                <a:latin typeface="Arial" panose="020B0604020202020204" pitchFamily="34" charset="0"/>
                <a:cs typeface="Arial" panose="020B0604020202020204" pitchFamily="34" charset="0"/>
              </a:rPr>
              <a:t>CIMAV este </a:t>
            </a:r>
            <a:r>
              <a:rPr lang="es-MX" sz="1800" dirty="0">
                <a:latin typeface="Arial" panose="020B0604020202020204" pitchFamily="34" charset="0"/>
                <a:cs typeface="Arial" panose="020B0604020202020204" pitchFamily="34" charset="0"/>
              </a:rPr>
              <a:t>al </a:t>
            </a:r>
            <a:r>
              <a:rPr lang="es-MX" sz="1800" dirty="0" smtClean="0">
                <a:latin typeface="Arial" panose="020B0604020202020204" pitchFamily="34" charset="0"/>
                <a:cs typeface="Arial" panose="020B0604020202020204" pitchFamily="34" charset="0"/>
              </a:rPr>
              <a:t>día </a:t>
            </a:r>
            <a:r>
              <a:rPr lang="es-MX" sz="1800" dirty="0">
                <a:latin typeface="Arial" panose="020B0604020202020204" pitchFamily="34" charset="0"/>
                <a:cs typeface="Arial" panose="020B0604020202020204" pitchFamily="34" charset="0"/>
              </a:rPr>
              <a:t>de lo que pasa en </a:t>
            </a:r>
            <a:r>
              <a:rPr lang="es-MX" sz="1800" dirty="0" smtClean="0">
                <a:latin typeface="Arial" panose="020B0604020202020204" pitchFamily="34" charset="0"/>
                <a:cs typeface="Arial" panose="020B0604020202020204" pitchFamily="34" charset="0"/>
              </a:rPr>
              <a:t>el lugar donde desarrolla sus actividades diarias.</a:t>
            </a:r>
            <a:endParaRPr lang="es-MX" sz="1800" dirty="0">
              <a:latin typeface="Arial" panose="020B0604020202020204" pitchFamily="34" charset="0"/>
              <a:cs typeface="Arial" panose="020B0604020202020204" pitchFamily="34" charset="0"/>
            </a:endParaRPr>
          </a:p>
        </p:txBody>
      </p:sp>
      <p:sp>
        <p:nvSpPr>
          <p:cNvPr id="55" name="CuadroTexto 54"/>
          <p:cNvSpPr txBox="1"/>
          <p:nvPr/>
        </p:nvSpPr>
        <p:spPr>
          <a:xfrm>
            <a:off x="8686901" y="15943406"/>
            <a:ext cx="6990452" cy="400110"/>
          </a:xfrm>
          <a:prstGeom prst="rect">
            <a:avLst/>
          </a:prstGeom>
          <a:solidFill>
            <a:schemeClr val="accent1">
              <a:lumMod val="60000"/>
              <a:lumOff val="40000"/>
            </a:schemeClr>
          </a:solidFill>
        </p:spPr>
        <p:txBody>
          <a:bodyPr wrap="square" rtlCol="0">
            <a:spAutoFit/>
          </a:bodyPr>
          <a:lstStyle/>
          <a:p>
            <a:pPr algn="ctr"/>
            <a:r>
              <a:rPr lang="es-MX" sz="2000" b="1" dirty="0" smtClean="0">
                <a:latin typeface="Arial" panose="020B0604020202020204" pitchFamily="34" charset="0"/>
                <a:cs typeface="Arial" panose="020B0604020202020204" pitchFamily="34" charset="0"/>
              </a:rPr>
              <a:t>Referencias</a:t>
            </a:r>
            <a:endParaRPr lang="es-MX" sz="2000" b="1" dirty="0">
              <a:latin typeface="Arial" panose="020B0604020202020204" pitchFamily="34" charset="0"/>
              <a:cs typeface="Arial" panose="020B0604020202020204" pitchFamily="34" charset="0"/>
            </a:endParaRPr>
          </a:p>
        </p:txBody>
      </p:sp>
      <p:sp>
        <p:nvSpPr>
          <p:cNvPr id="20" name="Rectangle 3"/>
          <p:cNvSpPr>
            <a:spLocks noChangeArrowheads="1"/>
          </p:cNvSpPr>
          <p:nvPr/>
        </p:nvSpPr>
        <p:spPr bwMode="auto">
          <a:xfrm>
            <a:off x="8686902" y="16417059"/>
            <a:ext cx="6990452" cy="25853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altLang="es-MX" sz="1800" dirty="0" err="1">
                <a:cs typeface="Arial" panose="020B0604020202020204" pitchFamily="34" charset="0"/>
              </a:rPr>
              <a:t>Eguiluz</a:t>
            </a:r>
            <a:r>
              <a:rPr lang="es-ES" altLang="es-MX" sz="1800" dirty="0">
                <a:cs typeface="Arial" panose="020B0604020202020204" pitchFamily="34" charset="0"/>
              </a:rPr>
              <a:t>, J. (2007). JavaScript fácil y rápido con </a:t>
            </a:r>
            <a:r>
              <a:rPr lang="es-ES" altLang="es-MX" sz="1800" dirty="0" err="1">
                <a:cs typeface="Arial" panose="020B0604020202020204" pitchFamily="34" charset="0"/>
              </a:rPr>
              <a:t>jQuery</a:t>
            </a:r>
            <a:r>
              <a:rPr lang="es-ES" altLang="es-MX" sz="1800" dirty="0">
                <a:cs typeface="Arial" panose="020B0604020202020204" pitchFamily="34" charset="0"/>
              </a:rPr>
              <a:t>. Obtenido de http://www.maestrosdelweb.com/javascript-facil-y-rapido-con-jquery/</a:t>
            </a:r>
            <a:endParaRPr lang="es-MX" altLang="es-MX" sz="1800" dirty="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altLang="es-MX" sz="1800" dirty="0">
                <a:cs typeface="Arial" panose="020B0604020202020204" pitchFamily="34" charset="0"/>
              </a:rPr>
              <a:t>Hernández, M. L. (2008). Manual JavaScript. Obtenido de http://www.lawebera.es/como-hacer/ejemplos-javascript/ejemplos.php</a:t>
            </a:r>
            <a:endParaRPr lang="es-MX" altLang="es-MX" sz="1800" dirty="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altLang="es-MX" sz="1800" dirty="0" err="1">
                <a:cs typeface="Arial" panose="020B0604020202020204" pitchFamily="34" charset="0"/>
              </a:rPr>
              <a:t>Perez</a:t>
            </a:r>
            <a:r>
              <a:rPr lang="es-ES" altLang="es-MX" sz="1800" dirty="0">
                <a:cs typeface="Arial" panose="020B0604020202020204" pitchFamily="34" charset="0"/>
              </a:rPr>
              <a:t>, J. (2007). 10 funciones imprescindibles en </a:t>
            </a:r>
            <a:r>
              <a:rPr lang="es-ES" altLang="es-MX" sz="1800" dirty="0" err="1">
                <a:cs typeface="Arial" panose="020B0604020202020204" pitchFamily="34" charset="0"/>
              </a:rPr>
              <a:t>Javascript</a:t>
            </a:r>
            <a:r>
              <a:rPr lang="es-ES" altLang="es-MX" sz="1800" dirty="0">
                <a:cs typeface="Arial" panose="020B0604020202020204" pitchFamily="34" charset="0"/>
              </a:rPr>
              <a:t>. Obtenido de http://www.maestrosdelweb.com/diez-funciones-imprescindibles-en-javascript/</a:t>
            </a:r>
          </a:p>
        </p:txBody>
      </p:sp>
      <p:pic>
        <p:nvPicPr>
          <p:cNvPr id="25" name="Imagen 24"/>
          <p:cNvPicPr>
            <a:picLocks noChangeAspect="1"/>
          </p:cNvPicPr>
          <p:nvPr/>
        </p:nvPicPr>
        <p:blipFill>
          <a:blip r:embed="rId16" cstate="print"/>
          <a:stretch>
            <a:fillRect/>
          </a:stretch>
        </p:blipFill>
        <p:spPr>
          <a:xfrm>
            <a:off x="224128" y="19112871"/>
            <a:ext cx="15815972" cy="2309611"/>
          </a:xfrm>
          <a:prstGeom prst="rect">
            <a:avLst/>
          </a:prstGeom>
        </p:spPr>
      </p:pic>
      <p:pic>
        <p:nvPicPr>
          <p:cNvPr id="1035" name="Picture 11" descr="http://www.itursa.com/themed/itursa/files/photos/hom/082/003/HOM_oficina_informacion_turistica_del_siglo_xxi_bilbao_pantallas_tactiles.jpg"/>
          <p:cNvPicPr>
            <a:picLocks noChangeAspect="1" noChangeArrowheads="1"/>
          </p:cNvPicPr>
          <p:nvPr/>
        </p:nvPicPr>
        <p:blipFill rotWithShape="1">
          <a:blip r:embed="rId17" cstate="print">
            <a:extLst>
              <a:ext uri="{28A0092B-C50C-407E-A947-70E740481C1C}">
                <a14:useLocalDpi xmlns:a14="http://schemas.microsoft.com/office/drawing/2010/main" xmlns="" val="0"/>
              </a:ext>
            </a:extLst>
          </a:blip>
          <a:srcRect l="16314" t="9843" r="12829" b="19235"/>
          <a:stretch/>
        </p:blipFill>
        <p:spPr bwMode="auto">
          <a:xfrm>
            <a:off x="8265770" y="11080430"/>
            <a:ext cx="3955158" cy="2222793"/>
          </a:xfrm>
          <a:prstGeom prst="rect">
            <a:avLst/>
          </a:prstGeom>
          <a:noFill/>
          <a:extLst>
            <a:ext uri="{909E8E84-426E-40DD-AFC4-6F175D3DCCD1}">
              <a14:hiddenFill xmlns:a14="http://schemas.microsoft.com/office/drawing/2010/main" xmlns="">
                <a:solidFill>
                  <a:srgbClr val="FFFFFF"/>
                </a:solidFill>
              </a14:hiddenFill>
            </a:ext>
          </a:extLst>
        </p:spPr>
      </p:pic>
      <p:pic>
        <p:nvPicPr>
          <p:cNvPr id="1037" name="Picture 13" descr="http://www.farmaciacervantesgranada.es/wp-content/uploads/2012/02/IMG_0456.jpg"/>
          <p:cNvPicPr>
            <a:picLocks noChangeAspect="1" noChangeArrowheads="1"/>
          </p:cNvPicPr>
          <p:nvPr/>
        </p:nvPicPr>
        <p:blipFill rotWithShape="1">
          <a:blip r:embed="rId18" cstate="print">
            <a:extLst>
              <a:ext uri="{28A0092B-C50C-407E-A947-70E740481C1C}">
                <a14:useLocalDpi xmlns:a14="http://schemas.microsoft.com/office/drawing/2010/main" xmlns="" val="0"/>
              </a:ext>
            </a:extLst>
          </a:blip>
          <a:srcRect l="13956" t="19936" r="25759" b="21965"/>
          <a:stretch/>
        </p:blipFill>
        <p:spPr bwMode="auto">
          <a:xfrm>
            <a:off x="12404920" y="11017082"/>
            <a:ext cx="3337779" cy="23937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638837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1013</TotalTime>
  <Words>509</Words>
  <Application>Microsoft Office PowerPoint</Application>
  <PresentationFormat>Personalizado</PresentationFormat>
  <Paragraphs>36</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Rolando Flores Sigala</dc:creator>
  <cp:lastModifiedBy>c</cp:lastModifiedBy>
  <cp:revision>33</cp:revision>
  <dcterms:created xsi:type="dcterms:W3CDTF">2015-07-03T15:59:35Z</dcterms:created>
  <dcterms:modified xsi:type="dcterms:W3CDTF">2015-07-08T17:58:27Z</dcterms:modified>
</cp:coreProperties>
</file>