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6202025" cy="21602700"/>
  <p:notesSz cx="15387638" cy="20783550"/>
  <p:defaultTextStyle>
    <a:defPPr>
      <a:defRPr lang="es-MX"/>
    </a:defPPr>
    <a:lvl1pPr marL="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0135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6027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40405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2054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00675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48081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560945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4108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4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30" y="90"/>
      </p:cViewPr>
      <p:guideLst>
        <p:guide orient="horz" pos="6804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33293306830871E-2"/>
          <c:y val="4.0172372169378585E-2"/>
          <c:w val="0.81597527578793116"/>
          <c:h val="0.83967867316884781"/>
        </c:manualLayout>
      </c:layout>
      <c:lineChart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FMR4 -1</c:v>
                </c:pt>
              </c:strCache>
            </c:strRef>
          </c:tx>
          <c:cat>
            <c:numRef>
              <c:f>Hoja1!$A$4:$A$28</c:f>
              <c:numCache>
                <c:formatCode>General</c:formatCode>
                <c:ptCount val="25"/>
                <c:pt idx="0">
                  <c:v>1.0000000000000002E-2</c:v>
                </c:pt>
                <c:pt idx="1">
                  <c:v>1.4700000000000003E-2</c:v>
                </c:pt>
                <c:pt idx="2">
                  <c:v>2.1500000000000002E-2</c:v>
                </c:pt>
                <c:pt idx="3">
                  <c:v>3.160000000000001E-2</c:v>
                </c:pt>
                <c:pt idx="4">
                  <c:v>4.6400000000000004E-2</c:v>
                </c:pt>
                <c:pt idx="5">
                  <c:v>6.8099999999999994E-2</c:v>
                </c:pt>
                <c:pt idx="6">
                  <c:v>0.1</c:v>
                </c:pt>
                <c:pt idx="7">
                  <c:v>0.14700000000000002</c:v>
                </c:pt>
                <c:pt idx="8">
                  <c:v>0.21500000000000002</c:v>
                </c:pt>
                <c:pt idx="9">
                  <c:v>0.31600000000000006</c:v>
                </c:pt>
                <c:pt idx="10">
                  <c:v>0.46400000000000002</c:v>
                </c:pt>
                <c:pt idx="11">
                  <c:v>0.68100000000000016</c:v>
                </c:pt>
                <c:pt idx="12">
                  <c:v>1</c:v>
                </c:pt>
                <c:pt idx="13">
                  <c:v>1.47</c:v>
                </c:pt>
                <c:pt idx="14">
                  <c:v>2.15</c:v>
                </c:pt>
                <c:pt idx="15">
                  <c:v>3.16</c:v>
                </c:pt>
                <c:pt idx="16">
                  <c:v>4.6399999999999997</c:v>
                </c:pt>
                <c:pt idx="17">
                  <c:v>6.81</c:v>
                </c:pt>
                <c:pt idx="18">
                  <c:v>10</c:v>
                </c:pt>
                <c:pt idx="19">
                  <c:v>14.7</c:v>
                </c:pt>
                <c:pt idx="20">
                  <c:v>21.5</c:v>
                </c:pt>
                <c:pt idx="21">
                  <c:v>31.6</c:v>
                </c:pt>
                <c:pt idx="22">
                  <c:v>46.4</c:v>
                </c:pt>
                <c:pt idx="23">
                  <c:v>68.099999999999994</c:v>
                </c:pt>
                <c:pt idx="24">
                  <c:v>100</c:v>
                </c:pt>
              </c:numCache>
            </c:numRef>
          </c:cat>
          <c:val>
            <c:numRef>
              <c:f>Hoja1!$B$4:$B$28</c:f>
              <c:numCache>
                <c:formatCode>General</c:formatCode>
                <c:ptCount val="25"/>
                <c:pt idx="0">
                  <c:v>37.1</c:v>
                </c:pt>
                <c:pt idx="1">
                  <c:v>30.6</c:v>
                </c:pt>
                <c:pt idx="2">
                  <c:v>25.3</c:v>
                </c:pt>
                <c:pt idx="3">
                  <c:v>22.2</c:v>
                </c:pt>
                <c:pt idx="4">
                  <c:v>19.899999999999999</c:v>
                </c:pt>
                <c:pt idx="5">
                  <c:v>18.2</c:v>
                </c:pt>
                <c:pt idx="6">
                  <c:v>17.100000000000001</c:v>
                </c:pt>
                <c:pt idx="7">
                  <c:v>16.100000000000001</c:v>
                </c:pt>
                <c:pt idx="8">
                  <c:v>15.2</c:v>
                </c:pt>
                <c:pt idx="9">
                  <c:v>15.8</c:v>
                </c:pt>
                <c:pt idx="10">
                  <c:v>17.5</c:v>
                </c:pt>
                <c:pt idx="11">
                  <c:v>16.600000000000001</c:v>
                </c:pt>
                <c:pt idx="12">
                  <c:v>14.1</c:v>
                </c:pt>
                <c:pt idx="13">
                  <c:v>11</c:v>
                </c:pt>
                <c:pt idx="14">
                  <c:v>7.35</c:v>
                </c:pt>
                <c:pt idx="15">
                  <c:v>5.22</c:v>
                </c:pt>
                <c:pt idx="16">
                  <c:v>3.59</c:v>
                </c:pt>
                <c:pt idx="17">
                  <c:v>2.5099999999999998</c:v>
                </c:pt>
                <c:pt idx="18">
                  <c:v>3.16</c:v>
                </c:pt>
                <c:pt idx="19">
                  <c:v>2.44</c:v>
                </c:pt>
                <c:pt idx="20">
                  <c:v>1.93</c:v>
                </c:pt>
                <c:pt idx="21">
                  <c:v>1.56</c:v>
                </c:pt>
                <c:pt idx="22">
                  <c:v>1.28</c:v>
                </c:pt>
                <c:pt idx="23">
                  <c:v>1.06</c:v>
                </c:pt>
                <c:pt idx="24">
                  <c:v>0.88900000000000012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FMR4-2</c:v>
                </c:pt>
              </c:strCache>
            </c:strRef>
          </c:tx>
          <c:cat>
            <c:numRef>
              <c:f>Hoja1!$A$4:$A$28</c:f>
              <c:numCache>
                <c:formatCode>General</c:formatCode>
                <c:ptCount val="25"/>
                <c:pt idx="0">
                  <c:v>1.0000000000000002E-2</c:v>
                </c:pt>
                <c:pt idx="1">
                  <c:v>1.4700000000000003E-2</c:v>
                </c:pt>
                <c:pt idx="2">
                  <c:v>2.1500000000000002E-2</c:v>
                </c:pt>
                <c:pt idx="3">
                  <c:v>3.160000000000001E-2</c:v>
                </c:pt>
                <c:pt idx="4">
                  <c:v>4.6400000000000004E-2</c:v>
                </c:pt>
                <c:pt idx="5">
                  <c:v>6.8099999999999994E-2</c:v>
                </c:pt>
                <c:pt idx="6">
                  <c:v>0.1</c:v>
                </c:pt>
                <c:pt idx="7">
                  <c:v>0.14700000000000002</c:v>
                </c:pt>
                <c:pt idx="8">
                  <c:v>0.21500000000000002</c:v>
                </c:pt>
                <c:pt idx="9">
                  <c:v>0.31600000000000006</c:v>
                </c:pt>
                <c:pt idx="10">
                  <c:v>0.46400000000000002</c:v>
                </c:pt>
                <c:pt idx="11">
                  <c:v>0.68100000000000016</c:v>
                </c:pt>
                <c:pt idx="12">
                  <c:v>1</c:v>
                </c:pt>
                <c:pt idx="13">
                  <c:v>1.47</c:v>
                </c:pt>
                <c:pt idx="14">
                  <c:v>2.15</c:v>
                </c:pt>
                <c:pt idx="15">
                  <c:v>3.16</c:v>
                </c:pt>
                <c:pt idx="16">
                  <c:v>4.6399999999999997</c:v>
                </c:pt>
                <c:pt idx="17">
                  <c:v>6.81</c:v>
                </c:pt>
                <c:pt idx="18">
                  <c:v>10</c:v>
                </c:pt>
                <c:pt idx="19">
                  <c:v>14.7</c:v>
                </c:pt>
                <c:pt idx="20">
                  <c:v>21.5</c:v>
                </c:pt>
                <c:pt idx="21">
                  <c:v>31.6</c:v>
                </c:pt>
                <c:pt idx="22">
                  <c:v>46.4</c:v>
                </c:pt>
                <c:pt idx="23">
                  <c:v>68.099999999999994</c:v>
                </c:pt>
                <c:pt idx="24">
                  <c:v>100</c:v>
                </c:pt>
              </c:numCache>
            </c:numRef>
          </c:cat>
          <c:val>
            <c:numRef>
              <c:f>Hoja1!$C$4:$C$28</c:f>
              <c:numCache>
                <c:formatCode>General</c:formatCode>
                <c:ptCount val="25"/>
                <c:pt idx="0">
                  <c:v>34.4</c:v>
                </c:pt>
                <c:pt idx="1">
                  <c:v>26</c:v>
                </c:pt>
                <c:pt idx="2">
                  <c:v>21</c:v>
                </c:pt>
                <c:pt idx="3">
                  <c:v>17.399999999999999</c:v>
                </c:pt>
                <c:pt idx="4">
                  <c:v>15.2</c:v>
                </c:pt>
                <c:pt idx="5">
                  <c:v>13.3</c:v>
                </c:pt>
                <c:pt idx="6">
                  <c:v>12.5</c:v>
                </c:pt>
                <c:pt idx="7">
                  <c:v>11.7</c:v>
                </c:pt>
                <c:pt idx="8">
                  <c:v>11.1</c:v>
                </c:pt>
                <c:pt idx="9">
                  <c:v>11</c:v>
                </c:pt>
                <c:pt idx="10">
                  <c:v>11.7</c:v>
                </c:pt>
                <c:pt idx="11">
                  <c:v>13.2</c:v>
                </c:pt>
                <c:pt idx="12">
                  <c:v>12.9</c:v>
                </c:pt>
                <c:pt idx="13">
                  <c:v>11.1</c:v>
                </c:pt>
                <c:pt idx="14">
                  <c:v>7.14</c:v>
                </c:pt>
                <c:pt idx="15">
                  <c:v>4.99</c:v>
                </c:pt>
                <c:pt idx="16">
                  <c:v>3.4699999999999998</c:v>
                </c:pt>
                <c:pt idx="17">
                  <c:v>2.57</c:v>
                </c:pt>
                <c:pt idx="18">
                  <c:v>1.85</c:v>
                </c:pt>
                <c:pt idx="19">
                  <c:v>2.3199999999999994</c:v>
                </c:pt>
                <c:pt idx="20">
                  <c:v>1.84</c:v>
                </c:pt>
                <c:pt idx="21">
                  <c:v>1.49</c:v>
                </c:pt>
                <c:pt idx="22">
                  <c:v>1.21</c:v>
                </c:pt>
                <c:pt idx="23">
                  <c:v>1.01</c:v>
                </c:pt>
                <c:pt idx="24">
                  <c:v>0.85300000000000009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280864"/>
        <c:axId val="230284672"/>
      </c:lineChart>
      <c:catAx>
        <c:axId val="23028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284672"/>
        <c:crosses val="autoZero"/>
        <c:auto val="1"/>
        <c:lblAlgn val="ctr"/>
        <c:lblOffset val="100"/>
        <c:noMultiLvlLbl val="0"/>
      </c:catAx>
      <c:valAx>
        <c:axId val="230284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28086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5152" y="6710843"/>
            <a:ext cx="13771721" cy="463057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30304" y="12241530"/>
            <a:ext cx="11341418" cy="5520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0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1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5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09850" y="1155147"/>
            <a:ext cx="2734093" cy="245730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7577" y="1155147"/>
            <a:ext cx="7932243" cy="245730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66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00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9849" y="13881736"/>
            <a:ext cx="13771721" cy="4290536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79849" y="9156149"/>
            <a:ext cx="13771721" cy="4725588"/>
          </a:xfrm>
        </p:spPr>
        <p:txBody>
          <a:bodyPr anchor="b"/>
          <a:lstStyle>
            <a:lvl1pPr marL="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1pPr>
            <a:lvl2pPr marL="108013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205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0067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4808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609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410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5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7577" y="6720841"/>
            <a:ext cx="5333167" cy="19007378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10777" y="6720841"/>
            <a:ext cx="5333167" cy="19007378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61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101" y="865110"/>
            <a:ext cx="14581823" cy="36004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0102" y="4835605"/>
            <a:ext cx="7158708" cy="2015250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0102" y="6850856"/>
            <a:ext cx="7158708" cy="12446557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230406" y="4835605"/>
            <a:ext cx="7161519" cy="2015250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230406" y="6850856"/>
            <a:ext cx="7161519" cy="12446557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66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62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90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103" y="860108"/>
            <a:ext cx="5330355" cy="3660458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34542" y="860109"/>
            <a:ext cx="9057383" cy="18437307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0103" y="4520567"/>
            <a:ext cx="5330355" cy="14776849"/>
          </a:xfrm>
        </p:spPr>
        <p:txBody>
          <a:bodyPr/>
          <a:lstStyle>
            <a:lvl1pPr marL="0" indent="0">
              <a:buNone/>
              <a:defRPr sz="3300"/>
            </a:lvl1pPr>
            <a:lvl2pPr marL="1080135" indent="0">
              <a:buNone/>
              <a:defRPr sz="2800"/>
            </a:lvl2pPr>
            <a:lvl3pPr marL="2160270" indent="0">
              <a:buNone/>
              <a:defRPr sz="2400"/>
            </a:lvl3pPr>
            <a:lvl4pPr marL="3240405" indent="0">
              <a:buNone/>
              <a:defRPr sz="2100"/>
            </a:lvl4pPr>
            <a:lvl5pPr marL="4320540" indent="0">
              <a:buNone/>
              <a:defRPr sz="2100"/>
            </a:lvl5pPr>
            <a:lvl6pPr marL="5400675" indent="0">
              <a:buNone/>
              <a:defRPr sz="2100"/>
            </a:lvl6pPr>
            <a:lvl7pPr marL="6480810" indent="0">
              <a:buNone/>
              <a:defRPr sz="2100"/>
            </a:lvl7pPr>
            <a:lvl8pPr marL="7560945" indent="0">
              <a:buNone/>
              <a:defRPr sz="2100"/>
            </a:lvl8pPr>
            <a:lvl9pPr marL="8641080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33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75710" y="15121891"/>
            <a:ext cx="9721215" cy="1785225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75710" y="1930240"/>
            <a:ext cx="9721215" cy="12961620"/>
          </a:xfrm>
        </p:spPr>
        <p:txBody>
          <a:bodyPr/>
          <a:lstStyle>
            <a:lvl1pPr marL="0" indent="0">
              <a:buNone/>
              <a:defRPr sz="7600"/>
            </a:lvl1pPr>
            <a:lvl2pPr marL="1080135" indent="0">
              <a:buNone/>
              <a:defRPr sz="6600"/>
            </a:lvl2pPr>
            <a:lvl3pPr marL="2160270" indent="0">
              <a:buNone/>
              <a:defRPr sz="5700"/>
            </a:lvl3pPr>
            <a:lvl4pPr marL="3240405" indent="0">
              <a:buNone/>
              <a:defRPr sz="4700"/>
            </a:lvl4pPr>
            <a:lvl5pPr marL="4320540" indent="0">
              <a:buNone/>
              <a:defRPr sz="4700"/>
            </a:lvl5pPr>
            <a:lvl6pPr marL="5400675" indent="0">
              <a:buNone/>
              <a:defRPr sz="4700"/>
            </a:lvl6pPr>
            <a:lvl7pPr marL="6480810" indent="0">
              <a:buNone/>
              <a:defRPr sz="4700"/>
            </a:lvl7pPr>
            <a:lvl8pPr marL="7560945" indent="0">
              <a:buNone/>
              <a:defRPr sz="4700"/>
            </a:lvl8pPr>
            <a:lvl9pPr marL="8641080" indent="0">
              <a:buNone/>
              <a:defRPr sz="4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75710" y="16907116"/>
            <a:ext cx="9721215" cy="2535315"/>
          </a:xfrm>
        </p:spPr>
        <p:txBody>
          <a:bodyPr/>
          <a:lstStyle>
            <a:lvl1pPr marL="0" indent="0">
              <a:buNone/>
              <a:defRPr sz="3300"/>
            </a:lvl1pPr>
            <a:lvl2pPr marL="1080135" indent="0">
              <a:buNone/>
              <a:defRPr sz="2800"/>
            </a:lvl2pPr>
            <a:lvl3pPr marL="2160270" indent="0">
              <a:buNone/>
              <a:defRPr sz="2400"/>
            </a:lvl3pPr>
            <a:lvl4pPr marL="3240405" indent="0">
              <a:buNone/>
              <a:defRPr sz="2100"/>
            </a:lvl4pPr>
            <a:lvl5pPr marL="4320540" indent="0">
              <a:buNone/>
              <a:defRPr sz="2100"/>
            </a:lvl5pPr>
            <a:lvl6pPr marL="5400675" indent="0">
              <a:buNone/>
              <a:defRPr sz="2100"/>
            </a:lvl6pPr>
            <a:lvl7pPr marL="6480810" indent="0">
              <a:buNone/>
              <a:defRPr sz="2100"/>
            </a:lvl7pPr>
            <a:lvl8pPr marL="7560945" indent="0">
              <a:buNone/>
              <a:defRPr sz="2100"/>
            </a:lvl8pPr>
            <a:lvl9pPr marL="8641080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36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10101" y="865110"/>
            <a:ext cx="14581823" cy="3600450"/>
          </a:xfrm>
          <a:prstGeom prst="rect">
            <a:avLst/>
          </a:prstGeom>
        </p:spPr>
        <p:txBody>
          <a:bodyPr vert="horz" lIns="216027" tIns="108014" rIns="216027" bIns="10801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0101" y="5040633"/>
            <a:ext cx="14581823" cy="14256783"/>
          </a:xfrm>
          <a:prstGeom prst="rect">
            <a:avLst/>
          </a:prstGeom>
        </p:spPr>
        <p:txBody>
          <a:bodyPr vert="horz" lIns="216027" tIns="108014" rIns="216027" bIns="1080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10101" y="20022505"/>
            <a:ext cx="3780473" cy="1150143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3B95-3E1F-4012-B36A-F318E818A77C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535692" y="20022505"/>
            <a:ext cx="5130641" cy="1150143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11451" y="20022505"/>
            <a:ext cx="3780473" cy="1150143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6190-C5CA-4892-8FE7-95CEDE0C0B2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73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01" indent="-810101" algn="l" defTabSz="2160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55219" indent="-675084" algn="l" defTabSz="2160270" rtl="0" eaLnBrk="1" latinLnBrk="0" hangingPunct="1">
        <a:spcBef>
          <a:spcPct val="20000"/>
        </a:spcBef>
        <a:buFont typeface="Arial" panose="020B0604020202020204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338" indent="-540068" algn="l" defTabSz="2160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473" indent="-540068" algn="l" defTabSz="2160270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860608" indent="-540068" algn="l" defTabSz="2160270" rtl="0" eaLnBrk="1" latinLnBrk="0" hangingPunct="1">
        <a:spcBef>
          <a:spcPct val="20000"/>
        </a:spcBef>
        <a:buFont typeface="Arial" panose="020B0604020202020204" pitchFamily="34" charset="0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940743" indent="-540068" algn="l" defTabSz="2160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878" indent="-540068" algn="l" defTabSz="2160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1013" indent="-540068" algn="l" defTabSz="2160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1148" indent="-540068" algn="l" defTabSz="2160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67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81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94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108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chart" Target="../charts/chart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ugc.mx/___DATA/_imgs/conacy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805" y="318650"/>
            <a:ext cx="3942446" cy="238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812370" y="4470756"/>
            <a:ext cx="14817148" cy="1109927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27" tIns="108014" rIns="216027" bIns="108014" rtlCol="0" anchor="ctr"/>
          <a:lstStyle/>
          <a:p>
            <a:pPr algn="ctr"/>
            <a:r>
              <a:rPr lang="es-MX" sz="3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Desarrollo de un amortiguador </a:t>
            </a:r>
            <a:r>
              <a:rPr lang="es-MX" sz="3400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magnetoreológico</a:t>
            </a:r>
            <a:r>
              <a:rPr lang="es-MX" sz="3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  para su estudio de vibración en amortiguamiento mecánico.</a:t>
            </a:r>
            <a:endParaRPr lang="es-MX" sz="3400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9" name="18 Imagen" descr="http://csh.cimav.edu.mx/logo_cima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92" y="318650"/>
            <a:ext cx="4140529" cy="238166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9 CuadroTexto"/>
          <p:cNvSpPr txBox="1"/>
          <p:nvPr/>
        </p:nvSpPr>
        <p:spPr>
          <a:xfrm>
            <a:off x="5223036" y="916408"/>
            <a:ext cx="5755952" cy="1926874"/>
          </a:xfrm>
          <a:prstGeom prst="rect">
            <a:avLst/>
          </a:prstGeom>
          <a:noFill/>
        </p:spPr>
        <p:txBody>
          <a:bodyPr wrap="square" lIns="216027" tIns="108014" rIns="216027" bIns="108014" rtlCol="0">
            <a:spAutoFit/>
          </a:bodyPr>
          <a:lstStyle/>
          <a:p>
            <a:pPr algn="ctr"/>
            <a:r>
              <a:rPr lang="es-MX" sz="2600" b="1" i="1" dirty="0">
                <a:solidFill>
                  <a:srgbClr val="002060"/>
                </a:solidFill>
              </a:rPr>
              <a:t>Proyecto apoyado con la convocatoria </a:t>
            </a:r>
            <a:r>
              <a:rPr lang="es-MX" sz="2800" b="1" i="1" dirty="0">
                <a:solidFill>
                  <a:srgbClr val="002060"/>
                </a:solidFill>
              </a:rPr>
              <a:t>Jóvenes talentos</a:t>
            </a:r>
          </a:p>
          <a:p>
            <a:pPr algn="ctr"/>
            <a:r>
              <a:rPr lang="es-MX" sz="2800" b="1" i="1" dirty="0">
                <a:solidFill>
                  <a:srgbClr val="002060"/>
                </a:solidFill>
              </a:rPr>
              <a:t>Centro de investigaciones en materiales avanzados S.C. </a:t>
            </a:r>
            <a:endParaRPr lang="es-MX" sz="2600" b="1" i="1" dirty="0">
              <a:solidFill>
                <a:srgbClr val="00206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082324" y="5580683"/>
            <a:ext cx="7660865" cy="2520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27" tIns="108014" rIns="216027" bIns="108014" rtlCol="0" anchor="ctr"/>
          <a:lstStyle/>
          <a:p>
            <a:pPr algn="just"/>
            <a:r>
              <a:rPr lang="es-MX" sz="2400" b="1" dirty="0" smtClean="0">
                <a:solidFill>
                  <a:schemeClr val="tx1"/>
                </a:solidFill>
              </a:rPr>
              <a:t>Resultados</a:t>
            </a:r>
            <a:r>
              <a:rPr lang="es-MX" sz="2100" dirty="0" smtClean="0">
                <a:solidFill>
                  <a:schemeClr val="tx1"/>
                </a:solidFill>
              </a:rPr>
              <a:t/>
            </a:r>
            <a:br>
              <a:rPr lang="es-MX" sz="2100" dirty="0" smtClean="0">
                <a:solidFill>
                  <a:schemeClr val="tx1"/>
                </a:solidFill>
              </a:rPr>
            </a:br>
            <a:r>
              <a:rPr lang="es-MX" sz="2100" dirty="0">
                <a:solidFill>
                  <a:schemeClr val="tx1"/>
                </a:solidFill>
              </a:rPr>
              <a:t>Se </a:t>
            </a:r>
            <a:r>
              <a:rPr lang="es-MX" sz="2100" dirty="0" smtClean="0">
                <a:solidFill>
                  <a:schemeClr val="tx1"/>
                </a:solidFill>
              </a:rPr>
              <a:t>desarrolló </a:t>
            </a:r>
            <a:r>
              <a:rPr lang="es-MX" sz="2100" dirty="0">
                <a:solidFill>
                  <a:schemeClr val="tx1"/>
                </a:solidFill>
              </a:rPr>
              <a:t>un amortiguador en base </a:t>
            </a:r>
            <a:r>
              <a:rPr lang="es-MX" sz="2100" dirty="0" smtClean="0">
                <a:solidFill>
                  <a:schemeClr val="tx1"/>
                </a:solidFill>
              </a:rPr>
              <a:t>a FMR. Se caracterizó </a:t>
            </a:r>
            <a:r>
              <a:rPr lang="es-MX" sz="2100" dirty="0">
                <a:solidFill>
                  <a:schemeClr val="tx1"/>
                </a:solidFill>
              </a:rPr>
              <a:t>la viscosidad del </a:t>
            </a:r>
            <a:r>
              <a:rPr lang="es-MX" sz="2100" dirty="0" smtClean="0">
                <a:solidFill>
                  <a:schemeClr val="tx1"/>
                </a:solidFill>
              </a:rPr>
              <a:t>FMR. Se </a:t>
            </a:r>
            <a:r>
              <a:rPr lang="es-MX" sz="2100" dirty="0">
                <a:solidFill>
                  <a:schemeClr val="tx1"/>
                </a:solidFill>
              </a:rPr>
              <a:t>realizaron las pruebas de funcionamiento aplicando campos magnéticos obteniendo excelentes resultados al notar el cambio en la viscosidad del </a:t>
            </a:r>
            <a:r>
              <a:rPr lang="es-MX" sz="2100" dirty="0" smtClean="0">
                <a:solidFill>
                  <a:schemeClr val="tx1"/>
                </a:solidFill>
              </a:rPr>
              <a:t>fluido variando su factor de amortiguamiento.</a:t>
            </a:r>
            <a:endParaRPr lang="es-MX" sz="2100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8180951" y="17102155"/>
            <a:ext cx="7562238" cy="2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27" tIns="108014" rIns="216027" bIns="108014" rtlCol="0" anchor="ctr"/>
          <a:lstStyle/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Agradecimientos</a:t>
            </a:r>
            <a:r>
              <a:rPr lang="es-MX" sz="1600" dirty="0" smtClean="0">
                <a:solidFill>
                  <a:schemeClr val="tx1"/>
                </a:solidFill>
              </a:rPr>
              <a:t/>
            </a:r>
            <a:br>
              <a:rPr lang="es-MX" sz="1600" dirty="0" smtClean="0">
                <a:solidFill>
                  <a:schemeClr val="tx1"/>
                </a:solidFill>
              </a:rPr>
            </a:br>
            <a:r>
              <a:rPr lang="es-MX" sz="1800" dirty="0" smtClean="0">
                <a:solidFill>
                  <a:schemeClr val="tx1"/>
                </a:solidFill>
              </a:rPr>
              <a:t>A CIMAV por permitirme participar en el 11º Verano de investigación, al M.C. Carlos Santillán y al Dr. José Matutes Aquino por el apoyo brindado durante la investigación.</a:t>
            </a: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041375" y="18857750"/>
            <a:ext cx="7503467" cy="2013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27" tIns="108014" rIns="216027" bIns="108014" rtlCol="0" anchor="ctr"/>
          <a:lstStyle/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Referencias</a:t>
            </a:r>
            <a:r>
              <a:rPr lang="es-MX" sz="1800" dirty="0" smtClean="0">
                <a:solidFill>
                  <a:schemeClr val="tx1"/>
                </a:solidFill>
              </a:rPr>
              <a:t/>
            </a:r>
            <a:br>
              <a:rPr lang="es-MX" sz="1800" dirty="0" smtClean="0">
                <a:solidFill>
                  <a:schemeClr val="tx1"/>
                </a:solidFill>
              </a:rPr>
            </a:br>
            <a:r>
              <a:rPr lang="es-MX" sz="1800" dirty="0">
                <a:solidFill>
                  <a:schemeClr val="tx1"/>
                </a:solidFill>
              </a:rPr>
              <a:t>●</a:t>
            </a:r>
            <a:r>
              <a:rPr lang="es-MX" sz="1800" dirty="0" err="1" smtClean="0">
                <a:solidFill>
                  <a:schemeClr val="tx1"/>
                </a:solidFill>
              </a:rPr>
              <a:t>Rabinow</a:t>
            </a:r>
            <a:r>
              <a:rPr lang="es-MX" sz="1800" dirty="0" smtClean="0">
                <a:solidFill>
                  <a:schemeClr val="tx1"/>
                </a:solidFill>
              </a:rPr>
              <a:t>, J. “</a:t>
            </a:r>
            <a:r>
              <a:rPr lang="es-MX" sz="1800" dirty="0" err="1" smtClean="0">
                <a:solidFill>
                  <a:schemeClr val="tx1"/>
                </a:solidFill>
              </a:rPr>
              <a:t>The</a:t>
            </a:r>
            <a:r>
              <a:rPr lang="es-MX" sz="1800" dirty="0" smtClean="0">
                <a:solidFill>
                  <a:schemeClr val="tx1"/>
                </a:solidFill>
              </a:rPr>
              <a:t> </a:t>
            </a:r>
            <a:r>
              <a:rPr lang="es-MX" sz="1800" dirty="0" err="1" smtClean="0">
                <a:solidFill>
                  <a:schemeClr val="tx1"/>
                </a:solidFill>
              </a:rPr>
              <a:t>Magnetic</a:t>
            </a:r>
            <a:r>
              <a:rPr lang="es-MX" sz="1800" dirty="0" smtClean="0">
                <a:solidFill>
                  <a:schemeClr val="tx1"/>
                </a:solidFill>
              </a:rPr>
              <a:t> Fluid </a:t>
            </a:r>
            <a:r>
              <a:rPr lang="es-MX" sz="1800" dirty="0" err="1" smtClean="0">
                <a:solidFill>
                  <a:schemeClr val="tx1"/>
                </a:solidFill>
              </a:rPr>
              <a:t>Clutch</a:t>
            </a:r>
            <a:r>
              <a:rPr lang="es-MX" sz="1800" dirty="0" smtClean="0">
                <a:solidFill>
                  <a:schemeClr val="tx1"/>
                </a:solidFill>
              </a:rPr>
              <a:t>”, AIEE.</a:t>
            </a:r>
            <a:br>
              <a:rPr lang="es-MX" sz="1800" dirty="0" smtClean="0">
                <a:solidFill>
                  <a:schemeClr val="tx1"/>
                </a:solidFill>
              </a:rPr>
            </a:br>
            <a:r>
              <a:rPr lang="es-MX" sz="1800" dirty="0" smtClean="0">
                <a:solidFill>
                  <a:schemeClr val="tx1"/>
                </a:solidFill>
              </a:rPr>
              <a:t>●</a:t>
            </a:r>
            <a:r>
              <a:rPr lang="es-MX" sz="1800" dirty="0" err="1" smtClean="0">
                <a:solidFill>
                  <a:schemeClr val="tx1"/>
                </a:solidFill>
              </a:rPr>
              <a:t>Rabinow</a:t>
            </a:r>
            <a:r>
              <a:rPr lang="es-MX" sz="1800" dirty="0" smtClean="0">
                <a:solidFill>
                  <a:schemeClr val="tx1"/>
                </a:solidFill>
              </a:rPr>
              <a:t>, J. “</a:t>
            </a:r>
            <a:r>
              <a:rPr lang="es-MX" sz="1800" dirty="0" err="1" smtClean="0">
                <a:solidFill>
                  <a:schemeClr val="tx1"/>
                </a:solidFill>
              </a:rPr>
              <a:t>Magnetic</a:t>
            </a:r>
            <a:r>
              <a:rPr lang="es-MX" sz="1800" dirty="0" smtClean="0">
                <a:solidFill>
                  <a:schemeClr val="tx1"/>
                </a:solidFill>
              </a:rPr>
              <a:t> Fluid </a:t>
            </a:r>
            <a:r>
              <a:rPr lang="es-MX" sz="1800" dirty="0" err="1" smtClean="0">
                <a:solidFill>
                  <a:schemeClr val="tx1"/>
                </a:solidFill>
              </a:rPr>
              <a:t>Clutch</a:t>
            </a:r>
            <a:r>
              <a:rPr lang="es-MX" sz="1800" dirty="0" smtClean="0">
                <a:solidFill>
                  <a:schemeClr val="tx1"/>
                </a:solidFill>
              </a:rPr>
              <a:t>”, </a:t>
            </a:r>
            <a:r>
              <a:rPr lang="es-MX" sz="1800" dirty="0" err="1" smtClean="0">
                <a:solidFill>
                  <a:schemeClr val="tx1"/>
                </a:solidFill>
              </a:rPr>
              <a:t>National</a:t>
            </a:r>
            <a:r>
              <a:rPr lang="es-MX" sz="1800" dirty="0" smtClean="0">
                <a:solidFill>
                  <a:schemeClr val="tx1"/>
                </a:solidFill>
              </a:rPr>
              <a:t> Bureau of </a:t>
            </a:r>
            <a:r>
              <a:rPr lang="es-MX" sz="1800" dirty="0" err="1" smtClean="0">
                <a:solidFill>
                  <a:schemeClr val="tx1"/>
                </a:solidFill>
              </a:rPr>
              <a:t>standards</a:t>
            </a:r>
            <a:r>
              <a:rPr lang="es-MX" sz="1800" dirty="0" smtClean="0">
                <a:solidFill>
                  <a:schemeClr val="tx1"/>
                </a:solidFill>
              </a:rPr>
              <a:t> </a:t>
            </a:r>
            <a:r>
              <a:rPr lang="es-MX" sz="1800" dirty="0" err="1" smtClean="0">
                <a:solidFill>
                  <a:schemeClr val="tx1"/>
                </a:solidFill>
              </a:rPr>
              <a:t>Technical</a:t>
            </a:r>
            <a:r>
              <a:rPr lang="es-MX" sz="1800" dirty="0" smtClean="0">
                <a:solidFill>
                  <a:schemeClr val="tx1"/>
                </a:solidFill>
              </a:rPr>
              <a:t> News </a:t>
            </a:r>
            <a:r>
              <a:rPr lang="es-MX" sz="1800" dirty="0" err="1" smtClean="0">
                <a:solidFill>
                  <a:schemeClr val="tx1"/>
                </a:solidFill>
              </a:rPr>
              <a:t>Buletin</a:t>
            </a:r>
            <a:endParaRPr lang="es-MX" sz="1800" dirty="0" smtClean="0">
              <a:solidFill>
                <a:schemeClr val="tx1"/>
              </a:solidFill>
            </a:endParaRPr>
          </a:p>
          <a:p>
            <a:pPr algn="just"/>
            <a:r>
              <a:rPr lang="es-MX" sz="1800" dirty="0" smtClean="0">
                <a:solidFill>
                  <a:schemeClr val="tx1"/>
                </a:solidFill>
              </a:rPr>
              <a:t>●</a:t>
            </a:r>
            <a:r>
              <a:rPr lang="en-US" sz="1800" dirty="0" err="1">
                <a:solidFill>
                  <a:schemeClr val="tx1"/>
                </a:solidFill>
              </a:rPr>
              <a:t>Saikat</a:t>
            </a:r>
            <a:r>
              <a:rPr lang="en-US" sz="1800" dirty="0">
                <a:solidFill>
                  <a:schemeClr val="tx1"/>
                </a:solidFill>
              </a:rPr>
              <a:t> Dutta n , G. Chakraborty, Modeling and characterization of a magneto-rheological fluid based damper and analysis of vibration isolation with the damper operating in passive mode, Journal of Sound and Vibration 353 (2015) </a:t>
            </a:r>
            <a:r>
              <a:rPr lang="en-US" sz="1800" dirty="0" smtClean="0">
                <a:solidFill>
                  <a:schemeClr val="tx1"/>
                </a:solidFill>
              </a:rPr>
              <a:t>96–118.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0110" y="5770224"/>
            <a:ext cx="7560841" cy="328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27" tIns="108014" rIns="216027" bIns="108014" rtlCol="0" anchor="t"/>
          <a:lstStyle/>
          <a:p>
            <a:pPr algn="just"/>
            <a:r>
              <a:rPr lang="es-MX" sz="2400" b="1" dirty="0" smtClean="0">
                <a:solidFill>
                  <a:schemeClr val="tx1"/>
                </a:solidFill>
              </a:rPr>
              <a:t>Introducción</a:t>
            </a:r>
            <a:r>
              <a:rPr lang="es-MX" sz="2100" dirty="0" smtClean="0">
                <a:solidFill>
                  <a:schemeClr val="tx1"/>
                </a:solidFill>
              </a:rPr>
              <a:t/>
            </a:r>
            <a:br>
              <a:rPr lang="es-MX" sz="2100" dirty="0" smtClean="0">
                <a:solidFill>
                  <a:schemeClr val="tx1"/>
                </a:solidFill>
              </a:rPr>
            </a:br>
            <a:r>
              <a:rPr lang="es-MX" sz="2100" dirty="0" smtClean="0">
                <a:solidFill>
                  <a:schemeClr val="tx1"/>
                </a:solidFill>
              </a:rPr>
              <a:t>Se </a:t>
            </a:r>
            <a:r>
              <a:rPr lang="es-MX" sz="2100" dirty="0">
                <a:solidFill>
                  <a:schemeClr val="tx1"/>
                </a:solidFill>
              </a:rPr>
              <a:t>denomina fluido </a:t>
            </a:r>
            <a:r>
              <a:rPr lang="es-MX" sz="2100" dirty="0" err="1" smtClean="0">
                <a:solidFill>
                  <a:schemeClr val="tx1"/>
                </a:solidFill>
              </a:rPr>
              <a:t>magnetoreológico</a:t>
            </a:r>
            <a:r>
              <a:rPr lang="es-MX" sz="2100" dirty="0" smtClean="0">
                <a:solidFill>
                  <a:schemeClr val="tx1"/>
                </a:solidFill>
              </a:rPr>
              <a:t> FMR [Fig.1] </a:t>
            </a:r>
            <a:r>
              <a:rPr lang="es-MX" sz="2100" dirty="0">
                <a:solidFill>
                  <a:schemeClr val="tx1"/>
                </a:solidFill>
              </a:rPr>
              <a:t>a aquel fluido compuesto por partículas </a:t>
            </a:r>
            <a:r>
              <a:rPr lang="es-MX" sz="2100" dirty="0" smtClean="0">
                <a:solidFill>
                  <a:schemeClr val="tx1"/>
                </a:solidFill>
              </a:rPr>
              <a:t>ferromagnéticas, micrométricas </a:t>
            </a:r>
            <a:r>
              <a:rPr lang="es-MX" sz="2100" dirty="0">
                <a:solidFill>
                  <a:schemeClr val="tx1"/>
                </a:solidFill>
              </a:rPr>
              <a:t>o </a:t>
            </a:r>
            <a:r>
              <a:rPr lang="es-MX" sz="2100" dirty="0" err="1" smtClean="0">
                <a:solidFill>
                  <a:schemeClr val="tx1"/>
                </a:solidFill>
              </a:rPr>
              <a:t>nanométricas</a:t>
            </a:r>
            <a:r>
              <a:rPr lang="es-MX" sz="2100" dirty="0">
                <a:solidFill>
                  <a:schemeClr val="tx1"/>
                </a:solidFill>
              </a:rPr>
              <a:t>, dispersas en </a:t>
            </a:r>
            <a:r>
              <a:rPr lang="es-MX" sz="2100" dirty="0" smtClean="0">
                <a:solidFill>
                  <a:schemeClr val="tx1"/>
                </a:solidFill>
              </a:rPr>
              <a:t>un fluido portador. Los FMR </a:t>
            </a:r>
            <a:r>
              <a:rPr lang="es-MX" sz="2100" dirty="0">
                <a:solidFill>
                  <a:schemeClr val="tx1"/>
                </a:solidFill>
              </a:rPr>
              <a:t>poseen </a:t>
            </a:r>
            <a:r>
              <a:rPr lang="es-MX" sz="2100" dirty="0" smtClean="0">
                <a:solidFill>
                  <a:schemeClr val="tx1"/>
                </a:solidFill>
              </a:rPr>
              <a:t> la propiedad </a:t>
            </a:r>
            <a:r>
              <a:rPr lang="es-MX" sz="2100" dirty="0">
                <a:solidFill>
                  <a:schemeClr val="tx1"/>
                </a:solidFill>
              </a:rPr>
              <a:t>de </a:t>
            </a:r>
            <a:r>
              <a:rPr lang="es-MX" sz="2100" dirty="0" smtClean="0">
                <a:solidFill>
                  <a:schemeClr val="tx1"/>
                </a:solidFill>
              </a:rPr>
              <a:t>controlar y variar su viscosidad mediante </a:t>
            </a:r>
            <a:r>
              <a:rPr lang="es-MX" sz="2100" dirty="0">
                <a:solidFill>
                  <a:schemeClr val="tx1"/>
                </a:solidFill>
              </a:rPr>
              <a:t>aplicación de campos magnéticos </a:t>
            </a:r>
            <a:r>
              <a:rPr lang="es-MX" sz="2100" dirty="0" smtClean="0">
                <a:solidFill>
                  <a:schemeClr val="tx1"/>
                </a:solidFill>
              </a:rPr>
              <a:t>externos </a:t>
            </a:r>
            <a:r>
              <a:rPr lang="es-MX" sz="2100" dirty="0">
                <a:solidFill>
                  <a:schemeClr val="tx1"/>
                </a:solidFill>
              </a:rPr>
              <a:t>[</a:t>
            </a:r>
            <a:r>
              <a:rPr lang="es-MX" sz="2100" dirty="0" smtClean="0">
                <a:solidFill>
                  <a:schemeClr val="tx1"/>
                </a:solidFill>
              </a:rPr>
              <a:t>Fig.2].</a:t>
            </a:r>
            <a:endParaRPr lang="es-MX" sz="2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intechopen.com/source/html/39980/media/image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 bwMode="auto">
          <a:xfrm>
            <a:off x="3780460" y="8281028"/>
            <a:ext cx="4087912" cy="21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40046" y="15841994"/>
            <a:ext cx="7542278" cy="2034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27" tIns="108014" rIns="216027" bIns="108014" rtlCol="0" anchor="t"/>
          <a:lstStyle/>
          <a:p>
            <a:pPr algn="just"/>
            <a:r>
              <a:rPr lang="es-MX" sz="2400" b="1" dirty="0" smtClean="0">
                <a:solidFill>
                  <a:schemeClr val="tx1"/>
                </a:solidFill>
              </a:rPr>
              <a:t>Objetivo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4000" u="sng" dirty="0" smtClean="0">
                <a:solidFill>
                  <a:schemeClr val="tx1"/>
                </a:solidFill>
              </a:rPr>
              <a:t/>
            </a:r>
            <a:br>
              <a:rPr lang="es-MX" sz="4000" u="sng" dirty="0" smtClean="0">
                <a:solidFill>
                  <a:schemeClr val="tx1"/>
                </a:solidFill>
              </a:rPr>
            </a:br>
            <a:r>
              <a:rPr lang="es-MX" sz="2100" dirty="0" smtClean="0">
                <a:solidFill>
                  <a:schemeClr val="tx1"/>
                </a:solidFill>
              </a:rPr>
              <a:t>Desarrollo  y estudio de un amortiguador base FMR [fig.4</a:t>
            </a:r>
            <a:r>
              <a:rPr lang="es-MX" sz="2100" dirty="0">
                <a:solidFill>
                  <a:schemeClr val="tx1"/>
                </a:solidFill>
              </a:rPr>
              <a:t>] controlado mediante campos </a:t>
            </a:r>
            <a:r>
              <a:rPr lang="es-MX" sz="2100" dirty="0" smtClean="0">
                <a:solidFill>
                  <a:schemeClr val="tx1"/>
                </a:solidFill>
              </a:rPr>
              <a:t>magnéticos, para su aplicación en el amortiguamiento de plataformas vibratorias.</a:t>
            </a:r>
            <a:endParaRPr lang="es-MX" sz="4000" u="sng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80460" y="10441304"/>
            <a:ext cx="3960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dirty="0" smtClean="0"/>
              <a:t>Fig.2 Representación de cambio en las partículas del FMR al aplicar un campo magnético.</a:t>
            </a:r>
            <a:endParaRPr lang="es-MX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450796" y="20569413"/>
            <a:ext cx="539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/>
              <a:t>Fig. 4 Diagrama del amortiguador diseñado en CIMAV</a:t>
            </a:r>
            <a:endParaRPr lang="es-MX" sz="1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61840" y="14956048"/>
            <a:ext cx="539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smtClean="0"/>
              <a:t>Fig.3  Diferencia </a:t>
            </a:r>
            <a:r>
              <a:rPr lang="es-MX" sz="1800" dirty="0" smtClean="0"/>
              <a:t>de efecto del amortiguador MR en curva </a:t>
            </a:r>
            <a:endParaRPr lang="es-MX" sz="18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33282" y="10441304"/>
            <a:ext cx="299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/>
              <a:t>Fig.1 Campo magnético aplicado en fluido MR</a:t>
            </a:r>
            <a:endParaRPr lang="es-MX" sz="1800" dirty="0"/>
          </a:p>
        </p:txBody>
      </p:sp>
      <p:sp>
        <p:nvSpPr>
          <p:cNvPr id="7" name="6 Rectángulo"/>
          <p:cNvSpPr/>
          <p:nvPr/>
        </p:nvSpPr>
        <p:spPr>
          <a:xfrm>
            <a:off x="785898" y="2861328"/>
            <a:ext cx="14794327" cy="1387294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Autor: Luis Alfonso Núñez Betancourt</a:t>
            </a:r>
            <a:r>
              <a:rPr lang="es-MX" sz="2800" baseline="30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[1]</a:t>
            </a:r>
            <a:r>
              <a:rPr lang="es-MX" sz="2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/>
            </a:r>
            <a:br>
              <a:rPr lang="es-MX" sz="2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</a:br>
            <a:r>
              <a:rPr lang="es-MX" sz="2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Asesor: M.C. Carlos Roberto Santillán Rodríguez</a:t>
            </a:r>
            <a:r>
              <a:rPr lang="es-MX" sz="2800" baseline="30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[2]</a:t>
            </a:r>
            <a:r>
              <a:rPr lang="es-MX" sz="2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, Dr. José Matutes Aquino</a:t>
            </a:r>
            <a:r>
              <a:rPr lang="es-MX" sz="2800" baseline="30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[2]</a:t>
            </a:r>
            <a:r>
              <a:rPr lang="es-MX" sz="2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/>
            </a:r>
            <a:br>
              <a:rPr lang="es-MX" sz="2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</a:br>
            <a:r>
              <a:rPr lang="es-MX" sz="1800" baseline="30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[1]</a:t>
            </a:r>
            <a:r>
              <a:rPr lang="es-MX" sz="1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Instituto </a:t>
            </a:r>
            <a:r>
              <a:rPr lang="es-MX" sz="1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Tecnológico Superior de Nuevo Casas </a:t>
            </a:r>
            <a:r>
              <a:rPr lang="es-MX" sz="1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Grandes, </a:t>
            </a:r>
            <a:r>
              <a:rPr lang="es-MX" sz="1800" baseline="30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[2] </a:t>
            </a:r>
            <a:r>
              <a:rPr lang="es-MX" sz="1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Centro de investigación en </a:t>
            </a:r>
            <a:r>
              <a:rPr lang="es-MX" sz="1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m</a:t>
            </a:r>
            <a:r>
              <a:rPr lang="es-MX" sz="1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ateriales avanzados S.C.</a:t>
            </a:r>
            <a:r>
              <a:rPr lang="es-MX" sz="2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/>
            </a:r>
            <a:br>
              <a:rPr lang="es-MX" sz="2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</a:br>
            <a:endParaRPr lang="es-MX" sz="2800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2" name="31 Imagen" descr="C:\Users\luis\Downloads\fotoo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0" y="8623885"/>
            <a:ext cx="2814537" cy="16373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57 Grupo"/>
          <p:cNvGrpSpPr/>
          <p:nvPr/>
        </p:nvGrpSpPr>
        <p:grpSpPr>
          <a:xfrm>
            <a:off x="631028" y="11521442"/>
            <a:ext cx="6886478" cy="3434605"/>
            <a:chOff x="631028" y="11858033"/>
            <a:chExt cx="6886478" cy="3434605"/>
          </a:xfrm>
        </p:grpSpPr>
        <p:grpSp>
          <p:nvGrpSpPr>
            <p:cNvPr id="33" name="32 Grupo"/>
            <p:cNvGrpSpPr/>
            <p:nvPr/>
          </p:nvGrpSpPr>
          <p:grpSpPr>
            <a:xfrm>
              <a:off x="5580690" y="12091367"/>
              <a:ext cx="1936816" cy="3201271"/>
              <a:chOff x="5726464" y="11551298"/>
              <a:chExt cx="1791042" cy="3030535"/>
            </a:xfrm>
          </p:grpSpPr>
          <p:pic>
            <p:nvPicPr>
              <p:cNvPr id="1032" name="Picture 8" descr="http://www.extremetech.com/wp-content/uploads/2011/09/Bose-suspension-system-16_edited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32" t="16205" r="51950" b="10940"/>
              <a:stretch/>
            </p:blipFill>
            <p:spPr bwMode="auto">
              <a:xfrm>
                <a:off x="5726465" y="11551298"/>
                <a:ext cx="1791041" cy="1602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www.extremetech.com/wp-content/uploads/2011/09/Bose-suspension-system-16_edited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51" t="21119" r="4643" b="13678"/>
              <a:stretch/>
            </p:blipFill>
            <p:spPr bwMode="auto">
              <a:xfrm>
                <a:off x="5726464" y="13251925"/>
                <a:ext cx="1791041" cy="1329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30 Grupo"/>
            <p:cNvGrpSpPr/>
            <p:nvPr/>
          </p:nvGrpSpPr>
          <p:grpSpPr>
            <a:xfrm>
              <a:off x="631028" y="11858033"/>
              <a:ext cx="4769639" cy="3434605"/>
              <a:chOff x="631028" y="11317965"/>
              <a:chExt cx="4373883" cy="3225852"/>
            </a:xfrm>
          </p:grpSpPr>
          <p:pic>
            <p:nvPicPr>
              <p:cNvPr id="1028" name="Picture 4" descr="http://spectrum.ieee.org/images/may05/images/easy.nbosef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028" y="11317965"/>
                <a:ext cx="4373883" cy="32258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17 CuadroTexto"/>
              <p:cNvSpPr txBox="1"/>
              <p:nvPr/>
            </p:nvSpPr>
            <p:spPr>
              <a:xfrm>
                <a:off x="647238" y="11792187"/>
                <a:ext cx="1063940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50" b="1" dirty="0" smtClean="0"/>
                  <a:t>Amortiguador FMR</a:t>
                </a:r>
                <a:endParaRPr lang="es-MX" sz="1050" b="1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1620184" y="11881488"/>
                <a:ext cx="234721" cy="201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36 CuadroTexto"/>
              <p:cNvSpPr txBox="1"/>
              <p:nvPr/>
            </p:nvSpPr>
            <p:spPr>
              <a:xfrm>
                <a:off x="2410585" y="11521442"/>
                <a:ext cx="1909944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50" b="1" dirty="0" smtClean="0"/>
                  <a:t>Unidad de control-suspensión</a:t>
                </a:r>
                <a:endParaRPr lang="es-MX" sz="1050" b="1" dirty="0"/>
              </a:p>
            </p:txBody>
          </p:sp>
          <p:sp>
            <p:nvSpPr>
              <p:cNvPr id="38" name="37 CuadroTexto"/>
              <p:cNvSpPr txBox="1"/>
              <p:nvPr/>
            </p:nvSpPr>
            <p:spPr>
              <a:xfrm rot="20730419">
                <a:off x="2093524" y="11945353"/>
                <a:ext cx="1256330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50" b="1" dirty="0" smtClean="0"/>
                  <a:t>Señal de comando</a:t>
                </a:r>
                <a:endParaRPr lang="es-MX" sz="1050" b="1" dirty="0"/>
              </a:p>
            </p:txBody>
          </p:sp>
        </p:grpSp>
      </p:grpSp>
      <p:graphicFrame>
        <p:nvGraphicFramePr>
          <p:cNvPr id="4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62418"/>
              </p:ext>
            </p:extLst>
          </p:nvPr>
        </p:nvGraphicFramePr>
        <p:xfrm>
          <a:off x="9711440" y="14055693"/>
          <a:ext cx="5230446" cy="282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2" name="41 CuadroTexto"/>
          <p:cNvSpPr txBox="1"/>
          <p:nvPr/>
        </p:nvSpPr>
        <p:spPr>
          <a:xfrm>
            <a:off x="9190889" y="17215783"/>
            <a:ext cx="539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/>
              <a:t>Fig.6  Gráfica de viscosidad-velocidad de corte</a:t>
            </a:r>
            <a:endParaRPr lang="es-MX" sz="1800" dirty="0"/>
          </a:p>
        </p:txBody>
      </p:sp>
      <p:pic>
        <p:nvPicPr>
          <p:cNvPr id="1036" name="Picture 12" descr="C:\Users\luis\Documents\Bluetooth\Share\IMG_20150701_1026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13243"/>
          <a:stretch/>
        </p:blipFill>
        <p:spPr bwMode="auto">
          <a:xfrm rot="5400000">
            <a:off x="12678335" y="8177753"/>
            <a:ext cx="2690716" cy="25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5 CuadroTexto"/>
          <p:cNvSpPr txBox="1"/>
          <p:nvPr/>
        </p:nvSpPr>
        <p:spPr>
          <a:xfrm>
            <a:off x="8621849" y="13132363"/>
            <a:ext cx="686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/>
              <a:t>Fig.5 a) Diseño 3D con corte transversal del amortiguador MR</a:t>
            </a:r>
            <a:br>
              <a:rPr lang="es-MX" sz="1800" dirty="0" smtClean="0"/>
            </a:br>
            <a:r>
              <a:rPr lang="es-MX" sz="1800" dirty="0" smtClean="0"/>
              <a:t>b) Fluido MR producido en CIMAV</a:t>
            </a:r>
            <a:br>
              <a:rPr lang="es-MX" sz="1800" dirty="0" smtClean="0"/>
            </a:br>
            <a:r>
              <a:rPr lang="es-MX" sz="1800" dirty="0" smtClean="0"/>
              <a:t>c) Partes mecánicas del amortiguador.</a:t>
            </a:r>
            <a:endParaRPr lang="es-MX" sz="1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7" t="20151" r="12642" b="12079"/>
          <a:stretch/>
        </p:blipFill>
        <p:spPr bwMode="auto">
          <a:xfrm>
            <a:off x="1965643" y="17489388"/>
            <a:ext cx="4551079" cy="29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61850" y="18464213"/>
            <a:ext cx="149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Terminales para la bobina </a:t>
            </a:r>
            <a:endParaRPr lang="es-MX" sz="1200" dirty="0"/>
          </a:p>
        </p:txBody>
      </p:sp>
      <p:cxnSp>
        <p:nvCxnSpPr>
          <p:cNvPr id="25" name="24 Conector recto de flecha"/>
          <p:cNvCxnSpPr/>
          <p:nvPr/>
        </p:nvCxnSpPr>
        <p:spPr>
          <a:xfrm flipH="1" flipV="1">
            <a:off x="5040621" y="18648503"/>
            <a:ext cx="1260161" cy="404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300781" y="18989254"/>
            <a:ext cx="1216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FMR</a:t>
            </a:r>
            <a:endParaRPr lang="es-MX" sz="1200" dirty="0"/>
          </a:p>
        </p:txBody>
      </p:sp>
      <p:cxnSp>
        <p:nvCxnSpPr>
          <p:cNvPr id="34" name="33 Conector recto"/>
          <p:cNvCxnSpPr/>
          <p:nvPr/>
        </p:nvCxnSpPr>
        <p:spPr>
          <a:xfrm>
            <a:off x="1837663" y="18695045"/>
            <a:ext cx="9144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V="1">
            <a:off x="2752063" y="18722362"/>
            <a:ext cx="1748489" cy="887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5400667" y="19549263"/>
            <a:ext cx="1800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pistón</a:t>
            </a:r>
            <a:endParaRPr lang="es-MX" sz="1200" dirty="0"/>
          </a:p>
        </p:txBody>
      </p:sp>
      <p:cxnSp>
        <p:nvCxnSpPr>
          <p:cNvPr id="44" name="43 Conector recto de flecha"/>
          <p:cNvCxnSpPr/>
          <p:nvPr/>
        </p:nvCxnSpPr>
        <p:spPr>
          <a:xfrm flipH="1" flipV="1">
            <a:off x="4500552" y="18989254"/>
            <a:ext cx="1080139" cy="620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294863" y="17737525"/>
            <a:ext cx="1519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Contenedor de FMR</a:t>
            </a:r>
            <a:endParaRPr lang="es-MX" sz="1200" dirty="0"/>
          </a:p>
        </p:txBody>
      </p:sp>
      <p:cxnSp>
        <p:nvCxnSpPr>
          <p:cNvPr id="48" name="47 Conector recto de flecha"/>
          <p:cNvCxnSpPr/>
          <p:nvPr/>
        </p:nvCxnSpPr>
        <p:spPr>
          <a:xfrm>
            <a:off x="3814423" y="17876025"/>
            <a:ext cx="12261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2752063" y="18014524"/>
            <a:ext cx="0" cy="91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54 Grupo"/>
          <p:cNvGrpSpPr/>
          <p:nvPr/>
        </p:nvGrpSpPr>
        <p:grpSpPr>
          <a:xfrm>
            <a:off x="9064817" y="10850168"/>
            <a:ext cx="6237115" cy="2167195"/>
            <a:chOff x="9111855" y="10974177"/>
            <a:chExt cx="6237115" cy="2167195"/>
          </a:xfrm>
        </p:grpSpPr>
        <p:pic>
          <p:nvPicPr>
            <p:cNvPr id="1027" name="Picture 3" descr="C:\Users\luis\Documents\Bluetooth\Share\IMG_20150707_12224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55" y="10981372"/>
              <a:ext cx="288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C:\Users\luis\Documents\Bluetooth\Share\IMG_20150707_123009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1984" y="10974177"/>
              <a:ext cx="3206986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1" t="24838" r="31969" b="24413"/>
          <a:stretch/>
        </p:blipFill>
        <p:spPr bwMode="auto">
          <a:xfrm>
            <a:off x="9099130" y="8039951"/>
            <a:ext cx="2862939" cy="28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55 CuadroTexto"/>
          <p:cNvSpPr txBox="1"/>
          <p:nvPr/>
        </p:nvSpPr>
        <p:spPr>
          <a:xfrm>
            <a:off x="8572137" y="10444223"/>
            <a:ext cx="400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a)</a:t>
            </a:r>
            <a:endParaRPr lang="es-MX" sz="14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12306986" y="10504118"/>
            <a:ext cx="400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b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8573796" y="12702391"/>
            <a:ext cx="400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c)</a:t>
            </a:r>
            <a:endParaRPr lang="es-MX" sz="1400" dirty="0"/>
          </a:p>
        </p:txBody>
      </p:sp>
      <p:sp>
        <p:nvSpPr>
          <p:cNvPr id="57" name="56 CuadroTexto"/>
          <p:cNvSpPr txBox="1"/>
          <p:nvPr/>
        </p:nvSpPr>
        <p:spPr>
          <a:xfrm rot="16200000">
            <a:off x="8668591" y="15168068"/>
            <a:ext cx="173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 smtClean="0"/>
              <a:t>Viscosidad (</a:t>
            </a:r>
            <a:r>
              <a:rPr lang="es-MX" sz="1800" dirty="0" err="1" smtClean="0"/>
              <a:t>Pa</a:t>
            </a:r>
            <a:r>
              <a:rPr lang="es-MX" sz="1050" baseline="20000" dirty="0" err="1" smtClean="0"/>
              <a:t>●</a:t>
            </a:r>
            <a:r>
              <a:rPr lang="es-MX" sz="1800" dirty="0" err="1" smtClean="0"/>
              <a:t>s</a:t>
            </a:r>
            <a:r>
              <a:rPr lang="es-MX" sz="1800" dirty="0" smtClean="0"/>
              <a:t>)</a:t>
            </a:r>
            <a:endParaRPr lang="es-MX" sz="18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10793476" y="16837118"/>
            <a:ext cx="323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Velocidad de corte (RMP)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278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133</Words>
  <Application>Microsoft Office PowerPoint</Application>
  <PresentationFormat>Personalizado</PresentationFormat>
  <Paragraphs>28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Nuñez</dc:creator>
  <cp:lastModifiedBy>marcos.lopez</cp:lastModifiedBy>
  <cp:revision>71</cp:revision>
  <cp:lastPrinted>2015-07-08T16:00:50Z</cp:lastPrinted>
  <dcterms:created xsi:type="dcterms:W3CDTF">2015-06-26T16:25:09Z</dcterms:created>
  <dcterms:modified xsi:type="dcterms:W3CDTF">2017-09-28T18:50:08Z</dcterms:modified>
</cp:coreProperties>
</file>