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
  </p:notesMasterIdLst>
  <p:sldIdLst>
    <p:sldId id="257" r:id="rId2"/>
  </p:sldIdLst>
  <p:sldSz cx="21602700" cy="32404050"/>
  <p:notesSz cx="21145500" cy="31945263"/>
  <p:defaultTextStyle>
    <a:defPPr>
      <a:defRPr lang="es-MX"/>
    </a:defPPr>
    <a:lvl1pPr marL="0" algn="l" defTabSz="3086100" rtl="0" eaLnBrk="1" latinLnBrk="0" hangingPunct="1">
      <a:defRPr sz="6100" kern="1200">
        <a:solidFill>
          <a:schemeClr val="tx1"/>
        </a:solidFill>
        <a:latin typeface="+mn-lt"/>
        <a:ea typeface="+mn-ea"/>
        <a:cs typeface="+mn-cs"/>
      </a:defRPr>
    </a:lvl1pPr>
    <a:lvl2pPr marL="1543050" algn="l" defTabSz="3086100" rtl="0" eaLnBrk="1" latinLnBrk="0" hangingPunct="1">
      <a:defRPr sz="6100" kern="1200">
        <a:solidFill>
          <a:schemeClr val="tx1"/>
        </a:solidFill>
        <a:latin typeface="+mn-lt"/>
        <a:ea typeface="+mn-ea"/>
        <a:cs typeface="+mn-cs"/>
      </a:defRPr>
    </a:lvl2pPr>
    <a:lvl3pPr marL="3086100" algn="l" defTabSz="3086100" rtl="0" eaLnBrk="1" latinLnBrk="0" hangingPunct="1">
      <a:defRPr sz="6100" kern="1200">
        <a:solidFill>
          <a:schemeClr val="tx1"/>
        </a:solidFill>
        <a:latin typeface="+mn-lt"/>
        <a:ea typeface="+mn-ea"/>
        <a:cs typeface="+mn-cs"/>
      </a:defRPr>
    </a:lvl3pPr>
    <a:lvl4pPr marL="4629150" algn="l" defTabSz="3086100" rtl="0" eaLnBrk="1" latinLnBrk="0" hangingPunct="1">
      <a:defRPr sz="6100" kern="1200">
        <a:solidFill>
          <a:schemeClr val="tx1"/>
        </a:solidFill>
        <a:latin typeface="+mn-lt"/>
        <a:ea typeface="+mn-ea"/>
        <a:cs typeface="+mn-cs"/>
      </a:defRPr>
    </a:lvl4pPr>
    <a:lvl5pPr marL="6172200" algn="l" defTabSz="3086100" rtl="0" eaLnBrk="1" latinLnBrk="0" hangingPunct="1">
      <a:defRPr sz="6100" kern="1200">
        <a:solidFill>
          <a:schemeClr val="tx1"/>
        </a:solidFill>
        <a:latin typeface="+mn-lt"/>
        <a:ea typeface="+mn-ea"/>
        <a:cs typeface="+mn-cs"/>
      </a:defRPr>
    </a:lvl5pPr>
    <a:lvl6pPr marL="7715250" algn="l" defTabSz="3086100" rtl="0" eaLnBrk="1" latinLnBrk="0" hangingPunct="1">
      <a:defRPr sz="6100" kern="1200">
        <a:solidFill>
          <a:schemeClr val="tx1"/>
        </a:solidFill>
        <a:latin typeface="+mn-lt"/>
        <a:ea typeface="+mn-ea"/>
        <a:cs typeface="+mn-cs"/>
      </a:defRPr>
    </a:lvl6pPr>
    <a:lvl7pPr marL="9258300" algn="l" defTabSz="3086100" rtl="0" eaLnBrk="1" latinLnBrk="0" hangingPunct="1">
      <a:defRPr sz="6100" kern="1200">
        <a:solidFill>
          <a:schemeClr val="tx1"/>
        </a:solidFill>
        <a:latin typeface="+mn-lt"/>
        <a:ea typeface="+mn-ea"/>
        <a:cs typeface="+mn-cs"/>
      </a:defRPr>
    </a:lvl7pPr>
    <a:lvl8pPr marL="10801350" algn="l" defTabSz="3086100" rtl="0" eaLnBrk="1" latinLnBrk="0" hangingPunct="1">
      <a:defRPr sz="6100" kern="1200">
        <a:solidFill>
          <a:schemeClr val="tx1"/>
        </a:solidFill>
        <a:latin typeface="+mn-lt"/>
        <a:ea typeface="+mn-ea"/>
        <a:cs typeface="+mn-cs"/>
      </a:defRPr>
    </a:lvl8pPr>
    <a:lvl9pPr marL="12344400" algn="l" defTabSz="3086100"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FF"/>
    <a:srgbClr val="DEB400"/>
    <a:srgbClr val="CC00FF"/>
    <a:srgbClr val="FFFF99"/>
    <a:srgbClr val="D0C154"/>
    <a:srgbClr val="86721C"/>
    <a:srgbClr val="782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52" y="-432"/>
      </p:cViewPr>
      <p:guideLst>
        <p:guide orient="horz" pos="10206"/>
        <p:guide pos="68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calculos%20WHEEL%20TE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calculos%20WHEEL%20TE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calculos%20WHEEL%20TES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calculos%20WHEEL%20TES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calculos%20WHEEL%20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1400" u="sng">
                <a:solidFill>
                  <a:srgbClr val="00B0F0"/>
                </a:solidFill>
              </a:defRPr>
            </a:pPr>
            <a:r>
              <a:rPr lang="en-US" sz="1400" u="sng" dirty="0" err="1">
                <a:solidFill>
                  <a:srgbClr val="00B0F0"/>
                </a:solidFill>
              </a:rPr>
              <a:t>Pérdida</a:t>
            </a:r>
            <a:r>
              <a:rPr lang="en-US" sz="1400" u="sng" dirty="0">
                <a:solidFill>
                  <a:srgbClr val="00B0F0"/>
                </a:solidFill>
              </a:rPr>
              <a:t> de peso</a:t>
            </a:r>
            <a:r>
              <a:rPr lang="en-US" sz="1400" u="sng" baseline="0" dirty="0">
                <a:solidFill>
                  <a:srgbClr val="00B0F0"/>
                </a:solidFill>
              </a:rPr>
              <a:t> en </a:t>
            </a:r>
            <a:r>
              <a:rPr lang="en-US" sz="1400" u="sng" dirty="0" err="1">
                <a:solidFill>
                  <a:srgbClr val="00B0F0"/>
                </a:solidFill>
              </a:rPr>
              <a:t>blancos</a:t>
            </a:r>
            <a:r>
              <a:rPr lang="en-US" sz="1400" u="sng" dirty="0">
                <a:solidFill>
                  <a:srgbClr val="00B0F0"/>
                </a:solidFill>
              </a:rPr>
              <a:t> </a:t>
            </a:r>
          </a:p>
        </c:rich>
      </c:tx>
      <c:layout/>
      <c:overlay val="0"/>
    </c:title>
    <c:autoTitleDeleted val="0"/>
    <c:plotArea>
      <c:layout>
        <c:manualLayout>
          <c:layoutTarget val="inner"/>
          <c:xMode val="edge"/>
          <c:yMode val="edge"/>
          <c:x val="0.15505648750427942"/>
          <c:y val="0.18715088630135751"/>
          <c:w val="0.77537829510441625"/>
          <c:h val="0.6015159468068787"/>
        </c:manualLayout>
      </c:layout>
      <c:barChart>
        <c:barDir val="col"/>
        <c:grouping val="clustered"/>
        <c:varyColors val="0"/>
        <c:ser>
          <c:idx val="0"/>
          <c:order val="0"/>
          <c:tx>
            <c:v>Perdida de peso- Blancos (mg)</c:v>
          </c:tx>
          <c:invertIfNegative val="0"/>
          <c:dLbls>
            <c:dLbl>
              <c:idx val="0"/>
              <c:layout/>
              <c:tx>
                <c:rich>
                  <a:bodyPr/>
                  <a:lstStyle/>
                  <a:p>
                    <a:r>
                      <a:rPr lang="en-US" smtClean="0"/>
                      <a:t>16.22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3D-44E2-AA7A-F1D0051101C2}"/>
                </c:ext>
              </c:extLst>
            </c:dLbl>
            <c:dLbl>
              <c:idx val="1"/>
              <c:layout/>
              <c:tx>
                <c:rich>
                  <a:bodyPr/>
                  <a:lstStyle/>
                  <a:p>
                    <a:r>
                      <a:rPr lang="en-US" smtClean="0"/>
                      <a:t>17.84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03D-44E2-AA7A-F1D0051101C2}"/>
                </c:ext>
              </c:extLst>
            </c:dLbl>
            <c:dLbl>
              <c:idx val="2"/>
              <c:layout/>
              <c:tx>
                <c:rich>
                  <a:bodyPr/>
                  <a:lstStyle/>
                  <a:p>
                    <a:r>
                      <a:rPr lang="en-US" smtClean="0"/>
                      <a:t>10.61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03D-44E2-AA7A-F1D0051101C2}"/>
                </c:ext>
              </c:extLst>
            </c:dLbl>
            <c:numFmt formatCode="#,##0.000" sourceLinked="0"/>
            <c:spPr>
              <a:noFill/>
              <a:ln>
                <a:noFill/>
              </a:ln>
              <a:effectLst/>
            </c:spPr>
            <c:txPr>
              <a:bodyPr/>
              <a:lstStyle/>
              <a:p>
                <a:pPr>
                  <a:defRPr sz="1600" b="1">
                    <a:latin typeface="+mn-lt"/>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Hoja1!$W$8:$W$10</c:f>
              <c:strCache>
                <c:ptCount val="3"/>
                <c:pt idx="0">
                  <c:v>C1</c:v>
                </c:pt>
                <c:pt idx="1">
                  <c:v>C2</c:v>
                </c:pt>
                <c:pt idx="2">
                  <c:v>C3</c:v>
                </c:pt>
              </c:strCache>
            </c:strRef>
          </c:cat>
          <c:val>
            <c:numRef>
              <c:f>Hoja1!$X$8:$X$10</c:f>
              <c:numCache>
                <c:formatCode>0.0000</c:formatCode>
                <c:ptCount val="3"/>
                <c:pt idx="0" formatCode="General">
                  <c:v>16.922222222222942</c:v>
                </c:pt>
                <c:pt idx="1">
                  <c:v>17.844444444444406</c:v>
                </c:pt>
                <c:pt idx="2" formatCode="General">
                  <c:v>10.611111111111086</c:v>
                </c:pt>
              </c:numCache>
            </c:numRef>
          </c:val>
          <c:extLst>
            <c:ext xmlns:c16="http://schemas.microsoft.com/office/drawing/2014/chart" uri="{C3380CC4-5D6E-409C-BE32-E72D297353CC}">
              <c16:uniqueId val="{00000000-0628-4131-A5C0-7257936F3013}"/>
            </c:ext>
          </c:extLst>
        </c:ser>
        <c:dLbls>
          <c:showLegendKey val="0"/>
          <c:showVal val="0"/>
          <c:showCatName val="0"/>
          <c:showSerName val="0"/>
          <c:showPercent val="0"/>
          <c:showBubbleSize val="0"/>
        </c:dLbls>
        <c:gapWidth val="150"/>
        <c:axId val="62941824"/>
        <c:axId val="62964480"/>
      </c:barChart>
      <c:catAx>
        <c:axId val="62941824"/>
        <c:scaling>
          <c:orientation val="minMax"/>
        </c:scaling>
        <c:delete val="0"/>
        <c:axPos val="b"/>
        <c:title>
          <c:tx>
            <c:rich>
              <a:bodyPr/>
              <a:lstStyle/>
              <a:p>
                <a:pPr>
                  <a:defRPr/>
                </a:pPr>
                <a:r>
                  <a:rPr lang="es-MX"/>
                  <a:t>Condiciones</a:t>
                </a:r>
              </a:p>
            </c:rich>
          </c:tx>
          <c:layout/>
          <c:overlay val="0"/>
        </c:title>
        <c:numFmt formatCode="General" sourceLinked="0"/>
        <c:majorTickMark val="out"/>
        <c:minorTickMark val="none"/>
        <c:tickLblPos val="nextTo"/>
        <c:crossAx val="62964480"/>
        <c:crosses val="autoZero"/>
        <c:auto val="1"/>
        <c:lblAlgn val="ctr"/>
        <c:lblOffset val="100"/>
        <c:noMultiLvlLbl val="0"/>
      </c:catAx>
      <c:valAx>
        <c:axId val="62964480"/>
        <c:scaling>
          <c:orientation val="minMax"/>
        </c:scaling>
        <c:delete val="0"/>
        <c:axPos val="l"/>
        <c:title>
          <c:tx>
            <c:rich>
              <a:bodyPr rot="-5400000" vert="horz"/>
              <a:lstStyle/>
              <a:p>
                <a:pPr>
                  <a:defRPr/>
                </a:pPr>
                <a:r>
                  <a:rPr lang="es-MX"/>
                  <a:t>wt</a:t>
                </a:r>
                <a:r>
                  <a:rPr lang="es-MX" baseline="0"/>
                  <a:t> (mg)</a:t>
                </a:r>
                <a:endParaRPr lang="es-MX"/>
              </a:p>
            </c:rich>
          </c:tx>
          <c:layout/>
          <c:overlay val="0"/>
        </c:title>
        <c:numFmt formatCode="General" sourceLinked="1"/>
        <c:majorTickMark val="out"/>
        <c:minorTickMark val="none"/>
        <c:tickLblPos val="nextTo"/>
        <c:crossAx val="6294182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1400" u="sng">
                <a:solidFill>
                  <a:srgbClr val="00B0F0"/>
                </a:solidFill>
              </a:defRPr>
            </a:pPr>
            <a:r>
              <a:rPr lang="es-MX" sz="1400" u="sng">
                <a:solidFill>
                  <a:srgbClr val="00B0F0"/>
                </a:solidFill>
              </a:rPr>
              <a:t>Pérdida de peso a 50 ppm </a:t>
            </a:r>
          </a:p>
        </c:rich>
      </c:tx>
      <c:layout/>
      <c:overlay val="0"/>
    </c:title>
    <c:autoTitleDeleted val="0"/>
    <c:plotArea>
      <c:layout/>
      <c:barChart>
        <c:barDir val="col"/>
        <c:grouping val="clustered"/>
        <c:varyColors val="0"/>
        <c:ser>
          <c:idx val="0"/>
          <c:order val="0"/>
          <c:tx>
            <c:v>Perdida de peso- Blancos (mg)</c:v>
          </c:tx>
          <c:invertIfNegative val="0"/>
          <c:dLbls>
            <c:dLbl>
              <c:idx val="0"/>
              <c:layout/>
              <c:tx>
                <c:rich>
                  <a:bodyPr/>
                  <a:lstStyle/>
                  <a:p>
                    <a:r>
                      <a:rPr lang="en-US" smtClean="0"/>
                      <a:t>16.36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FEF-4761-AD31-3534622E2E64}"/>
                </c:ext>
              </c:extLst>
            </c:dLbl>
            <c:dLbl>
              <c:idx val="1"/>
              <c:layout/>
              <c:tx>
                <c:rich>
                  <a:bodyPr/>
                  <a:lstStyle/>
                  <a:p>
                    <a:r>
                      <a:rPr lang="en-US" smtClean="0"/>
                      <a:t>15.93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FEF-4761-AD31-3534622E2E64}"/>
                </c:ext>
              </c:extLst>
            </c:dLbl>
            <c:dLbl>
              <c:idx val="2"/>
              <c:layout/>
              <c:tx>
                <c:rich>
                  <a:bodyPr/>
                  <a:lstStyle/>
                  <a:p>
                    <a:r>
                      <a:rPr lang="en-US" smtClean="0"/>
                      <a:t>9.16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FEF-4761-AD31-3534622E2E64}"/>
                </c:ext>
              </c:extLst>
            </c:dLbl>
            <c:numFmt formatCode="#,##0.000" sourceLinked="0"/>
            <c:spPr>
              <a:noFill/>
              <a:ln>
                <a:noFill/>
              </a:ln>
              <a:effectLst/>
            </c:spPr>
            <c:txPr>
              <a:bodyPr/>
              <a:lstStyle/>
              <a:p>
                <a:pPr>
                  <a:defRPr sz="1600" b="1"/>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Hoja1!$W$21:$W$23</c:f>
              <c:strCache>
                <c:ptCount val="3"/>
                <c:pt idx="0">
                  <c:v>C1</c:v>
                </c:pt>
                <c:pt idx="1">
                  <c:v>C2</c:v>
                </c:pt>
                <c:pt idx="2">
                  <c:v>C3</c:v>
                </c:pt>
              </c:strCache>
            </c:strRef>
          </c:cat>
          <c:val>
            <c:numRef>
              <c:f>Hoja1!$X$21:$X$23</c:f>
              <c:numCache>
                <c:formatCode>General</c:formatCode>
                <c:ptCount val="3"/>
                <c:pt idx="0">
                  <c:v>16.366666666668191</c:v>
                </c:pt>
                <c:pt idx="1">
                  <c:v>15.93333333333306</c:v>
                </c:pt>
                <c:pt idx="2" formatCode="0.0000">
                  <c:v>9.1666666666665471</c:v>
                </c:pt>
              </c:numCache>
            </c:numRef>
          </c:val>
          <c:extLst>
            <c:ext xmlns:c16="http://schemas.microsoft.com/office/drawing/2014/chart" uri="{C3380CC4-5D6E-409C-BE32-E72D297353CC}">
              <c16:uniqueId val="{00000000-F02A-4A22-BFF3-A837D1E08F3E}"/>
            </c:ext>
          </c:extLst>
        </c:ser>
        <c:dLbls>
          <c:showLegendKey val="0"/>
          <c:showVal val="1"/>
          <c:showCatName val="0"/>
          <c:showSerName val="0"/>
          <c:showPercent val="0"/>
          <c:showBubbleSize val="0"/>
        </c:dLbls>
        <c:gapWidth val="150"/>
        <c:axId val="62802176"/>
        <c:axId val="62828928"/>
      </c:barChart>
      <c:catAx>
        <c:axId val="62802176"/>
        <c:scaling>
          <c:orientation val="minMax"/>
        </c:scaling>
        <c:delete val="0"/>
        <c:axPos val="b"/>
        <c:title>
          <c:tx>
            <c:rich>
              <a:bodyPr/>
              <a:lstStyle/>
              <a:p>
                <a:pPr>
                  <a:defRPr/>
                </a:pPr>
                <a:r>
                  <a:rPr lang="es-MX"/>
                  <a:t>Condiciones</a:t>
                </a:r>
              </a:p>
            </c:rich>
          </c:tx>
          <c:layout/>
          <c:overlay val="0"/>
        </c:title>
        <c:numFmt formatCode="General" sourceLinked="0"/>
        <c:majorTickMark val="out"/>
        <c:minorTickMark val="none"/>
        <c:tickLblPos val="nextTo"/>
        <c:crossAx val="62828928"/>
        <c:crosses val="autoZero"/>
        <c:auto val="1"/>
        <c:lblAlgn val="ctr"/>
        <c:lblOffset val="100"/>
        <c:noMultiLvlLbl val="0"/>
      </c:catAx>
      <c:valAx>
        <c:axId val="62828928"/>
        <c:scaling>
          <c:orientation val="minMax"/>
        </c:scaling>
        <c:delete val="0"/>
        <c:axPos val="l"/>
        <c:title>
          <c:tx>
            <c:rich>
              <a:bodyPr rot="-5400000" vert="horz"/>
              <a:lstStyle/>
              <a:p>
                <a:pPr>
                  <a:defRPr/>
                </a:pPr>
                <a:r>
                  <a:rPr lang="es-MX"/>
                  <a:t>wt (mg)</a:t>
                </a:r>
              </a:p>
            </c:rich>
          </c:tx>
          <c:layout/>
          <c:overlay val="0"/>
        </c:title>
        <c:numFmt formatCode="General" sourceLinked="1"/>
        <c:majorTickMark val="out"/>
        <c:minorTickMark val="none"/>
        <c:tickLblPos val="nextTo"/>
        <c:crossAx val="6280217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400" u="sng">
                <a:solidFill>
                  <a:srgbClr val="00B0F0"/>
                </a:solidFill>
              </a:defRPr>
            </a:pPr>
            <a:r>
              <a:rPr lang="es-MX" sz="1400" u="sng">
                <a:solidFill>
                  <a:srgbClr val="00B0F0"/>
                </a:solidFill>
              </a:rPr>
              <a:t>Pérdida de peso a 100 ppm </a:t>
            </a:r>
          </a:p>
        </c:rich>
      </c:tx>
      <c:layout/>
      <c:overlay val="0"/>
    </c:title>
    <c:autoTitleDeleted val="0"/>
    <c:plotArea>
      <c:layout/>
      <c:barChart>
        <c:barDir val="col"/>
        <c:grouping val="clustered"/>
        <c:varyColors val="0"/>
        <c:ser>
          <c:idx val="0"/>
          <c:order val="0"/>
          <c:tx>
            <c:v>Perdida de peso- Blancos (mg)</c:v>
          </c:tx>
          <c:invertIfNegative val="0"/>
          <c:dLbls>
            <c:dLbl>
              <c:idx val="0"/>
              <c:layout/>
              <c:tx>
                <c:rich>
                  <a:bodyPr/>
                  <a:lstStyle/>
                  <a:p>
                    <a:r>
                      <a:rPr lang="en-US" sz="1600" b="1" dirty="0" smtClean="0"/>
                      <a:t>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425-4810-BEB4-7AE50140F396}"/>
                </c:ext>
              </c:extLst>
            </c:dLbl>
            <c:dLbl>
              <c:idx val="1"/>
              <c:layout/>
              <c:tx>
                <c:rich>
                  <a:bodyPr/>
                  <a:lstStyle/>
                  <a:p>
                    <a:r>
                      <a:rPr lang="en-US" sz="1600" b="1" smtClean="0"/>
                      <a:t>1</a:t>
                    </a:r>
                    <a:r>
                      <a:rPr lang="en-US" smtClean="0"/>
                      <a:t>2.1</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425-4810-BEB4-7AE50140F396}"/>
                </c:ext>
              </c:extLst>
            </c:dLbl>
            <c:dLbl>
              <c:idx val="2"/>
              <c:layout/>
              <c:tx>
                <c:rich>
                  <a:bodyPr/>
                  <a:lstStyle/>
                  <a:p>
                    <a:r>
                      <a:rPr lang="en-US" smtClean="0"/>
                      <a:t>10.16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F5D-4046-BFF6-E6447D6E96A5}"/>
                </c:ext>
              </c:extLst>
            </c:dLbl>
            <c:numFmt formatCode="#,##0.000" sourceLinked="0"/>
            <c:spPr>
              <a:noFill/>
              <a:ln>
                <a:noFill/>
              </a:ln>
              <a:effectLst/>
            </c:spPr>
            <c:txPr>
              <a:bodyPr/>
              <a:lstStyle/>
              <a:p>
                <a:pPr>
                  <a:defRPr sz="1600" b="1"/>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Hoja1!$W$21:$W$23</c:f>
              <c:strCache>
                <c:ptCount val="3"/>
                <c:pt idx="0">
                  <c:v>C1</c:v>
                </c:pt>
                <c:pt idx="1">
                  <c:v>C2</c:v>
                </c:pt>
                <c:pt idx="2">
                  <c:v>C3</c:v>
                </c:pt>
              </c:strCache>
            </c:strRef>
          </c:cat>
          <c:val>
            <c:numRef>
              <c:f>Hoja1!$X$34:$X$36</c:f>
              <c:numCache>
                <c:formatCode>General</c:formatCode>
                <c:ptCount val="3"/>
                <c:pt idx="0">
                  <c:v>13.000000000000789</c:v>
                </c:pt>
                <c:pt idx="1">
                  <c:v>12.099999999999779</c:v>
                </c:pt>
                <c:pt idx="2" formatCode="0.0000">
                  <c:v>10.166666666666659</c:v>
                </c:pt>
              </c:numCache>
            </c:numRef>
          </c:val>
          <c:extLst>
            <c:ext xmlns:c16="http://schemas.microsoft.com/office/drawing/2014/chart" uri="{C3380CC4-5D6E-409C-BE32-E72D297353CC}">
              <c16:uniqueId val="{00000002-D425-4810-BEB4-7AE50140F396}"/>
            </c:ext>
          </c:extLst>
        </c:ser>
        <c:dLbls>
          <c:showLegendKey val="0"/>
          <c:showVal val="0"/>
          <c:showCatName val="0"/>
          <c:showSerName val="0"/>
          <c:showPercent val="0"/>
          <c:showBubbleSize val="0"/>
        </c:dLbls>
        <c:gapWidth val="150"/>
        <c:axId val="63178624"/>
        <c:axId val="63197184"/>
      </c:barChart>
      <c:catAx>
        <c:axId val="63178624"/>
        <c:scaling>
          <c:orientation val="minMax"/>
        </c:scaling>
        <c:delete val="0"/>
        <c:axPos val="b"/>
        <c:title>
          <c:tx>
            <c:rich>
              <a:bodyPr/>
              <a:lstStyle/>
              <a:p>
                <a:pPr>
                  <a:defRPr/>
                </a:pPr>
                <a:r>
                  <a:rPr lang="es-MX"/>
                  <a:t>Condiciones</a:t>
                </a:r>
              </a:p>
            </c:rich>
          </c:tx>
          <c:layout/>
          <c:overlay val="0"/>
        </c:title>
        <c:numFmt formatCode="General" sourceLinked="0"/>
        <c:majorTickMark val="out"/>
        <c:minorTickMark val="none"/>
        <c:tickLblPos val="nextTo"/>
        <c:crossAx val="63197184"/>
        <c:crosses val="autoZero"/>
        <c:auto val="1"/>
        <c:lblAlgn val="ctr"/>
        <c:lblOffset val="100"/>
        <c:noMultiLvlLbl val="0"/>
      </c:catAx>
      <c:valAx>
        <c:axId val="63197184"/>
        <c:scaling>
          <c:orientation val="minMax"/>
          <c:max val="18"/>
        </c:scaling>
        <c:delete val="0"/>
        <c:axPos val="l"/>
        <c:title>
          <c:tx>
            <c:rich>
              <a:bodyPr rot="-5400000" vert="horz"/>
              <a:lstStyle/>
              <a:p>
                <a:pPr>
                  <a:defRPr/>
                </a:pPr>
                <a:r>
                  <a:rPr lang="es-MX"/>
                  <a:t>wt (mg)</a:t>
                </a:r>
              </a:p>
            </c:rich>
          </c:tx>
          <c:layout/>
          <c:overlay val="0"/>
        </c:title>
        <c:numFmt formatCode="General" sourceLinked="1"/>
        <c:majorTickMark val="out"/>
        <c:minorTickMark val="none"/>
        <c:tickLblPos val="nextTo"/>
        <c:crossAx val="6317862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800" u="sng">
                <a:solidFill>
                  <a:srgbClr val="FF0000"/>
                </a:solidFill>
              </a:defRPr>
            </a:pPr>
            <a:r>
              <a:rPr lang="es-MX" sz="1800" u="sng" dirty="0" smtClean="0">
                <a:solidFill>
                  <a:srgbClr val="FF0000"/>
                </a:solidFill>
              </a:rPr>
              <a:t>Eficiencia </a:t>
            </a:r>
            <a:r>
              <a:rPr lang="es-MX" sz="1800" u="sng" dirty="0">
                <a:solidFill>
                  <a:srgbClr val="FF0000"/>
                </a:solidFill>
              </a:rPr>
              <a:t>a  100 ppm</a:t>
            </a:r>
          </a:p>
        </c:rich>
      </c:tx>
      <c:layout>
        <c:manualLayout>
          <c:xMode val="edge"/>
          <c:yMode val="edge"/>
          <c:x val="0.25941450949894462"/>
          <c:y val="2.7847772817723188E-2"/>
        </c:manualLayout>
      </c:layout>
      <c:overlay val="0"/>
    </c:title>
    <c:autoTitleDeleted val="0"/>
    <c:plotArea>
      <c:layout/>
      <c:barChart>
        <c:barDir val="col"/>
        <c:grouping val="clustered"/>
        <c:varyColors val="0"/>
        <c:ser>
          <c:idx val="0"/>
          <c:order val="0"/>
          <c:tx>
            <c:v>EFICIENCIA</c:v>
          </c:tx>
          <c:invertIfNegative val="0"/>
          <c:dLbls>
            <c:dLbl>
              <c:idx val="0"/>
              <c:layout/>
              <c:tx>
                <c:rich>
                  <a:bodyPr/>
                  <a:lstStyle/>
                  <a:p>
                    <a:r>
                      <a:rPr lang="en-US" smtClean="0"/>
                      <a:t>23.17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65C-44B9-AB8C-B886F622C725}"/>
                </c:ext>
              </c:extLst>
            </c:dLbl>
            <c:dLbl>
              <c:idx val="1"/>
              <c:layout/>
              <c:tx>
                <c:rich>
                  <a:bodyPr/>
                  <a:lstStyle/>
                  <a:p>
                    <a:r>
                      <a:rPr lang="en-US" smtClean="0"/>
                      <a:t>32.19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5C-44B9-AB8C-B886F622C725}"/>
                </c:ext>
              </c:extLst>
            </c:dLbl>
            <c:dLbl>
              <c:idx val="2"/>
              <c:layout/>
              <c:tx>
                <c:rich>
                  <a:bodyPr/>
                  <a:lstStyle/>
                  <a:p>
                    <a:r>
                      <a:rPr lang="en-US" smtClean="0"/>
                      <a:t>4.18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65C-44B9-AB8C-B886F622C725}"/>
                </c:ext>
              </c:extLst>
            </c:dLbl>
            <c:numFmt formatCode="#,##0.000" sourceLinked="0"/>
            <c:spPr>
              <a:noFill/>
              <a:ln>
                <a:noFill/>
              </a:ln>
              <a:effectLst/>
            </c:spPr>
            <c:txPr>
              <a:bodyPr/>
              <a:lstStyle/>
              <a:p>
                <a:pPr>
                  <a:defRPr sz="1600" b="1"/>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Hoja1!$W$21:$W$23</c:f>
              <c:strCache>
                <c:ptCount val="3"/>
                <c:pt idx="0">
                  <c:v>C1</c:v>
                </c:pt>
                <c:pt idx="1">
                  <c:v>C2</c:v>
                </c:pt>
                <c:pt idx="2">
                  <c:v>C3</c:v>
                </c:pt>
              </c:strCache>
            </c:strRef>
          </c:cat>
          <c:val>
            <c:numRef>
              <c:f>(Hoja1!$O$9,Hoja1!$O$18,Hoja1!$O$27)</c:f>
              <c:numCache>
                <c:formatCode>General</c:formatCode>
                <c:ptCount val="3"/>
                <c:pt idx="0" formatCode="0.0000">
                  <c:v>23.177900000000005</c:v>
                </c:pt>
                <c:pt idx="1">
                  <c:v>32.191780821918897</c:v>
                </c:pt>
                <c:pt idx="2">
                  <c:v>4.1884816753925715</c:v>
                </c:pt>
              </c:numCache>
            </c:numRef>
          </c:val>
          <c:extLst>
            <c:ext xmlns:c16="http://schemas.microsoft.com/office/drawing/2014/chart" uri="{C3380CC4-5D6E-409C-BE32-E72D297353CC}">
              <c16:uniqueId val="{00000000-B2C7-4FC2-971E-08AEB92407DA}"/>
            </c:ext>
          </c:extLst>
        </c:ser>
        <c:dLbls>
          <c:showLegendKey val="0"/>
          <c:showVal val="0"/>
          <c:showCatName val="0"/>
          <c:showSerName val="0"/>
          <c:showPercent val="0"/>
          <c:showBubbleSize val="0"/>
        </c:dLbls>
        <c:gapWidth val="150"/>
        <c:axId val="62850560"/>
        <c:axId val="62852480"/>
      </c:barChart>
      <c:catAx>
        <c:axId val="62850560"/>
        <c:scaling>
          <c:orientation val="minMax"/>
        </c:scaling>
        <c:delete val="0"/>
        <c:axPos val="b"/>
        <c:title>
          <c:tx>
            <c:rich>
              <a:bodyPr/>
              <a:lstStyle/>
              <a:p>
                <a:pPr>
                  <a:defRPr/>
                </a:pPr>
                <a:r>
                  <a:rPr lang="es-MX"/>
                  <a:t>Condiciones</a:t>
                </a:r>
              </a:p>
            </c:rich>
          </c:tx>
          <c:layout/>
          <c:overlay val="0"/>
        </c:title>
        <c:numFmt formatCode="General" sourceLinked="0"/>
        <c:majorTickMark val="out"/>
        <c:minorTickMark val="none"/>
        <c:tickLblPos val="nextTo"/>
        <c:crossAx val="62852480"/>
        <c:crosses val="autoZero"/>
        <c:auto val="1"/>
        <c:lblAlgn val="ctr"/>
        <c:lblOffset val="100"/>
        <c:noMultiLvlLbl val="0"/>
      </c:catAx>
      <c:valAx>
        <c:axId val="62852480"/>
        <c:scaling>
          <c:orientation val="minMax"/>
          <c:max val="35"/>
        </c:scaling>
        <c:delete val="0"/>
        <c:axPos val="l"/>
        <c:title>
          <c:tx>
            <c:rich>
              <a:bodyPr rot="-5400000" vert="horz"/>
              <a:lstStyle/>
              <a:p>
                <a:pPr>
                  <a:defRPr/>
                </a:pPr>
                <a:r>
                  <a:rPr lang="es-MX"/>
                  <a:t>% Eficiencia</a:t>
                </a:r>
              </a:p>
            </c:rich>
          </c:tx>
          <c:layout/>
          <c:overlay val="0"/>
        </c:title>
        <c:numFmt formatCode="General" sourceLinked="0"/>
        <c:majorTickMark val="out"/>
        <c:minorTickMark val="none"/>
        <c:tickLblPos val="nextTo"/>
        <c:crossAx val="62850560"/>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1800" u="sng">
                <a:solidFill>
                  <a:srgbClr val="FF0000"/>
                </a:solidFill>
              </a:defRPr>
            </a:pPr>
            <a:r>
              <a:rPr lang="es-MX" sz="1800" u="sng" dirty="0" smtClean="0">
                <a:solidFill>
                  <a:srgbClr val="FF0000"/>
                </a:solidFill>
              </a:rPr>
              <a:t>Eficiencia </a:t>
            </a:r>
            <a:r>
              <a:rPr lang="es-MX" sz="1800" u="sng" dirty="0">
                <a:solidFill>
                  <a:srgbClr val="FF0000"/>
                </a:solidFill>
              </a:rPr>
              <a:t>a  50 ppm</a:t>
            </a:r>
          </a:p>
        </c:rich>
      </c:tx>
      <c:layout/>
      <c:overlay val="0"/>
    </c:title>
    <c:autoTitleDeleted val="0"/>
    <c:plotArea>
      <c:layout/>
      <c:barChart>
        <c:barDir val="col"/>
        <c:grouping val="clustered"/>
        <c:varyColors val="0"/>
        <c:ser>
          <c:idx val="0"/>
          <c:order val="0"/>
          <c:tx>
            <c:v>EFICIENCIA</c:v>
          </c:tx>
          <c:invertIfNegative val="0"/>
          <c:dLbls>
            <c:dLbl>
              <c:idx val="0"/>
              <c:layout/>
              <c:tx>
                <c:rich>
                  <a:bodyPr/>
                  <a:lstStyle/>
                  <a:p>
                    <a:r>
                      <a:rPr lang="en-US" smtClean="0"/>
                      <a:t>3.28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399-4A50-9447-10B845E56996}"/>
                </c:ext>
              </c:extLst>
            </c:dLbl>
            <c:dLbl>
              <c:idx val="1"/>
              <c:layout/>
              <c:tx>
                <c:rich>
                  <a:bodyPr/>
                  <a:lstStyle/>
                  <a:p>
                    <a:r>
                      <a:rPr lang="en-US" smtClean="0"/>
                      <a:t>10.71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399-4A50-9447-10B845E56996}"/>
                </c:ext>
              </c:extLst>
            </c:dLbl>
            <c:dLbl>
              <c:idx val="2"/>
              <c:layout/>
              <c:tx>
                <c:rich>
                  <a:bodyPr/>
                  <a:lstStyle/>
                  <a:p>
                    <a:r>
                      <a:rPr lang="en-US" smtClean="0"/>
                      <a:t>13.61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399-4A50-9447-10B845E56996}"/>
                </c:ext>
              </c:extLst>
            </c:dLbl>
            <c:numFmt formatCode="#,##0.000" sourceLinked="0"/>
            <c:spPr>
              <a:noFill/>
              <a:ln>
                <a:noFill/>
              </a:ln>
              <a:effectLst/>
            </c:spPr>
            <c:txPr>
              <a:bodyPr/>
              <a:lstStyle/>
              <a:p>
                <a:pPr>
                  <a:defRPr sz="16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Hoja1!$W$21:$W$23</c:f>
              <c:strCache>
                <c:ptCount val="3"/>
                <c:pt idx="0">
                  <c:v>C1</c:v>
                </c:pt>
                <c:pt idx="1">
                  <c:v>C2</c:v>
                </c:pt>
                <c:pt idx="2">
                  <c:v>C3</c:v>
                </c:pt>
              </c:strCache>
            </c:strRef>
          </c:cat>
          <c:val>
            <c:numRef>
              <c:f>(Hoja1!$O$6,Hoja1!$O$15,Hoja1!$O$24)</c:f>
              <c:numCache>
                <c:formatCode>0.0000</c:formatCode>
                <c:ptCount val="3"/>
                <c:pt idx="0" formatCode="General">
                  <c:v>3.2800000000000002</c:v>
                </c:pt>
                <c:pt idx="1">
                  <c:v>10.709838107099708</c:v>
                </c:pt>
                <c:pt idx="2">
                  <c:v>13.612565445027153</c:v>
                </c:pt>
              </c:numCache>
            </c:numRef>
          </c:val>
          <c:extLst>
            <c:ext xmlns:c16="http://schemas.microsoft.com/office/drawing/2014/chart" uri="{C3380CC4-5D6E-409C-BE32-E72D297353CC}">
              <c16:uniqueId val="{00000000-9755-4B80-83D9-366156B05C88}"/>
            </c:ext>
          </c:extLst>
        </c:ser>
        <c:dLbls>
          <c:showLegendKey val="0"/>
          <c:showVal val="1"/>
          <c:showCatName val="0"/>
          <c:showSerName val="0"/>
          <c:showPercent val="0"/>
          <c:showBubbleSize val="0"/>
        </c:dLbls>
        <c:gapWidth val="150"/>
        <c:axId val="62907520"/>
        <c:axId val="62909440"/>
      </c:barChart>
      <c:catAx>
        <c:axId val="62907520"/>
        <c:scaling>
          <c:orientation val="minMax"/>
        </c:scaling>
        <c:delete val="0"/>
        <c:axPos val="b"/>
        <c:title>
          <c:tx>
            <c:rich>
              <a:bodyPr/>
              <a:lstStyle/>
              <a:p>
                <a:pPr>
                  <a:defRPr/>
                </a:pPr>
                <a:r>
                  <a:rPr lang="es-MX"/>
                  <a:t>Condiciones</a:t>
                </a:r>
              </a:p>
            </c:rich>
          </c:tx>
          <c:layout/>
          <c:overlay val="0"/>
        </c:title>
        <c:numFmt formatCode="General" sourceLinked="0"/>
        <c:majorTickMark val="out"/>
        <c:minorTickMark val="none"/>
        <c:tickLblPos val="nextTo"/>
        <c:crossAx val="62909440"/>
        <c:crosses val="autoZero"/>
        <c:auto val="1"/>
        <c:lblAlgn val="ctr"/>
        <c:lblOffset val="100"/>
        <c:noMultiLvlLbl val="0"/>
      </c:catAx>
      <c:valAx>
        <c:axId val="62909440"/>
        <c:scaling>
          <c:orientation val="minMax"/>
          <c:max val="15"/>
        </c:scaling>
        <c:delete val="0"/>
        <c:axPos val="l"/>
        <c:title>
          <c:tx>
            <c:rich>
              <a:bodyPr rot="-5400000" vert="horz"/>
              <a:lstStyle/>
              <a:p>
                <a:pPr>
                  <a:defRPr/>
                </a:pPr>
                <a:r>
                  <a:rPr lang="es-MX"/>
                  <a:t>% Eficiencia</a:t>
                </a:r>
              </a:p>
            </c:rich>
          </c:tx>
          <c:layout/>
          <c:overlay val="0"/>
        </c:title>
        <c:numFmt formatCode="General" sourceLinked="1"/>
        <c:majorTickMark val="out"/>
        <c:minorTickMark val="none"/>
        <c:tickLblPos val="nextTo"/>
        <c:crossAx val="62907520"/>
        <c:crosses val="autoZero"/>
        <c:crossBetween val="between"/>
        <c:majorUnit val="2"/>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9163050" cy="1597263"/>
          </a:xfrm>
          <a:prstGeom prst="rect">
            <a:avLst/>
          </a:prstGeom>
        </p:spPr>
        <p:txBody>
          <a:bodyPr vert="horz" lIns="303366" tIns="151683" rIns="303366" bIns="151683" rtlCol="0"/>
          <a:lstStyle>
            <a:lvl1pPr algn="l">
              <a:defRPr sz="3900"/>
            </a:lvl1pPr>
          </a:lstStyle>
          <a:p>
            <a:endParaRPr lang="es-MX"/>
          </a:p>
        </p:txBody>
      </p:sp>
      <p:sp>
        <p:nvSpPr>
          <p:cNvPr id="3" name="2 Marcador de fecha"/>
          <p:cNvSpPr>
            <a:spLocks noGrp="1"/>
          </p:cNvSpPr>
          <p:nvPr>
            <p:ph type="dt" idx="1"/>
          </p:nvPr>
        </p:nvSpPr>
        <p:spPr>
          <a:xfrm>
            <a:off x="11977560" y="0"/>
            <a:ext cx="9163050" cy="1597263"/>
          </a:xfrm>
          <a:prstGeom prst="rect">
            <a:avLst/>
          </a:prstGeom>
        </p:spPr>
        <p:txBody>
          <a:bodyPr vert="horz" lIns="303366" tIns="151683" rIns="303366" bIns="151683" rtlCol="0"/>
          <a:lstStyle>
            <a:lvl1pPr algn="r">
              <a:defRPr sz="3900"/>
            </a:lvl1pPr>
          </a:lstStyle>
          <a:p>
            <a:fld id="{6D680EC4-31FF-4FBC-B2A2-D09EF6390DD9}" type="datetimeFigureOut">
              <a:rPr lang="es-MX" smtClean="0"/>
              <a:pPr/>
              <a:t>10/07/2017</a:t>
            </a:fld>
            <a:endParaRPr lang="es-MX"/>
          </a:p>
        </p:txBody>
      </p:sp>
      <p:sp>
        <p:nvSpPr>
          <p:cNvPr id="4" name="3 Marcador de imagen de diapositiva"/>
          <p:cNvSpPr>
            <a:spLocks noGrp="1" noRot="1" noChangeAspect="1"/>
          </p:cNvSpPr>
          <p:nvPr>
            <p:ph type="sldImg" idx="2"/>
          </p:nvPr>
        </p:nvSpPr>
        <p:spPr>
          <a:xfrm>
            <a:off x="6581775" y="2398713"/>
            <a:ext cx="7981950" cy="11974512"/>
          </a:xfrm>
          <a:prstGeom prst="rect">
            <a:avLst/>
          </a:prstGeom>
          <a:noFill/>
          <a:ln w="12700">
            <a:solidFill>
              <a:prstClr val="black"/>
            </a:solidFill>
          </a:ln>
        </p:spPr>
        <p:txBody>
          <a:bodyPr vert="horz" lIns="303366" tIns="151683" rIns="303366" bIns="151683" rtlCol="0" anchor="ctr"/>
          <a:lstStyle/>
          <a:p>
            <a:endParaRPr lang="es-MX"/>
          </a:p>
        </p:txBody>
      </p:sp>
      <p:sp>
        <p:nvSpPr>
          <p:cNvPr id="5" name="4 Marcador de notas"/>
          <p:cNvSpPr>
            <a:spLocks noGrp="1"/>
          </p:cNvSpPr>
          <p:nvPr>
            <p:ph type="body" sz="quarter" idx="3"/>
          </p:nvPr>
        </p:nvSpPr>
        <p:spPr>
          <a:xfrm>
            <a:off x="2114551" y="15174001"/>
            <a:ext cx="16916399" cy="14375368"/>
          </a:xfrm>
          <a:prstGeom prst="rect">
            <a:avLst/>
          </a:prstGeom>
        </p:spPr>
        <p:txBody>
          <a:bodyPr vert="horz" lIns="303366" tIns="151683" rIns="303366" bIns="15168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30342455"/>
            <a:ext cx="9163050" cy="1597263"/>
          </a:xfrm>
          <a:prstGeom prst="rect">
            <a:avLst/>
          </a:prstGeom>
        </p:spPr>
        <p:txBody>
          <a:bodyPr vert="horz" lIns="303366" tIns="151683" rIns="303366" bIns="151683" rtlCol="0" anchor="b"/>
          <a:lstStyle>
            <a:lvl1pPr algn="l">
              <a:defRPr sz="3900"/>
            </a:lvl1pPr>
          </a:lstStyle>
          <a:p>
            <a:endParaRPr lang="es-MX"/>
          </a:p>
        </p:txBody>
      </p:sp>
      <p:sp>
        <p:nvSpPr>
          <p:cNvPr id="7" name="6 Marcador de número de diapositiva"/>
          <p:cNvSpPr>
            <a:spLocks noGrp="1"/>
          </p:cNvSpPr>
          <p:nvPr>
            <p:ph type="sldNum" sz="quarter" idx="5"/>
          </p:nvPr>
        </p:nvSpPr>
        <p:spPr>
          <a:xfrm>
            <a:off x="11977560" y="30342455"/>
            <a:ext cx="9163050" cy="1597263"/>
          </a:xfrm>
          <a:prstGeom prst="rect">
            <a:avLst/>
          </a:prstGeom>
        </p:spPr>
        <p:txBody>
          <a:bodyPr vert="horz" lIns="303366" tIns="151683" rIns="303366" bIns="151683" rtlCol="0" anchor="b"/>
          <a:lstStyle>
            <a:lvl1pPr algn="r">
              <a:defRPr sz="3900"/>
            </a:lvl1pPr>
          </a:lstStyle>
          <a:p>
            <a:fld id="{3ECD4CB8-D716-4305-ABF1-EFD247203394}" type="slidenum">
              <a:rPr lang="es-MX" smtClean="0"/>
              <a:pPr/>
              <a:t>‹Nº›</a:t>
            </a:fld>
            <a:endParaRPr lang="es-MX"/>
          </a:p>
        </p:txBody>
      </p:sp>
    </p:spTree>
    <p:extLst>
      <p:ext uri="{BB962C8B-B14F-4D97-AF65-F5344CB8AC3E}">
        <p14:creationId xmlns:p14="http://schemas.microsoft.com/office/powerpoint/2010/main" val="1908735567"/>
      </p:ext>
    </p:extLst>
  </p:cSld>
  <p:clrMap bg1="lt1" tx1="dk1" bg2="lt2" tx2="dk2" accent1="accent1" accent2="accent2" accent3="accent3" accent4="accent4" accent5="accent5" accent6="accent6" hlink="hlink" folHlink="folHlink"/>
  <p:notesStyle>
    <a:lvl1pPr marL="0" algn="l" defTabSz="3086100" rtl="0" eaLnBrk="1" latinLnBrk="0" hangingPunct="1">
      <a:defRPr sz="4100" kern="1200">
        <a:solidFill>
          <a:schemeClr val="tx1"/>
        </a:solidFill>
        <a:latin typeface="+mn-lt"/>
        <a:ea typeface="+mn-ea"/>
        <a:cs typeface="+mn-cs"/>
      </a:defRPr>
    </a:lvl1pPr>
    <a:lvl2pPr marL="1543050" algn="l" defTabSz="3086100" rtl="0" eaLnBrk="1" latinLnBrk="0" hangingPunct="1">
      <a:defRPr sz="4100" kern="1200">
        <a:solidFill>
          <a:schemeClr val="tx1"/>
        </a:solidFill>
        <a:latin typeface="+mn-lt"/>
        <a:ea typeface="+mn-ea"/>
        <a:cs typeface="+mn-cs"/>
      </a:defRPr>
    </a:lvl2pPr>
    <a:lvl3pPr marL="3086100" algn="l" defTabSz="3086100" rtl="0" eaLnBrk="1" latinLnBrk="0" hangingPunct="1">
      <a:defRPr sz="4100" kern="1200">
        <a:solidFill>
          <a:schemeClr val="tx1"/>
        </a:solidFill>
        <a:latin typeface="+mn-lt"/>
        <a:ea typeface="+mn-ea"/>
        <a:cs typeface="+mn-cs"/>
      </a:defRPr>
    </a:lvl3pPr>
    <a:lvl4pPr marL="4629150" algn="l" defTabSz="3086100" rtl="0" eaLnBrk="1" latinLnBrk="0" hangingPunct="1">
      <a:defRPr sz="4100" kern="1200">
        <a:solidFill>
          <a:schemeClr val="tx1"/>
        </a:solidFill>
        <a:latin typeface="+mn-lt"/>
        <a:ea typeface="+mn-ea"/>
        <a:cs typeface="+mn-cs"/>
      </a:defRPr>
    </a:lvl4pPr>
    <a:lvl5pPr marL="6172200" algn="l" defTabSz="3086100" rtl="0" eaLnBrk="1" latinLnBrk="0" hangingPunct="1">
      <a:defRPr sz="4100" kern="1200">
        <a:solidFill>
          <a:schemeClr val="tx1"/>
        </a:solidFill>
        <a:latin typeface="+mn-lt"/>
        <a:ea typeface="+mn-ea"/>
        <a:cs typeface="+mn-cs"/>
      </a:defRPr>
    </a:lvl5pPr>
    <a:lvl6pPr marL="7715250" algn="l" defTabSz="3086100" rtl="0" eaLnBrk="1" latinLnBrk="0" hangingPunct="1">
      <a:defRPr sz="4100" kern="1200">
        <a:solidFill>
          <a:schemeClr val="tx1"/>
        </a:solidFill>
        <a:latin typeface="+mn-lt"/>
        <a:ea typeface="+mn-ea"/>
        <a:cs typeface="+mn-cs"/>
      </a:defRPr>
    </a:lvl6pPr>
    <a:lvl7pPr marL="9258300" algn="l" defTabSz="3086100" rtl="0" eaLnBrk="1" latinLnBrk="0" hangingPunct="1">
      <a:defRPr sz="4100" kern="1200">
        <a:solidFill>
          <a:schemeClr val="tx1"/>
        </a:solidFill>
        <a:latin typeface="+mn-lt"/>
        <a:ea typeface="+mn-ea"/>
        <a:cs typeface="+mn-cs"/>
      </a:defRPr>
    </a:lvl7pPr>
    <a:lvl8pPr marL="10801350" algn="l" defTabSz="3086100" rtl="0" eaLnBrk="1" latinLnBrk="0" hangingPunct="1">
      <a:defRPr sz="4100" kern="1200">
        <a:solidFill>
          <a:schemeClr val="tx1"/>
        </a:solidFill>
        <a:latin typeface="+mn-lt"/>
        <a:ea typeface="+mn-ea"/>
        <a:cs typeface="+mn-cs"/>
      </a:defRPr>
    </a:lvl8pPr>
    <a:lvl9pPr marL="12344400" algn="l" defTabSz="3086100"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ECD4CB8-D716-4305-ABF1-EFD247203394}" type="slidenum">
              <a:rPr lang="es-MX" smtClean="0"/>
              <a:pPr/>
              <a:t>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620203" y="10066261"/>
            <a:ext cx="18362295" cy="6945868"/>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3240405" y="18362295"/>
            <a:ext cx="15121890" cy="8281035"/>
          </a:xfrm>
        </p:spPr>
        <p:txBody>
          <a:bodyPr/>
          <a:lstStyle>
            <a:lvl1pPr marL="0" indent="0" algn="ctr">
              <a:buNone/>
              <a:defRPr>
                <a:solidFill>
                  <a:schemeClr val="tx1">
                    <a:tint val="75000"/>
                  </a:schemeClr>
                </a:solidFill>
              </a:defRPr>
            </a:lvl1pPr>
            <a:lvl2pPr marL="1543050" indent="0" algn="ctr">
              <a:buNone/>
              <a:defRPr>
                <a:solidFill>
                  <a:schemeClr val="tx1">
                    <a:tint val="75000"/>
                  </a:schemeClr>
                </a:solidFill>
              </a:defRPr>
            </a:lvl2pPr>
            <a:lvl3pPr marL="3086100" indent="0" algn="ctr">
              <a:buNone/>
              <a:defRPr>
                <a:solidFill>
                  <a:schemeClr val="tx1">
                    <a:tint val="75000"/>
                  </a:schemeClr>
                </a:solidFill>
              </a:defRPr>
            </a:lvl3pPr>
            <a:lvl4pPr marL="4629150" indent="0" algn="ctr">
              <a:buNone/>
              <a:defRPr>
                <a:solidFill>
                  <a:schemeClr val="tx1">
                    <a:tint val="75000"/>
                  </a:schemeClr>
                </a:solidFill>
              </a:defRPr>
            </a:lvl4pPr>
            <a:lvl5pPr marL="6172200" indent="0" algn="ctr">
              <a:buNone/>
              <a:defRPr>
                <a:solidFill>
                  <a:schemeClr val="tx1">
                    <a:tint val="75000"/>
                  </a:schemeClr>
                </a:solidFill>
              </a:defRPr>
            </a:lvl5pPr>
            <a:lvl6pPr marL="7715250" indent="0" algn="ctr">
              <a:buNone/>
              <a:defRPr>
                <a:solidFill>
                  <a:schemeClr val="tx1">
                    <a:tint val="75000"/>
                  </a:schemeClr>
                </a:solidFill>
              </a:defRPr>
            </a:lvl6pPr>
            <a:lvl7pPr marL="9258300" indent="0" algn="ctr">
              <a:buNone/>
              <a:defRPr>
                <a:solidFill>
                  <a:schemeClr val="tx1">
                    <a:tint val="75000"/>
                  </a:schemeClr>
                </a:solidFill>
              </a:defRPr>
            </a:lvl7pPr>
            <a:lvl8pPr marL="10801350" indent="0" algn="ctr">
              <a:buNone/>
              <a:defRPr>
                <a:solidFill>
                  <a:schemeClr val="tx1">
                    <a:tint val="75000"/>
                  </a:schemeClr>
                </a:solidFill>
              </a:defRPr>
            </a:lvl8pPr>
            <a:lvl9pPr marL="123444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5661957" y="1297667"/>
            <a:ext cx="4860608" cy="2764845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080135" y="1297667"/>
            <a:ext cx="14221778" cy="2764845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706464" y="20822605"/>
            <a:ext cx="18362295" cy="6435804"/>
          </a:xfrm>
        </p:spPr>
        <p:txBody>
          <a:bodyPr anchor="t"/>
          <a:lstStyle>
            <a:lvl1pPr algn="l">
              <a:defRPr sz="135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706464" y="13734221"/>
            <a:ext cx="18362295" cy="7088384"/>
          </a:xfrm>
        </p:spPr>
        <p:txBody>
          <a:bodyPr anchor="b"/>
          <a:lstStyle>
            <a:lvl1pPr marL="0" indent="0">
              <a:buNone/>
              <a:defRPr sz="6800">
                <a:solidFill>
                  <a:schemeClr val="tx1">
                    <a:tint val="75000"/>
                  </a:schemeClr>
                </a:solidFill>
              </a:defRPr>
            </a:lvl1pPr>
            <a:lvl2pPr marL="1543050" indent="0">
              <a:buNone/>
              <a:defRPr sz="6100">
                <a:solidFill>
                  <a:schemeClr val="tx1">
                    <a:tint val="75000"/>
                  </a:schemeClr>
                </a:solidFill>
              </a:defRPr>
            </a:lvl2pPr>
            <a:lvl3pPr marL="3086100" indent="0">
              <a:buNone/>
              <a:defRPr sz="5400">
                <a:solidFill>
                  <a:schemeClr val="tx1">
                    <a:tint val="75000"/>
                  </a:schemeClr>
                </a:solidFill>
              </a:defRPr>
            </a:lvl3pPr>
            <a:lvl4pPr marL="4629150" indent="0">
              <a:buNone/>
              <a:defRPr sz="4700">
                <a:solidFill>
                  <a:schemeClr val="tx1">
                    <a:tint val="75000"/>
                  </a:schemeClr>
                </a:solidFill>
              </a:defRPr>
            </a:lvl4pPr>
            <a:lvl5pPr marL="6172200" indent="0">
              <a:buNone/>
              <a:defRPr sz="4700">
                <a:solidFill>
                  <a:schemeClr val="tx1">
                    <a:tint val="75000"/>
                  </a:schemeClr>
                </a:solidFill>
              </a:defRPr>
            </a:lvl5pPr>
            <a:lvl6pPr marL="7715250" indent="0">
              <a:buNone/>
              <a:defRPr sz="4700">
                <a:solidFill>
                  <a:schemeClr val="tx1">
                    <a:tint val="75000"/>
                  </a:schemeClr>
                </a:solidFill>
              </a:defRPr>
            </a:lvl6pPr>
            <a:lvl7pPr marL="9258300" indent="0">
              <a:buNone/>
              <a:defRPr sz="4700">
                <a:solidFill>
                  <a:schemeClr val="tx1">
                    <a:tint val="75000"/>
                  </a:schemeClr>
                </a:solidFill>
              </a:defRPr>
            </a:lvl7pPr>
            <a:lvl8pPr marL="10801350" indent="0">
              <a:buNone/>
              <a:defRPr sz="4700">
                <a:solidFill>
                  <a:schemeClr val="tx1">
                    <a:tint val="75000"/>
                  </a:schemeClr>
                </a:solidFill>
              </a:defRPr>
            </a:lvl8pPr>
            <a:lvl9pPr marL="12344400" indent="0">
              <a:buNone/>
              <a:defRPr sz="47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080135" y="7560947"/>
            <a:ext cx="9541193" cy="21385175"/>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10981372" y="7560947"/>
            <a:ext cx="9541193" cy="21385175"/>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80135" y="7253409"/>
            <a:ext cx="9544944" cy="3022875"/>
          </a:xfrm>
        </p:spPr>
        <p:txBody>
          <a:bodyPr anchor="b"/>
          <a:lstStyle>
            <a:lvl1pPr marL="0" indent="0">
              <a:buNone/>
              <a:defRPr sz="8100" b="1"/>
            </a:lvl1pPr>
            <a:lvl2pPr marL="1543050" indent="0">
              <a:buNone/>
              <a:defRPr sz="6800" b="1"/>
            </a:lvl2pPr>
            <a:lvl3pPr marL="3086100" indent="0">
              <a:buNone/>
              <a:defRPr sz="6100" b="1"/>
            </a:lvl3pPr>
            <a:lvl4pPr marL="4629150" indent="0">
              <a:buNone/>
              <a:defRPr sz="5400" b="1"/>
            </a:lvl4pPr>
            <a:lvl5pPr marL="6172200" indent="0">
              <a:buNone/>
              <a:defRPr sz="5400" b="1"/>
            </a:lvl5pPr>
            <a:lvl6pPr marL="7715250" indent="0">
              <a:buNone/>
              <a:defRPr sz="5400" b="1"/>
            </a:lvl6pPr>
            <a:lvl7pPr marL="9258300" indent="0">
              <a:buNone/>
              <a:defRPr sz="5400" b="1"/>
            </a:lvl7pPr>
            <a:lvl8pPr marL="10801350" indent="0">
              <a:buNone/>
              <a:defRPr sz="5400" b="1"/>
            </a:lvl8pPr>
            <a:lvl9pPr marL="12344400" indent="0">
              <a:buNone/>
              <a:defRPr sz="5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080135" y="10276284"/>
            <a:ext cx="9544944"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10973873" y="7253409"/>
            <a:ext cx="9548693" cy="3022875"/>
          </a:xfrm>
        </p:spPr>
        <p:txBody>
          <a:bodyPr anchor="b"/>
          <a:lstStyle>
            <a:lvl1pPr marL="0" indent="0">
              <a:buNone/>
              <a:defRPr sz="8100" b="1"/>
            </a:lvl1pPr>
            <a:lvl2pPr marL="1543050" indent="0">
              <a:buNone/>
              <a:defRPr sz="6800" b="1"/>
            </a:lvl2pPr>
            <a:lvl3pPr marL="3086100" indent="0">
              <a:buNone/>
              <a:defRPr sz="6100" b="1"/>
            </a:lvl3pPr>
            <a:lvl4pPr marL="4629150" indent="0">
              <a:buNone/>
              <a:defRPr sz="5400" b="1"/>
            </a:lvl4pPr>
            <a:lvl5pPr marL="6172200" indent="0">
              <a:buNone/>
              <a:defRPr sz="5400" b="1"/>
            </a:lvl5pPr>
            <a:lvl6pPr marL="7715250" indent="0">
              <a:buNone/>
              <a:defRPr sz="5400" b="1"/>
            </a:lvl6pPr>
            <a:lvl7pPr marL="9258300" indent="0">
              <a:buNone/>
              <a:defRPr sz="5400" b="1"/>
            </a:lvl7pPr>
            <a:lvl8pPr marL="10801350" indent="0">
              <a:buNone/>
              <a:defRPr sz="5400" b="1"/>
            </a:lvl8pPr>
            <a:lvl9pPr marL="12344400" indent="0">
              <a:buNone/>
              <a:defRPr sz="5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0973873" y="10276284"/>
            <a:ext cx="9548693"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80136" y="1290161"/>
            <a:ext cx="7107139" cy="5490686"/>
          </a:xfrm>
        </p:spPr>
        <p:txBody>
          <a:bodyPr anchor="b"/>
          <a:lstStyle>
            <a:lvl1pPr algn="l">
              <a:defRPr sz="68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8446056" y="1290164"/>
            <a:ext cx="12076509" cy="27655959"/>
          </a:xfrm>
        </p:spPr>
        <p:txBody>
          <a:bodyPr/>
          <a:lstStyle>
            <a:lvl1pPr>
              <a:defRPr sz="10800"/>
            </a:lvl1pPr>
            <a:lvl2pPr>
              <a:defRPr sz="9500"/>
            </a:lvl2pPr>
            <a:lvl3pPr>
              <a:defRPr sz="8100"/>
            </a:lvl3pPr>
            <a:lvl4pPr>
              <a:defRPr sz="6800"/>
            </a:lvl4pPr>
            <a:lvl5pPr>
              <a:defRPr sz="6800"/>
            </a:lvl5pPr>
            <a:lvl6pPr>
              <a:defRPr sz="6800"/>
            </a:lvl6pPr>
            <a:lvl7pPr>
              <a:defRPr sz="6800"/>
            </a:lvl7pPr>
            <a:lvl8pPr>
              <a:defRPr sz="6800"/>
            </a:lvl8pPr>
            <a:lvl9pPr>
              <a:defRPr sz="6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1080136" y="6780850"/>
            <a:ext cx="7107139" cy="22165273"/>
          </a:xfrm>
        </p:spPr>
        <p:txBody>
          <a:bodyPr/>
          <a:lstStyle>
            <a:lvl1pPr marL="0" indent="0">
              <a:buNone/>
              <a:defRPr sz="4700"/>
            </a:lvl1pPr>
            <a:lvl2pPr marL="1543050" indent="0">
              <a:buNone/>
              <a:defRPr sz="4100"/>
            </a:lvl2pPr>
            <a:lvl3pPr marL="3086100" indent="0">
              <a:buNone/>
              <a:defRPr sz="3400"/>
            </a:lvl3pPr>
            <a:lvl4pPr marL="4629150" indent="0">
              <a:buNone/>
              <a:defRPr sz="3000"/>
            </a:lvl4pPr>
            <a:lvl5pPr marL="6172200" indent="0">
              <a:buNone/>
              <a:defRPr sz="3000"/>
            </a:lvl5pPr>
            <a:lvl6pPr marL="7715250" indent="0">
              <a:buNone/>
              <a:defRPr sz="3000"/>
            </a:lvl6pPr>
            <a:lvl7pPr marL="9258300" indent="0">
              <a:buNone/>
              <a:defRPr sz="3000"/>
            </a:lvl7pPr>
            <a:lvl8pPr marL="10801350" indent="0">
              <a:buNone/>
              <a:defRPr sz="3000"/>
            </a:lvl8pPr>
            <a:lvl9pPr marL="12344400" indent="0">
              <a:buNone/>
              <a:defRPr sz="3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34280" y="22682835"/>
            <a:ext cx="12961620" cy="2677837"/>
          </a:xfrm>
        </p:spPr>
        <p:txBody>
          <a:bodyPr anchor="b"/>
          <a:lstStyle>
            <a:lvl1pPr algn="l">
              <a:defRPr sz="68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4234280" y="2895362"/>
            <a:ext cx="12961620" cy="19442430"/>
          </a:xfrm>
        </p:spPr>
        <p:txBody>
          <a:bodyPr/>
          <a:lstStyle>
            <a:lvl1pPr marL="0" indent="0">
              <a:buNone/>
              <a:defRPr sz="10800"/>
            </a:lvl1pPr>
            <a:lvl2pPr marL="1543050" indent="0">
              <a:buNone/>
              <a:defRPr sz="9500"/>
            </a:lvl2pPr>
            <a:lvl3pPr marL="3086100" indent="0">
              <a:buNone/>
              <a:defRPr sz="8100"/>
            </a:lvl3pPr>
            <a:lvl4pPr marL="4629150" indent="0">
              <a:buNone/>
              <a:defRPr sz="6800"/>
            </a:lvl4pPr>
            <a:lvl5pPr marL="6172200" indent="0">
              <a:buNone/>
              <a:defRPr sz="6800"/>
            </a:lvl5pPr>
            <a:lvl6pPr marL="7715250" indent="0">
              <a:buNone/>
              <a:defRPr sz="6800"/>
            </a:lvl6pPr>
            <a:lvl7pPr marL="9258300" indent="0">
              <a:buNone/>
              <a:defRPr sz="6800"/>
            </a:lvl7pPr>
            <a:lvl8pPr marL="10801350" indent="0">
              <a:buNone/>
              <a:defRPr sz="6800"/>
            </a:lvl8pPr>
            <a:lvl9pPr marL="12344400" indent="0">
              <a:buNone/>
              <a:defRPr sz="6800"/>
            </a:lvl9pPr>
          </a:lstStyle>
          <a:p>
            <a:endParaRPr lang="es-MX"/>
          </a:p>
        </p:txBody>
      </p:sp>
      <p:sp>
        <p:nvSpPr>
          <p:cNvPr id="4" name="3 Marcador de texto"/>
          <p:cNvSpPr>
            <a:spLocks noGrp="1"/>
          </p:cNvSpPr>
          <p:nvPr>
            <p:ph type="body" sz="half" idx="2"/>
          </p:nvPr>
        </p:nvSpPr>
        <p:spPr>
          <a:xfrm>
            <a:off x="4234280" y="25360672"/>
            <a:ext cx="12961620" cy="3802973"/>
          </a:xfrm>
        </p:spPr>
        <p:txBody>
          <a:bodyPr/>
          <a:lstStyle>
            <a:lvl1pPr marL="0" indent="0">
              <a:buNone/>
              <a:defRPr sz="4700"/>
            </a:lvl1pPr>
            <a:lvl2pPr marL="1543050" indent="0">
              <a:buNone/>
              <a:defRPr sz="4100"/>
            </a:lvl2pPr>
            <a:lvl3pPr marL="3086100" indent="0">
              <a:buNone/>
              <a:defRPr sz="3400"/>
            </a:lvl3pPr>
            <a:lvl4pPr marL="4629150" indent="0">
              <a:buNone/>
              <a:defRPr sz="3000"/>
            </a:lvl4pPr>
            <a:lvl5pPr marL="6172200" indent="0">
              <a:buNone/>
              <a:defRPr sz="3000"/>
            </a:lvl5pPr>
            <a:lvl6pPr marL="7715250" indent="0">
              <a:buNone/>
              <a:defRPr sz="3000"/>
            </a:lvl6pPr>
            <a:lvl7pPr marL="9258300" indent="0">
              <a:buNone/>
              <a:defRPr sz="3000"/>
            </a:lvl7pPr>
            <a:lvl8pPr marL="10801350" indent="0">
              <a:buNone/>
              <a:defRPr sz="3000"/>
            </a:lvl8pPr>
            <a:lvl9pPr marL="12344400" indent="0">
              <a:buNone/>
              <a:defRPr sz="3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700AE-B013-46A4-BD06-CF9A198C0617}" type="datetimeFigureOut">
              <a:rPr lang="es-MX" smtClean="0"/>
              <a:pPr/>
              <a:t>10/07/2017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3DAEE6-8463-402F-9D29-A8F766C5189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80135" y="1297665"/>
            <a:ext cx="19442430" cy="5400675"/>
          </a:xfrm>
          <a:prstGeom prst="rect">
            <a:avLst/>
          </a:prstGeom>
        </p:spPr>
        <p:txBody>
          <a:bodyPr vert="horz" lIns="308610" tIns="154305" rIns="308610" bIns="154305"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80135" y="7560947"/>
            <a:ext cx="19442430" cy="21385175"/>
          </a:xfrm>
          <a:prstGeom prst="rect">
            <a:avLst/>
          </a:prstGeom>
        </p:spPr>
        <p:txBody>
          <a:bodyPr vert="horz" lIns="308610" tIns="154305" rIns="308610" bIns="15430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1080135" y="30033756"/>
            <a:ext cx="5040630" cy="1725216"/>
          </a:xfrm>
          <a:prstGeom prst="rect">
            <a:avLst/>
          </a:prstGeom>
        </p:spPr>
        <p:txBody>
          <a:bodyPr vert="horz" lIns="308610" tIns="154305" rIns="308610" bIns="154305" rtlCol="0" anchor="ctr"/>
          <a:lstStyle>
            <a:lvl1pPr algn="l">
              <a:defRPr sz="4100">
                <a:solidFill>
                  <a:schemeClr val="tx1">
                    <a:tint val="75000"/>
                  </a:schemeClr>
                </a:solidFill>
              </a:defRPr>
            </a:lvl1pPr>
          </a:lstStyle>
          <a:p>
            <a:fld id="{CAA700AE-B013-46A4-BD06-CF9A198C0617}" type="datetimeFigureOut">
              <a:rPr lang="es-MX" smtClean="0"/>
              <a:pPr/>
              <a:t>10/07/2017</a:t>
            </a:fld>
            <a:endParaRPr lang="es-MX"/>
          </a:p>
        </p:txBody>
      </p:sp>
      <p:sp>
        <p:nvSpPr>
          <p:cNvPr id="5" name="4 Marcador de pie de página"/>
          <p:cNvSpPr>
            <a:spLocks noGrp="1"/>
          </p:cNvSpPr>
          <p:nvPr>
            <p:ph type="ftr" sz="quarter" idx="3"/>
          </p:nvPr>
        </p:nvSpPr>
        <p:spPr>
          <a:xfrm>
            <a:off x="7380923" y="30033756"/>
            <a:ext cx="6840855" cy="1725216"/>
          </a:xfrm>
          <a:prstGeom prst="rect">
            <a:avLst/>
          </a:prstGeom>
        </p:spPr>
        <p:txBody>
          <a:bodyPr vert="horz" lIns="308610" tIns="154305" rIns="308610" bIns="154305" rtlCol="0" anchor="ctr"/>
          <a:lstStyle>
            <a:lvl1pPr algn="ctr">
              <a:defRPr sz="41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15481935" y="30033756"/>
            <a:ext cx="5040630" cy="1725216"/>
          </a:xfrm>
          <a:prstGeom prst="rect">
            <a:avLst/>
          </a:prstGeom>
        </p:spPr>
        <p:txBody>
          <a:bodyPr vert="horz" lIns="308610" tIns="154305" rIns="308610" bIns="154305" rtlCol="0" anchor="ctr"/>
          <a:lstStyle>
            <a:lvl1pPr algn="r">
              <a:defRPr sz="4100">
                <a:solidFill>
                  <a:schemeClr val="tx1">
                    <a:tint val="75000"/>
                  </a:schemeClr>
                </a:solidFill>
              </a:defRPr>
            </a:lvl1pPr>
          </a:lstStyle>
          <a:p>
            <a:fld id="{3E3DAEE6-8463-402F-9D29-A8F766C5189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86100" rtl="0" eaLnBrk="1" latinLnBrk="0" hangingPunct="1">
        <a:spcBef>
          <a:spcPct val="0"/>
        </a:spcBef>
        <a:buNone/>
        <a:defRPr sz="14900" kern="1200">
          <a:solidFill>
            <a:schemeClr val="tx1"/>
          </a:solidFill>
          <a:latin typeface="+mj-lt"/>
          <a:ea typeface="+mj-ea"/>
          <a:cs typeface="+mj-cs"/>
        </a:defRPr>
      </a:lvl1pPr>
    </p:titleStyle>
    <p:bodyStyle>
      <a:lvl1pPr marL="1157288" indent="-1157288" algn="l" defTabSz="3086100" rtl="0" eaLnBrk="1" latinLnBrk="0" hangingPunct="1">
        <a:spcBef>
          <a:spcPct val="20000"/>
        </a:spcBef>
        <a:buFont typeface="Arial" pitchFamily="34" charset="0"/>
        <a:buChar char="•"/>
        <a:defRPr sz="10800" kern="1200">
          <a:solidFill>
            <a:schemeClr val="tx1"/>
          </a:solidFill>
          <a:latin typeface="+mn-lt"/>
          <a:ea typeface="+mn-ea"/>
          <a:cs typeface="+mn-cs"/>
        </a:defRPr>
      </a:lvl1pPr>
      <a:lvl2pPr marL="2507456" indent="-964406" algn="l" defTabSz="3086100" rtl="0" eaLnBrk="1" latinLnBrk="0" hangingPunct="1">
        <a:spcBef>
          <a:spcPct val="20000"/>
        </a:spcBef>
        <a:buFont typeface="Arial" pitchFamily="34" charset="0"/>
        <a:buChar char="–"/>
        <a:defRPr sz="9500" kern="1200">
          <a:solidFill>
            <a:schemeClr val="tx1"/>
          </a:solidFill>
          <a:latin typeface="+mn-lt"/>
          <a:ea typeface="+mn-ea"/>
          <a:cs typeface="+mn-cs"/>
        </a:defRPr>
      </a:lvl2pPr>
      <a:lvl3pPr marL="3857625" indent="-771525" algn="l" defTabSz="3086100" rtl="0" eaLnBrk="1" latinLnBrk="0" hangingPunct="1">
        <a:spcBef>
          <a:spcPct val="20000"/>
        </a:spcBef>
        <a:buFont typeface="Arial" pitchFamily="34" charset="0"/>
        <a:buChar char="•"/>
        <a:defRPr sz="8100" kern="1200">
          <a:solidFill>
            <a:schemeClr val="tx1"/>
          </a:solidFill>
          <a:latin typeface="+mn-lt"/>
          <a:ea typeface="+mn-ea"/>
          <a:cs typeface="+mn-cs"/>
        </a:defRPr>
      </a:lvl3pPr>
      <a:lvl4pPr marL="540067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4pPr>
      <a:lvl5pPr marL="694372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5pPr>
      <a:lvl6pPr marL="848677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6pPr>
      <a:lvl7pPr marL="1002982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7pPr>
      <a:lvl8pPr marL="1157287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8pPr>
      <a:lvl9pPr marL="1311592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9pPr>
    </p:bodyStyle>
    <p:otherStyle>
      <a:defPPr>
        <a:defRPr lang="es-MX"/>
      </a:defPPr>
      <a:lvl1pPr marL="0" algn="l" defTabSz="3086100" rtl="0" eaLnBrk="1" latinLnBrk="0" hangingPunct="1">
        <a:defRPr sz="6100" kern="1200">
          <a:solidFill>
            <a:schemeClr val="tx1"/>
          </a:solidFill>
          <a:latin typeface="+mn-lt"/>
          <a:ea typeface="+mn-ea"/>
          <a:cs typeface="+mn-cs"/>
        </a:defRPr>
      </a:lvl1pPr>
      <a:lvl2pPr marL="1543050" algn="l" defTabSz="3086100" rtl="0" eaLnBrk="1" latinLnBrk="0" hangingPunct="1">
        <a:defRPr sz="6100" kern="1200">
          <a:solidFill>
            <a:schemeClr val="tx1"/>
          </a:solidFill>
          <a:latin typeface="+mn-lt"/>
          <a:ea typeface="+mn-ea"/>
          <a:cs typeface="+mn-cs"/>
        </a:defRPr>
      </a:lvl2pPr>
      <a:lvl3pPr marL="3086100" algn="l" defTabSz="3086100" rtl="0" eaLnBrk="1" latinLnBrk="0" hangingPunct="1">
        <a:defRPr sz="6100" kern="1200">
          <a:solidFill>
            <a:schemeClr val="tx1"/>
          </a:solidFill>
          <a:latin typeface="+mn-lt"/>
          <a:ea typeface="+mn-ea"/>
          <a:cs typeface="+mn-cs"/>
        </a:defRPr>
      </a:lvl3pPr>
      <a:lvl4pPr marL="4629150" algn="l" defTabSz="3086100" rtl="0" eaLnBrk="1" latinLnBrk="0" hangingPunct="1">
        <a:defRPr sz="6100" kern="1200">
          <a:solidFill>
            <a:schemeClr val="tx1"/>
          </a:solidFill>
          <a:latin typeface="+mn-lt"/>
          <a:ea typeface="+mn-ea"/>
          <a:cs typeface="+mn-cs"/>
        </a:defRPr>
      </a:lvl4pPr>
      <a:lvl5pPr marL="6172200" algn="l" defTabSz="3086100" rtl="0" eaLnBrk="1" latinLnBrk="0" hangingPunct="1">
        <a:defRPr sz="6100" kern="1200">
          <a:solidFill>
            <a:schemeClr val="tx1"/>
          </a:solidFill>
          <a:latin typeface="+mn-lt"/>
          <a:ea typeface="+mn-ea"/>
          <a:cs typeface="+mn-cs"/>
        </a:defRPr>
      </a:lvl5pPr>
      <a:lvl6pPr marL="7715250" algn="l" defTabSz="3086100" rtl="0" eaLnBrk="1" latinLnBrk="0" hangingPunct="1">
        <a:defRPr sz="6100" kern="1200">
          <a:solidFill>
            <a:schemeClr val="tx1"/>
          </a:solidFill>
          <a:latin typeface="+mn-lt"/>
          <a:ea typeface="+mn-ea"/>
          <a:cs typeface="+mn-cs"/>
        </a:defRPr>
      </a:lvl6pPr>
      <a:lvl7pPr marL="9258300" algn="l" defTabSz="3086100" rtl="0" eaLnBrk="1" latinLnBrk="0" hangingPunct="1">
        <a:defRPr sz="6100" kern="1200">
          <a:solidFill>
            <a:schemeClr val="tx1"/>
          </a:solidFill>
          <a:latin typeface="+mn-lt"/>
          <a:ea typeface="+mn-ea"/>
          <a:cs typeface="+mn-cs"/>
        </a:defRPr>
      </a:lvl7pPr>
      <a:lvl8pPr marL="10801350" algn="l" defTabSz="3086100" rtl="0" eaLnBrk="1" latinLnBrk="0" hangingPunct="1">
        <a:defRPr sz="6100" kern="1200">
          <a:solidFill>
            <a:schemeClr val="tx1"/>
          </a:solidFill>
          <a:latin typeface="+mn-lt"/>
          <a:ea typeface="+mn-ea"/>
          <a:cs typeface="+mn-cs"/>
        </a:defRPr>
      </a:lvl8pPr>
      <a:lvl9pPr marL="12344400" algn="l" defTabSz="3086100"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chart" Target="../charts/chart2.xml"/><Relationship Id="rId10" Type="http://schemas.openxmlformats.org/officeDocument/2006/relationships/image" Target="../media/image8.png"/><Relationship Id="rId19" Type="http://schemas.openxmlformats.org/officeDocument/2006/relationships/image" Target="../media/image17.jpeg"/><Relationship Id="rId31" Type="http://schemas.openxmlformats.org/officeDocument/2006/relationships/chart" Target="../charts/chart5.xml"/><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chart" Target="../charts/chart1.xml"/><Relationship Id="rId30"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9.png"/>
          <p:cNvPicPr>
            <a:picLocks noChangeAspect="1"/>
          </p:cNvPicPr>
          <p:nvPr/>
        </p:nvPicPr>
        <p:blipFill>
          <a:blip r:embed="rId3" cstate="print"/>
          <a:stretch>
            <a:fillRect/>
          </a:stretch>
        </p:blipFill>
        <p:spPr>
          <a:xfrm>
            <a:off x="5760790" y="0"/>
            <a:ext cx="9145016" cy="2160465"/>
          </a:xfrm>
          <a:prstGeom prst="rect">
            <a:avLst/>
          </a:prstGeom>
        </p:spPr>
      </p:pic>
      <p:pic>
        <p:nvPicPr>
          <p:cNvPr id="5" name="4 Imagen" descr="esiqie.jpg"/>
          <p:cNvPicPr>
            <a:picLocks noChangeAspect="1"/>
          </p:cNvPicPr>
          <p:nvPr/>
        </p:nvPicPr>
        <p:blipFill>
          <a:blip r:embed="rId4" cstate="print"/>
          <a:stretch>
            <a:fillRect/>
          </a:stretch>
        </p:blipFill>
        <p:spPr>
          <a:xfrm>
            <a:off x="19514318" y="29739529"/>
            <a:ext cx="1728192" cy="2304256"/>
          </a:xfrm>
          <a:prstGeom prst="rect">
            <a:avLst/>
          </a:prstGeom>
        </p:spPr>
      </p:pic>
      <p:sp>
        <p:nvSpPr>
          <p:cNvPr id="6" name="5 CuadroTexto"/>
          <p:cNvSpPr txBox="1"/>
          <p:nvPr/>
        </p:nvSpPr>
        <p:spPr>
          <a:xfrm>
            <a:off x="936254" y="2304481"/>
            <a:ext cx="19226136" cy="3431709"/>
          </a:xfrm>
          <a:prstGeom prst="rect">
            <a:avLst/>
          </a:prstGeom>
          <a:noFill/>
        </p:spPr>
        <p:txBody>
          <a:bodyPr wrap="square" rtlCol="0">
            <a:spAutoFit/>
          </a:bodyPr>
          <a:lstStyle/>
          <a:p>
            <a:pPr algn="ctr"/>
            <a:r>
              <a:rPr lang="es-MX" sz="3500" b="1" dirty="0" smtClean="0">
                <a:solidFill>
                  <a:srgbClr val="0070C0"/>
                </a:solidFill>
                <a:latin typeface="Arial Black" pitchFamily="34" charset="0"/>
              </a:rPr>
              <a:t>"Efecto de </a:t>
            </a:r>
            <a:r>
              <a:rPr lang="es-MX" sz="3500" b="1" dirty="0">
                <a:solidFill>
                  <a:srgbClr val="0070C0"/>
                </a:solidFill>
                <a:latin typeface="Arial Black" pitchFamily="34" charset="0"/>
              </a:rPr>
              <a:t>l</a:t>
            </a:r>
            <a:r>
              <a:rPr lang="es-MX" sz="3500" b="1" dirty="0" smtClean="0">
                <a:solidFill>
                  <a:srgbClr val="0070C0"/>
                </a:solidFill>
                <a:latin typeface="Arial Black" pitchFamily="34" charset="0"/>
              </a:rPr>
              <a:t>a Modificación  Microestructural </a:t>
            </a:r>
            <a:r>
              <a:rPr lang="es-MX" sz="3500" b="1" dirty="0">
                <a:solidFill>
                  <a:srgbClr val="0070C0"/>
                </a:solidFill>
                <a:latin typeface="Arial Black" pitchFamily="34" charset="0"/>
              </a:rPr>
              <a:t>d</a:t>
            </a:r>
            <a:r>
              <a:rPr lang="es-MX" sz="3500" b="1" dirty="0" smtClean="0">
                <a:solidFill>
                  <a:srgbClr val="0070C0"/>
                </a:solidFill>
                <a:latin typeface="Arial Black" pitchFamily="34" charset="0"/>
              </a:rPr>
              <a:t>el Acero al Carbono en </a:t>
            </a:r>
            <a:r>
              <a:rPr lang="es-MX" sz="3500" b="1" dirty="0">
                <a:solidFill>
                  <a:srgbClr val="0070C0"/>
                </a:solidFill>
                <a:latin typeface="Arial Black" pitchFamily="34" charset="0"/>
              </a:rPr>
              <a:t>l</a:t>
            </a:r>
            <a:r>
              <a:rPr lang="es-MX" sz="3500" b="1" dirty="0" smtClean="0">
                <a:solidFill>
                  <a:srgbClr val="0070C0"/>
                </a:solidFill>
                <a:latin typeface="Arial Black" pitchFamily="34" charset="0"/>
              </a:rPr>
              <a:t>a Determinación de </a:t>
            </a:r>
            <a:r>
              <a:rPr lang="es-MX" sz="3500" b="1" dirty="0">
                <a:solidFill>
                  <a:srgbClr val="0070C0"/>
                </a:solidFill>
                <a:latin typeface="Arial Black" pitchFamily="34" charset="0"/>
              </a:rPr>
              <a:t>l</a:t>
            </a:r>
            <a:r>
              <a:rPr lang="es-MX" sz="3500" b="1" dirty="0" smtClean="0">
                <a:solidFill>
                  <a:srgbClr val="0070C0"/>
                </a:solidFill>
                <a:latin typeface="Arial Black" pitchFamily="34" charset="0"/>
              </a:rPr>
              <a:t>a Eficiencia </a:t>
            </a:r>
            <a:r>
              <a:rPr lang="es-MX" sz="3500" b="1" dirty="0">
                <a:solidFill>
                  <a:srgbClr val="0070C0"/>
                </a:solidFill>
                <a:latin typeface="Arial Black" pitchFamily="34" charset="0"/>
              </a:rPr>
              <a:t>d</a:t>
            </a:r>
            <a:r>
              <a:rPr lang="es-MX" sz="3500" b="1" dirty="0" smtClean="0">
                <a:solidFill>
                  <a:srgbClr val="0070C0"/>
                </a:solidFill>
                <a:latin typeface="Arial Black" pitchFamily="34" charset="0"/>
              </a:rPr>
              <a:t>e </a:t>
            </a:r>
            <a:r>
              <a:rPr lang="es-MX" sz="3500" b="1" dirty="0">
                <a:solidFill>
                  <a:srgbClr val="0070C0"/>
                </a:solidFill>
                <a:latin typeface="Arial Black" pitchFamily="34" charset="0"/>
              </a:rPr>
              <a:t>u</a:t>
            </a:r>
            <a:r>
              <a:rPr lang="es-MX" sz="3500" b="1" dirty="0" smtClean="0">
                <a:solidFill>
                  <a:srgbClr val="0070C0"/>
                </a:solidFill>
                <a:latin typeface="Arial Black" pitchFamily="34" charset="0"/>
              </a:rPr>
              <a:t>na Especie Inhibidora Mediante </a:t>
            </a:r>
            <a:r>
              <a:rPr lang="es-MX" sz="3500" b="1" dirty="0">
                <a:solidFill>
                  <a:srgbClr val="0070C0"/>
                </a:solidFill>
                <a:latin typeface="Arial Black" pitchFamily="34" charset="0"/>
              </a:rPr>
              <a:t>e</a:t>
            </a:r>
            <a:r>
              <a:rPr lang="es-MX" sz="3500" b="1" dirty="0" smtClean="0">
                <a:solidFill>
                  <a:srgbClr val="0070C0"/>
                </a:solidFill>
                <a:latin typeface="Arial Black" pitchFamily="34" charset="0"/>
              </a:rPr>
              <a:t>l Evaluador Dinámico Wheel Test"</a:t>
            </a:r>
            <a:endParaRPr lang="es-MX" sz="3500" dirty="0" smtClean="0">
              <a:solidFill>
                <a:srgbClr val="0070C0"/>
              </a:solidFill>
              <a:latin typeface="Arial Black" pitchFamily="34" charset="0"/>
            </a:endParaRPr>
          </a:p>
          <a:p>
            <a:pPr algn="ctr"/>
            <a:r>
              <a:rPr lang="es-MX" sz="1800" b="1" i="1" dirty="0" smtClean="0">
                <a:solidFill>
                  <a:srgbClr val="000000"/>
                </a:solidFill>
              </a:rPr>
              <a:t>Realizó Arellano Paz Alejandra, Asesor M.C. Adán Borunda Terrazas</a:t>
            </a:r>
          </a:p>
          <a:p>
            <a:pPr algn="ctr"/>
            <a:r>
              <a:rPr lang="es-ES" sz="1800" b="1" i="1" dirty="0" smtClean="0">
                <a:solidFill>
                  <a:srgbClr val="000000"/>
                </a:solidFill>
              </a:rPr>
              <a:t>Centro de Investigación en Materiales Avanzados, S.C.</a:t>
            </a:r>
            <a:endParaRPr lang="es-ES_tradnl" sz="1800" b="1" i="1" dirty="0" smtClean="0">
              <a:solidFill>
                <a:srgbClr val="000000"/>
              </a:solidFill>
            </a:endParaRPr>
          </a:p>
          <a:p>
            <a:pPr algn="ctr"/>
            <a:r>
              <a:rPr lang="es-ES" sz="1800" b="1" i="1" dirty="0" smtClean="0">
                <a:solidFill>
                  <a:srgbClr val="000000"/>
                </a:solidFill>
              </a:rPr>
              <a:t>Departamento Metalurgia e integridad estructural/ </a:t>
            </a:r>
            <a:r>
              <a:rPr lang="es-ES" sz="1800" b="1" i="1" dirty="0" err="1" smtClean="0">
                <a:solidFill>
                  <a:srgbClr val="000000"/>
                </a:solidFill>
              </a:rPr>
              <a:t>Lab</a:t>
            </a:r>
            <a:r>
              <a:rPr lang="es-ES" sz="1800" b="1" i="1" dirty="0" smtClean="0">
                <a:solidFill>
                  <a:srgbClr val="000000"/>
                </a:solidFill>
              </a:rPr>
              <a:t> .8 “Corrosión y protección”</a:t>
            </a:r>
            <a:endParaRPr lang="es-ES_tradnl" sz="1800" b="1" i="1" dirty="0" smtClean="0">
              <a:solidFill>
                <a:srgbClr val="000000"/>
              </a:solidFill>
            </a:endParaRPr>
          </a:p>
          <a:p>
            <a:pPr algn="ctr"/>
            <a:r>
              <a:rPr lang="es-ES" sz="1800" b="1" i="1" dirty="0" smtClean="0">
                <a:solidFill>
                  <a:srgbClr val="000000"/>
                </a:solidFill>
              </a:rPr>
              <a:t>Miguel de Cervantes 120, Complejo Industrial Chihuahua,</a:t>
            </a:r>
            <a:r>
              <a:rPr lang="es-ES_tradnl" sz="1800" b="1" i="1" dirty="0" smtClean="0">
                <a:solidFill>
                  <a:srgbClr val="000000"/>
                </a:solidFill>
              </a:rPr>
              <a:t> </a:t>
            </a:r>
            <a:r>
              <a:rPr lang="es-ES" sz="1800" b="1" i="1" dirty="0" smtClean="0">
                <a:solidFill>
                  <a:srgbClr val="000000"/>
                </a:solidFill>
              </a:rPr>
              <a:t>31136. Chihuahua, </a:t>
            </a:r>
            <a:r>
              <a:rPr lang="es-ES" sz="1800" b="1" i="1" dirty="0" err="1" smtClean="0">
                <a:solidFill>
                  <a:srgbClr val="000000"/>
                </a:solidFill>
              </a:rPr>
              <a:t>Chih</a:t>
            </a:r>
            <a:r>
              <a:rPr lang="es-ES" sz="1800" b="1" i="1" dirty="0" smtClean="0">
                <a:solidFill>
                  <a:srgbClr val="000000"/>
                </a:solidFill>
              </a:rPr>
              <a:t>., México</a:t>
            </a:r>
            <a:endParaRPr lang="es-MX" sz="1800" b="1" dirty="0">
              <a:solidFill>
                <a:srgbClr val="0070C0"/>
              </a:solidFill>
              <a:latin typeface="Arial Black" pitchFamily="34" charset="0"/>
            </a:endParaRPr>
          </a:p>
          <a:p>
            <a:pPr algn="ctr"/>
            <a:endParaRPr lang="es-MX" sz="4000" dirty="0">
              <a:latin typeface="Cambria" pitchFamily="18" charset="0"/>
            </a:endParaRPr>
          </a:p>
        </p:txBody>
      </p:sp>
      <p:cxnSp>
        <p:nvCxnSpPr>
          <p:cNvPr id="8" name="7 Conector recto"/>
          <p:cNvCxnSpPr/>
          <p:nvPr/>
        </p:nvCxnSpPr>
        <p:spPr>
          <a:xfrm>
            <a:off x="5184726" y="2016449"/>
            <a:ext cx="7920880" cy="0"/>
          </a:xfrm>
          <a:prstGeom prst="line">
            <a:avLst/>
          </a:prstGeom>
          <a:ln w="57150">
            <a:solidFill>
              <a:srgbClr val="782C2A"/>
            </a:solidFill>
          </a:ln>
        </p:spPr>
        <p:style>
          <a:lnRef idx="3">
            <a:schemeClr val="accent2"/>
          </a:lnRef>
          <a:fillRef idx="0">
            <a:schemeClr val="accent2"/>
          </a:fillRef>
          <a:effectRef idx="2">
            <a:schemeClr val="accent2"/>
          </a:effectRef>
          <a:fontRef idx="minor">
            <a:schemeClr val="tx1"/>
          </a:fontRef>
        </p:style>
      </p:cxnSp>
      <p:cxnSp>
        <p:nvCxnSpPr>
          <p:cNvPr id="10" name="9 Conector recto"/>
          <p:cNvCxnSpPr/>
          <p:nvPr/>
        </p:nvCxnSpPr>
        <p:spPr>
          <a:xfrm>
            <a:off x="2304406" y="2232473"/>
            <a:ext cx="7848872" cy="0"/>
          </a:xfrm>
          <a:prstGeom prst="line">
            <a:avLst/>
          </a:prstGeom>
          <a:ln>
            <a:solidFill>
              <a:srgbClr val="782C2A"/>
            </a:solidFill>
          </a:ln>
        </p:spPr>
        <p:style>
          <a:lnRef idx="3">
            <a:schemeClr val="accent2"/>
          </a:lnRef>
          <a:fillRef idx="0">
            <a:schemeClr val="accent2"/>
          </a:fillRef>
          <a:effectRef idx="2">
            <a:schemeClr val="accent2"/>
          </a:effectRef>
          <a:fontRef idx="minor">
            <a:schemeClr val="tx1"/>
          </a:fontRef>
        </p:style>
      </p:cxnSp>
      <p:cxnSp>
        <p:nvCxnSpPr>
          <p:cNvPr id="15" name="14 Conector recto"/>
          <p:cNvCxnSpPr/>
          <p:nvPr/>
        </p:nvCxnSpPr>
        <p:spPr>
          <a:xfrm>
            <a:off x="7921030" y="5112793"/>
            <a:ext cx="7920880" cy="0"/>
          </a:xfrm>
          <a:prstGeom prst="line">
            <a:avLst/>
          </a:prstGeom>
          <a:ln>
            <a:solidFill>
              <a:srgbClr val="782C2A"/>
            </a:solidFill>
          </a:ln>
        </p:spPr>
        <p:style>
          <a:lnRef idx="3">
            <a:schemeClr val="accent2"/>
          </a:lnRef>
          <a:fillRef idx="0">
            <a:schemeClr val="accent2"/>
          </a:fillRef>
          <a:effectRef idx="2">
            <a:schemeClr val="accent2"/>
          </a:effectRef>
          <a:fontRef idx="minor">
            <a:schemeClr val="tx1"/>
          </a:fontRef>
        </p:style>
      </p:cxnSp>
      <p:cxnSp>
        <p:nvCxnSpPr>
          <p:cNvPr id="16" name="15 Conector recto"/>
          <p:cNvCxnSpPr/>
          <p:nvPr/>
        </p:nvCxnSpPr>
        <p:spPr>
          <a:xfrm>
            <a:off x="12097494" y="5256809"/>
            <a:ext cx="7848872" cy="0"/>
          </a:xfrm>
          <a:prstGeom prst="line">
            <a:avLst/>
          </a:prstGeom>
          <a:ln w="57150">
            <a:solidFill>
              <a:srgbClr val="782C2A"/>
            </a:solidFill>
          </a:ln>
        </p:spPr>
        <p:style>
          <a:lnRef idx="3">
            <a:schemeClr val="accent2"/>
          </a:lnRef>
          <a:fillRef idx="0">
            <a:schemeClr val="accent2"/>
          </a:fillRef>
          <a:effectRef idx="2">
            <a:schemeClr val="accent2"/>
          </a:effectRef>
          <a:fontRef idx="minor">
            <a:schemeClr val="tx1"/>
          </a:fontRef>
        </p:style>
      </p:cxnSp>
      <p:cxnSp>
        <p:nvCxnSpPr>
          <p:cNvPr id="19" name="18 Conector recto"/>
          <p:cNvCxnSpPr/>
          <p:nvPr/>
        </p:nvCxnSpPr>
        <p:spPr>
          <a:xfrm>
            <a:off x="1008262" y="2520505"/>
            <a:ext cx="0" cy="2376264"/>
          </a:xfrm>
          <a:prstGeom prst="line">
            <a:avLst/>
          </a:prstGeom>
          <a:ln w="762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1" name="20 Conector recto"/>
          <p:cNvCxnSpPr/>
          <p:nvPr/>
        </p:nvCxnSpPr>
        <p:spPr>
          <a:xfrm>
            <a:off x="1368302" y="2808537"/>
            <a:ext cx="0" cy="2088232"/>
          </a:xfrm>
          <a:prstGeom prst="line">
            <a:avLst/>
          </a:prstGeom>
          <a:ln w="5715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22 Conector recto"/>
          <p:cNvCxnSpPr/>
          <p:nvPr/>
        </p:nvCxnSpPr>
        <p:spPr>
          <a:xfrm>
            <a:off x="1656334" y="3240585"/>
            <a:ext cx="0" cy="1656184"/>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31" name="30 Conector recto"/>
          <p:cNvCxnSpPr/>
          <p:nvPr/>
        </p:nvCxnSpPr>
        <p:spPr>
          <a:xfrm>
            <a:off x="1944366" y="3600625"/>
            <a:ext cx="0" cy="1296144"/>
          </a:xfrm>
          <a:prstGeom prst="line">
            <a:avLst/>
          </a:prstGeom>
          <a:ln w="28575">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37" name="36 Conector recto"/>
          <p:cNvCxnSpPr/>
          <p:nvPr/>
        </p:nvCxnSpPr>
        <p:spPr>
          <a:xfrm>
            <a:off x="2232398" y="3960665"/>
            <a:ext cx="0" cy="936104"/>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pic>
        <p:nvPicPr>
          <p:cNvPr id="46" name="45 Imagen" descr="cimav.png"/>
          <p:cNvPicPr>
            <a:picLocks noChangeAspect="1"/>
          </p:cNvPicPr>
          <p:nvPr/>
        </p:nvPicPr>
        <p:blipFill>
          <a:blip r:embed="rId5" cstate="print"/>
          <a:stretch>
            <a:fillRect/>
          </a:stretch>
        </p:blipFill>
        <p:spPr>
          <a:xfrm>
            <a:off x="936254" y="288257"/>
            <a:ext cx="3096344" cy="1860908"/>
          </a:xfrm>
          <a:prstGeom prst="rect">
            <a:avLst/>
          </a:prstGeom>
        </p:spPr>
      </p:pic>
      <p:sp>
        <p:nvSpPr>
          <p:cNvPr id="54" name="Rectángulo redondeado 5"/>
          <p:cNvSpPr/>
          <p:nvPr/>
        </p:nvSpPr>
        <p:spPr>
          <a:xfrm>
            <a:off x="504206" y="6192913"/>
            <a:ext cx="9865096" cy="4536504"/>
          </a:xfrm>
          <a:prstGeom prst="roundRect">
            <a:avLst>
              <a:gd name="adj" fmla="val 14058"/>
            </a:avLst>
          </a:prstGeom>
          <a:ln w="76200">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5783" tIns="47893" rIns="95783" bIns="47893" anchor="ctr"/>
          <a:lstStyle/>
          <a:p>
            <a:pPr indent="372743" algn="just" defTabSz="4310431" fontAlgn="auto">
              <a:spcBef>
                <a:spcPts val="0"/>
              </a:spcBef>
              <a:spcAft>
                <a:spcPts val="0"/>
              </a:spcAft>
              <a:defRPr/>
            </a:pPr>
            <a:endParaRPr lang="es-ES" sz="1200" i="1" dirty="0" smtClean="0">
              <a:solidFill>
                <a:srgbClr val="000000"/>
              </a:solidFill>
              <a:latin typeface="Times New Roman" pitchFamily="18" charset="0"/>
              <a:ea typeface="Arial" charset="0"/>
              <a:cs typeface="Times New Roman" pitchFamily="18" charset="0"/>
            </a:endParaRPr>
          </a:p>
          <a:p>
            <a:pPr indent="372743" algn="just" defTabSz="4310431" fontAlgn="auto">
              <a:spcBef>
                <a:spcPts val="0"/>
              </a:spcBef>
              <a:spcAft>
                <a:spcPts val="0"/>
              </a:spcAft>
              <a:defRPr/>
            </a:pPr>
            <a:endParaRPr lang="es-ES" sz="1200" i="1" dirty="0" smtClean="0">
              <a:solidFill>
                <a:srgbClr val="000000"/>
              </a:solidFill>
              <a:latin typeface="Times New Roman" pitchFamily="18" charset="0"/>
              <a:ea typeface="Arial" charset="0"/>
              <a:cs typeface="Times New Roman" pitchFamily="18" charset="0"/>
            </a:endParaRPr>
          </a:p>
          <a:p>
            <a:pPr indent="372743" algn="just" defTabSz="4310431" fontAlgn="auto">
              <a:spcBef>
                <a:spcPts val="0"/>
              </a:spcBef>
              <a:spcAft>
                <a:spcPts val="0"/>
              </a:spcAft>
              <a:defRPr/>
            </a:pPr>
            <a:endParaRPr lang="es-ES" sz="1200" i="1" dirty="0" smtClean="0">
              <a:solidFill>
                <a:srgbClr val="000000"/>
              </a:solidFill>
              <a:latin typeface="Times New Roman" pitchFamily="18" charset="0"/>
              <a:ea typeface="Arial" charset="0"/>
              <a:cs typeface="Times New Roman" pitchFamily="18" charset="0"/>
            </a:endParaRPr>
          </a:p>
          <a:p>
            <a:pPr indent="372743" algn="just" defTabSz="4310431" fontAlgn="auto">
              <a:spcBef>
                <a:spcPts val="0"/>
              </a:spcBef>
              <a:spcAft>
                <a:spcPts val="0"/>
              </a:spcAft>
              <a:defRPr/>
            </a:pPr>
            <a:endParaRPr lang="es-ES" sz="1200" i="1" dirty="0" smtClean="0">
              <a:solidFill>
                <a:srgbClr val="000000"/>
              </a:solidFill>
              <a:latin typeface="Times New Roman" pitchFamily="18" charset="0"/>
              <a:ea typeface="Arial" charset="0"/>
              <a:cs typeface="Times New Roman" pitchFamily="18" charset="0"/>
            </a:endParaRPr>
          </a:p>
          <a:p>
            <a:pPr indent="372743" algn="just" defTabSz="4310431" fontAlgn="auto">
              <a:spcBef>
                <a:spcPts val="0"/>
              </a:spcBef>
              <a:spcAft>
                <a:spcPts val="0"/>
              </a:spcAft>
              <a:defRPr/>
            </a:pPr>
            <a:endParaRPr lang="es-ES" sz="1200" i="1" dirty="0" smtClean="0">
              <a:solidFill>
                <a:srgbClr val="000000"/>
              </a:solidFill>
              <a:latin typeface="Times New Roman" pitchFamily="18" charset="0"/>
              <a:ea typeface="Arial" charset="0"/>
              <a:cs typeface="Times New Roman" pitchFamily="18" charset="0"/>
            </a:endParaRPr>
          </a:p>
          <a:p>
            <a:pPr indent="372743" algn="just" defTabSz="4310431" fontAlgn="auto">
              <a:spcBef>
                <a:spcPts val="0"/>
              </a:spcBef>
              <a:spcAft>
                <a:spcPts val="0"/>
              </a:spcAft>
              <a:defRPr/>
            </a:pPr>
            <a:endParaRPr lang="es-ES" sz="1200" i="1" dirty="0" smtClean="0">
              <a:solidFill>
                <a:srgbClr val="000000"/>
              </a:solidFill>
              <a:latin typeface="Times New Roman" pitchFamily="18" charset="0"/>
              <a:ea typeface="Arial" charset="0"/>
              <a:cs typeface="Times New Roman" pitchFamily="18" charset="0"/>
            </a:endParaRPr>
          </a:p>
          <a:p>
            <a:pPr indent="372743" algn="just" defTabSz="4310431" fontAlgn="auto">
              <a:spcBef>
                <a:spcPts val="0"/>
              </a:spcBef>
              <a:spcAft>
                <a:spcPts val="0"/>
              </a:spcAft>
              <a:defRPr/>
            </a:pPr>
            <a:endParaRPr lang="es-ES" sz="1200" i="1" dirty="0">
              <a:solidFill>
                <a:srgbClr val="000000"/>
              </a:solidFill>
              <a:latin typeface="Times New Roman" pitchFamily="18" charset="0"/>
              <a:ea typeface="Arial" charset="0"/>
              <a:cs typeface="Times New Roman" pitchFamily="18" charset="0"/>
            </a:endParaRPr>
          </a:p>
        </p:txBody>
      </p:sp>
      <p:sp>
        <p:nvSpPr>
          <p:cNvPr id="56" name="Rectángulo redondeado 5"/>
          <p:cNvSpPr/>
          <p:nvPr/>
        </p:nvSpPr>
        <p:spPr>
          <a:xfrm>
            <a:off x="504206" y="11665521"/>
            <a:ext cx="10009112" cy="4608512"/>
          </a:xfrm>
          <a:prstGeom prst="roundRect">
            <a:avLst>
              <a:gd name="adj" fmla="val 16145"/>
            </a:avLst>
          </a:prstGeom>
          <a:noFill/>
          <a:ln w="57150">
            <a:solidFill>
              <a:srgbClr val="782C2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5783" tIns="47893" rIns="95783" bIns="47893" anchor="ctr"/>
          <a:lstStyle/>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p:txBody>
      </p:sp>
      <p:sp>
        <p:nvSpPr>
          <p:cNvPr id="57" name="Rectángulo redondeado 5"/>
          <p:cNvSpPr/>
          <p:nvPr/>
        </p:nvSpPr>
        <p:spPr>
          <a:xfrm>
            <a:off x="468202" y="17145242"/>
            <a:ext cx="10153128" cy="9217024"/>
          </a:xfrm>
          <a:prstGeom prst="roundRect">
            <a:avLst>
              <a:gd name="adj" fmla="val 7523"/>
            </a:avLst>
          </a:prstGeom>
          <a:ln w="5715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5783" tIns="47893" rIns="95783" bIns="47893" anchor="ctr"/>
          <a:lstStyle/>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p:txBody>
      </p:sp>
      <p:sp>
        <p:nvSpPr>
          <p:cNvPr id="58" name="Rectángulo redondeado 5"/>
          <p:cNvSpPr/>
          <p:nvPr/>
        </p:nvSpPr>
        <p:spPr>
          <a:xfrm>
            <a:off x="10765346" y="6192913"/>
            <a:ext cx="10153128" cy="11161240"/>
          </a:xfrm>
          <a:prstGeom prst="roundRect">
            <a:avLst>
              <a:gd name="adj" fmla="val 10638"/>
            </a:avLst>
          </a:prstGeom>
          <a:noFill/>
          <a:ln w="57150">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5783" tIns="47893" rIns="95783" bIns="47893" anchor="ctr"/>
          <a:lstStyle/>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p:txBody>
      </p:sp>
      <p:sp>
        <p:nvSpPr>
          <p:cNvPr id="59" name="Rectángulo redondeado 5"/>
          <p:cNvSpPr/>
          <p:nvPr/>
        </p:nvSpPr>
        <p:spPr>
          <a:xfrm>
            <a:off x="11017374" y="18362265"/>
            <a:ext cx="10153128" cy="8064896"/>
          </a:xfrm>
          <a:prstGeom prst="roundRect">
            <a:avLst>
              <a:gd name="adj" fmla="val 9793"/>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5783" tIns="47893" rIns="95783" bIns="47893" anchor="ctr"/>
          <a:lstStyle/>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p:txBody>
      </p:sp>
      <p:sp>
        <p:nvSpPr>
          <p:cNvPr id="61" name="Redondear rectángulo de esquina del mismo lado 1"/>
          <p:cNvSpPr/>
          <p:nvPr/>
        </p:nvSpPr>
        <p:spPr>
          <a:xfrm>
            <a:off x="360190" y="10837429"/>
            <a:ext cx="10297144" cy="684076"/>
          </a:xfrm>
          <a:prstGeom prst="chevron">
            <a:avLst/>
          </a:prstGeom>
          <a:solidFill>
            <a:srgbClr val="782C2A"/>
          </a:solidFill>
          <a:ln>
            <a:solidFill>
              <a:srgbClr val="782C2A"/>
            </a:solidFill>
          </a:ln>
        </p:spPr>
        <p:style>
          <a:lnRef idx="1">
            <a:schemeClr val="accent5"/>
          </a:lnRef>
          <a:fillRef idx="3">
            <a:schemeClr val="accent5"/>
          </a:fillRef>
          <a:effectRef idx="2">
            <a:schemeClr val="accent5"/>
          </a:effectRef>
          <a:fontRef idx="minor">
            <a:schemeClr val="lt1"/>
          </a:fontRef>
        </p:style>
        <p:txBody>
          <a:bodyPr lIns="193423" tIns="96712" rIns="193423" bIns="96712" anchor="ctr"/>
          <a:lstStyle/>
          <a:p>
            <a:pPr indent="375815" algn="ctr" defTabSz="4310431" fontAlgn="auto">
              <a:spcBef>
                <a:spcPts val="0"/>
              </a:spcBef>
              <a:spcAft>
                <a:spcPts val="0"/>
              </a:spcAft>
              <a:defRPr/>
            </a:pP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2. Objetivos</a:t>
            </a:r>
            <a:r>
              <a:rPr lang="es-ES" sz="40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a:t>
            </a:r>
            <a:endParaRPr lang="es-ES" sz="40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62" name="Redondear rectángulo de esquina del mismo lado 1"/>
          <p:cNvSpPr/>
          <p:nvPr/>
        </p:nvSpPr>
        <p:spPr>
          <a:xfrm>
            <a:off x="144166" y="16355938"/>
            <a:ext cx="10657184" cy="648071"/>
          </a:xfrm>
          <a:prstGeom prst="chevron">
            <a:avLst/>
          </a:prstGeom>
          <a:ln/>
        </p:spPr>
        <p:style>
          <a:lnRef idx="1">
            <a:schemeClr val="accent6"/>
          </a:lnRef>
          <a:fillRef idx="3">
            <a:schemeClr val="accent6"/>
          </a:fillRef>
          <a:effectRef idx="2">
            <a:schemeClr val="accent6"/>
          </a:effectRef>
          <a:fontRef idx="minor">
            <a:schemeClr val="lt1"/>
          </a:fontRef>
        </p:style>
        <p:txBody>
          <a:bodyPr lIns="193423" tIns="96712" rIns="193423" bIns="96712" anchor="ctr"/>
          <a:lstStyle/>
          <a:p>
            <a:pPr indent="375815" algn="ctr" defTabSz="4310431" fontAlgn="auto">
              <a:spcBef>
                <a:spcPts val="0"/>
              </a:spcBef>
              <a:spcAft>
                <a:spcPts val="0"/>
              </a:spcAft>
              <a:defRPr/>
            </a:pPr>
            <a:r>
              <a:rPr lang="es-ES" sz="40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3. Metodología experimental</a:t>
            </a: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a:t>
            </a:r>
            <a:endParaRPr lang="es-ES" sz="36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63" name="Redondear rectángulo de esquina del mismo lado 1"/>
          <p:cNvSpPr/>
          <p:nvPr/>
        </p:nvSpPr>
        <p:spPr>
          <a:xfrm>
            <a:off x="10513318" y="5400825"/>
            <a:ext cx="10801200" cy="648072"/>
          </a:xfrm>
          <a:prstGeom prst="chevron">
            <a:avLst/>
          </a:prstGeom>
          <a:ln/>
        </p:spPr>
        <p:style>
          <a:lnRef idx="1">
            <a:schemeClr val="accent1"/>
          </a:lnRef>
          <a:fillRef idx="3">
            <a:schemeClr val="accent1"/>
          </a:fillRef>
          <a:effectRef idx="2">
            <a:schemeClr val="accent1"/>
          </a:effectRef>
          <a:fontRef idx="minor">
            <a:schemeClr val="lt1"/>
          </a:fontRef>
        </p:style>
        <p:txBody>
          <a:bodyPr lIns="193423" tIns="96712" rIns="193423" bIns="96712" anchor="ctr"/>
          <a:lstStyle/>
          <a:p>
            <a:pPr indent="375815" algn="ctr" defTabSz="4310431" fontAlgn="auto">
              <a:spcBef>
                <a:spcPts val="0"/>
              </a:spcBef>
              <a:spcAft>
                <a:spcPts val="0"/>
              </a:spcAft>
              <a:defRPr/>
            </a:pP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4. Resultados.</a:t>
            </a:r>
            <a:endParaRPr lang="es-ES" sz="36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64" name="Redondear rectángulo de esquina del mismo lado 1"/>
          <p:cNvSpPr/>
          <p:nvPr/>
        </p:nvSpPr>
        <p:spPr>
          <a:xfrm>
            <a:off x="10729342" y="17498169"/>
            <a:ext cx="10513168" cy="720080"/>
          </a:xfrm>
          <a:prstGeom prst="chevron">
            <a:avLst/>
          </a:prstGeom>
          <a:ln/>
        </p:spPr>
        <p:style>
          <a:lnRef idx="1">
            <a:schemeClr val="accent2"/>
          </a:lnRef>
          <a:fillRef idx="3">
            <a:schemeClr val="accent2"/>
          </a:fillRef>
          <a:effectRef idx="2">
            <a:schemeClr val="accent2"/>
          </a:effectRef>
          <a:fontRef idx="minor">
            <a:schemeClr val="lt1"/>
          </a:fontRef>
        </p:style>
        <p:txBody>
          <a:bodyPr lIns="193423" tIns="96712" rIns="193423" bIns="96712" anchor="ctr"/>
          <a:lstStyle/>
          <a:p>
            <a:pPr indent="375815" algn="ctr" defTabSz="4310431" fontAlgn="auto">
              <a:spcBef>
                <a:spcPts val="0"/>
              </a:spcBef>
              <a:spcAft>
                <a:spcPts val="0"/>
              </a:spcAft>
              <a:defRPr/>
            </a:pP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5. Discusiones.</a:t>
            </a:r>
            <a:endParaRPr lang="es-ES" sz="36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66" name="Rectángulo redondeado 5"/>
          <p:cNvSpPr/>
          <p:nvPr/>
        </p:nvSpPr>
        <p:spPr>
          <a:xfrm>
            <a:off x="504206" y="30531617"/>
            <a:ext cx="18578064" cy="1656184"/>
          </a:xfrm>
          <a:prstGeom prst="roundRect">
            <a:avLst>
              <a:gd name="adj" fmla="val 37591"/>
            </a:avLst>
          </a:prstGeom>
          <a:ln w="76200">
            <a:solidFill>
              <a:srgbClr val="DEB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5783" tIns="47893" rIns="95783" bIns="47893" anchor="ctr"/>
          <a:lstStyle/>
          <a:p>
            <a:pPr indent="372743" algn="just" defTabSz="4310431" fontAlgn="auto">
              <a:spcBef>
                <a:spcPts val="0"/>
              </a:spcBef>
              <a:spcAft>
                <a:spcPts val="0"/>
              </a:spcAft>
              <a:defRPr/>
            </a:pPr>
            <a:r>
              <a:rPr lang="es-ES" sz="1900" i="1" dirty="0">
                <a:solidFill>
                  <a:srgbClr val="000000"/>
                </a:solidFill>
                <a:latin typeface="Rockwell" pitchFamily="18" charset="0"/>
                <a:ea typeface="Arial" charset="0"/>
                <a:cs typeface="Arial" charset="0"/>
              </a:rPr>
              <a:t> </a:t>
            </a:r>
          </a:p>
          <a:p>
            <a:pPr lvl="0">
              <a:buFont typeface="Wingdings" pitchFamily="2" charset="2"/>
              <a:buChar char="v"/>
            </a:pPr>
            <a:r>
              <a:rPr lang="es-ES" sz="1900" i="1" dirty="0">
                <a:solidFill>
                  <a:srgbClr val="000000"/>
                </a:solidFill>
                <a:latin typeface="Rockwell" pitchFamily="18" charset="0"/>
                <a:ea typeface="Arial" charset="0"/>
                <a:cs typeface="Arial" charset="0"/>
              </a:rPr>
              <a:t> </a:t>
            </a:r>
            <a:r>
              <a:rPr lang="en-US" sz="1900" i="1" dirty="0" smtClean="0">
                <a:latin typeface="Rockwell" pitchFamily="18" charset="0"/>
              </a:rPr>
              <a:t>Norma NACE 1D182 “Wheel Test Methods Used for Evaluation of Film-Persistent Corrosion Inhibitors for Oilfield Applications”, Item No. 24007</a:t>
            </a:r>
            <a:endParaRPr lang="es-MX" sz="1900" i="1" dirty="0" smtClean="0">
              <a:latin typeface="Rockwell" pitchFamily="18" charset="0"/>
            </a:endParaRPr>
          </a:p>
          <a:p>
            <a:pPr lvl="0">
              <a:buFont typeface="Wingdings" pitchFamily="2" charset="2"/>
              <a:buChar char="v"/>
            </a:pPr>
            <a:r>
              <a:rPr lang="es-MX" sz="1900" i="1" dirty="0" smtClean="0">
                <a:latin typeface="Rockwell" pitchFamily="18" charset="0"/>
              </a:rPr>
              <a:t>Norma PEMEX NRF-005-PEMEX-2000 “Protección Interior de Ductos con Inhibidores”</a:t>
            </a:r>
          </a:p>
          <a:p>
            <a:pPr lvl="0">
              <a:buFont typeface="Wingdings" pitchFamily="2" charset="2"/>
              <a:buChar char="v"/>
            </a:pPr>
            <a:r>
              <a:rPr lang="en-US" sz="1900" i="1" dirty="0" smtClean="0">
                <a:latin typeface="Rockwell" pitchFamily="18" charset="0"/>
              </a:rPr>
              <a:t>Norma ASTM G1, “Preparing, Cleaning, and Evaluating Corrosion Test Specimens”</a:t>
            </a:r>
            <a:endParaRPr lang="es-MX" sz="1900" i="1" dirty="0" smtClean="0">
              <a:latin typeface="Rockwell" pitchFamily="18" charset="0"/>
            </a:endParaRPr>
          </a:p>
          <a:p>
            <a:pPr indent="372743" algn="just" defTabSz="4310431" fontAlgn="auto">
              <a:spcBef>
                <a:spcPts val="0"/>
              </a:spcBef>
              <a:spcAft>
                <a:spcPts val="0"/>
              </a:spcAft>
              <a:defRPr/>
            </a:pPr>
            <a:endParaRPr lang="es-ES" sz="2000" dirty="0">
              <a:solidFill>
                <a:srgbClr val="000000"/>
              </a:solidFill>
              <a:latin typeface="Arial" charset="0"/>
              <a:ea typeface="Arial" charset="0"/>
              <a:cs typeface="Arial" charset="0"/>
            </a:endParaRPr>
          </a:p>
        </p:txBody>
      </p:sp>
      <p:sp>
        <p:nvSpPr>
          <p:cNvPr id="65" name="Redondear rectángulo de esquina del mismo lado 1"/>
          <p:cNvSpPr/>
          <p:nvPr/>
        </p:nvSpPr>
        <p:spPr>
          <a:xfrm>
            <a:off x="432198" y="29667521"/>
            <a:ext cx="19010112" cy="720080"/>
          </a:xfrm>
          <a:prstGeom prst="chevron">
            <a:avLst/>
          </a:prstGeom>
          <a:solidFill>
            <a:srgbClr val="DEB400"/>
          </a:solidFill>
          <a:ln>
            <a:solidFill>
              <a:srgbClr val="FFFF99"/>
            </a:solidFill>
          </a:ln>
        </p:spPr>
        <p:style>
          <a:lnRef idx="1">
            <a:schemeClr val="accent4"/>
          </a:lnRef>
          <a:fillRef idx="3">
            <a:schemeClr val="accent4"/>
          </a:fillRef>
          <a:effectRef idx="2">
            <a:schemeClr val="accent4"/>
          </a:effectRef>
          <a:fontRef idx="minor">
            <a:schemeClr val="lt1"/>
          </a:fontRef>
        </p:style>
        <p:txBody>
          <a:bodyPr lIns="193423" tIns="96712" rIns="193423" bIns="96712" anchor="ctr"/>
          <a:lstStyle/>
          <a:p>
            <a:pPr indent="375815" algn="ctr" defTabSz="4310431" fontAlgn="auto">
              <a:spcBef>
                <a:spcPts val="0"/>
              </a:spcBef>
              <a:spcAft>
                <a:spcPts val="0"/>
              </a:spcAft>
              <a:defRPr/>
            </a:pPr>
            <a:r>
              <a:rPr lang="es-ES" sz="3600" b="1" dirty="0">
                <a:solidFill>
                  <a:srgbClr val="FFFFFF"/>
                </a:solidFill>
                <a:effectLst>
                  <a:outerShdw blurRad="38100" dist="38100" dir="2700000" algn="tl">
                    <a:srgbClr val="000000">
                      <a:alpha val="43137"/>
                    </a:srgbClr>
                  </a:outerShdw>
                </a:effectLst>
                <a:latin typeface="Arial" charset="0"/>
                <a:ea typeface="Arial" charset="0"/>
                <a:cs typeface="Arial" charset="0"/>
              </a:rPr>
              <a:t>7</a:t>
            </a: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 Referencias.</a:t>
            </a:r>
            <a:endParaRPr lang="es-ES" sz="36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68" name="Rectángulo redondeado 5"/>
          <p:cNvSpPr/>
          <p:nvPr/>
        </p:nvSpPr>
        <p:spPr>
          <a:xfrm>
            <a:off x="504206" y="27507281"/>
            <a:ext cx="20810312" cy="2016224"/>
          </a:xfrm>
          <a:prstGeom prst="roundRect">
            <a:avLst>
              <a:gd name="adj" fmla="val 31839"/>
            </a:avLst>
          </a:prstGeom>
          <a:ln w="762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5783" tIns="47893" rIns="95783" bIns="47893" anchor="ctr"/>
          <a:lstStyle/>
          <a:p>
            <a:pPr indent="372743" algn="just" defTabSz="4310431" fontAlgn="auto">
              <a:spcBef>
                <a:spcPts val="0"/>
              </a:spcBef>
              <a:spcAft>
                <a:spcPts val="0"/>
              </a:spcAft>
              <a:defRPr/>
            </a:pPr>
            <a:r>
              <a:rPr lang="es-ES" sz="2000" dirty="0">
                <a:solidFill>
                  <a:srgbClr val="000000"/>
                </a:solidFill>
                <a:latin typeface="Arial" charset="0"/>
                <a:ea typeface="Arial" charset="0"/>
                <a:cs typeface="Arial" charset="0"/>
              </a:rPr>
              <a:t> </a:t>
            </a:r>
          </a:p>
          <a:p>
            <a:pPr indent="372743" algn="just" defTabSz="4310431" fontAlgn="auto">
              <a:spcBef>
                <a:spcPts val="0"/>
              </a:spcBef>
              <a:spcAft>
                <a:spcPts val="0"/>
              </a:spcAft>
              <a:defRPr/>
            </a:pPr>
            <a:r>
              <a:rPr lang="es-ES" sz="2000">
                <a:solidFill>
                  <a:srgbClr val="000000"/>
                </a:solidFill>
                <a:latin typeface="Arial" charset="0"/>
                <a:ea typeface="Arial" charset="0"/>
                <a:cs typeface="Arial" charset="0"/>
              </a:rPr>
              <a:t>  </a:t>
            </a:r>
            <a:endParaRPr lang="es-ES" sz="2000" dirty="0">
              <a:solidFill>
                <a:srgbClr val="000000"/>
              </a:solidFill>
              <a:latin typeface="Arial" charset="0"/>
              <a:ea typeface="Arial" charset="0"/>
              <a:cs typeface="Arial" charset="0"/>
            </a:endParaRPr>
          </a:p>
        </p:txBody>
      </p:sp>
      <p:pic>
        <p:nvPicPr>
          <p:cNvPr id="53" name="52 Imagen" descr="integridad.jpg"/>
          <p:cNvPicPr>
            <a:picLocks noChangeAspect="1"/>
          </p:cNvPicPr>
          <p:nvPr/>
        </p:nvPicPr>
        <p:blipFill>
          <a:blip r:embed="rId6" cstate="print"/>
          <a:stretch>
            <a:fillRect/>
          </a:stretch>
        </p:blipFill>
        <p:spPr>
          <a:xfrm>
            <a:off x="3240510" y="3312593"/>
            <a:ext cx="2593836" cy="1944216"/>
          </a:xfrm>
          <a:prstGeom prst="rect">
            <a:avLst/>
          </a:prstGeom>
          <a:effectLst>
            <a:softEdge rad="317500"/>
          </a:effectLst>
        </p:spPr>
      </p:pic>
      <p:pic>
        <p:nvPicPr>
          <p:cNvPr id="32" name="31 Imagen" descr="jk104f1.jpg"/>
          <p:cNvPicPr>
            <a:picLocks noChangeAspect="1"/>
          </p:cNvPicPr>
          <p:nvPr/>
        </p:nvPicPr>
        <p:blipFill>
          <a:blip r:embed="rId7" cstate="print"/>
          <a:srcRect l="17034" t="7656" r="17667" b="7518"/>
          <a:stretch>
            <a:fillRect/>
          </a:stretch>
        </p:blipFill>
        <p:spPr>
          <a:xfrm>
            <a:off x="576214" y="6480945"/>
            <a:ext cx="2232248"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descr="Resultado de imagen para pitting corrosion"/>
          <p:cNvPicPr>
            <a:picLocks noChangeAspect="1" noChangeArrowheads="1"/>
          </p:cNvPicPr>
          <p:nvPr/>
        </p:nvPicPr>
        <p:blipFill>
          <a:blip r:embed="rId8" cstate="print"/>
          <a:srcRect/>
          <a:stretch>
            <a:fillRect/>
          </a:stretch>
        </p:blipFill>
        <p:spPr bwMode="auto">
          <a:xfrm>
            <a:off x="7056934" y="8386545"/>
            <a:ext cx="3024336" cy="1906647"/>
          </a:xfrm>
          <a:prstGeom prst="roundRect">
            <a:avLst>
              <a:gd name="adj" fmla="val 1861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8" name="37 Imagen" descr="tubocal.jpg"/>
          <p:cNvPicPr>
            <a:picLocks noChangeAspect="1"/>
          </p:cNvPicPr>
          <p:nvPr/>
        </p:nvPicPr>
        <p:blipFill>
          <a:blip r:embed="rId9" cstate="print"/>
          <a:srcRect t="3175"/>
          <a:stretch>
            <a:fillRect/>
          </a:stretch>
        </p:blipFill>
        <p:spPr>
          <a:xfrm>
            <a:off x="2664446" y="6480945"/>
            <a:ext cx="1872208" cy="1802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1" name="40 CuadroTexto"/>
          <p:cNvSpPr txBox="1"/>
          <p:nvPr/>
        </p:nvSpPr>
        <p:spPr>
          <a:xfrm>
            <a:off x="720230" y="8497169"/>
            <a:ext cx="6408712" cy="2000548"/>
          </a:xfrm>
          <a:prstGeom prst="rect">
            <a:avLst/>
          </a:prstGeom>
          <a:noFill/>
        </p:spPr>
        <p:txBody>
          <a:bodyPr wrap="square" rtlCol="0">
            <a:spAutoFit/>
          </a:bodyPr>
          <a:lstStyle/>
          <a:p>
            <a:pPr indent="372743" algn="just" defTabSz="4310431" fontAlgn="auto">
              <a:spcBef>
                <a:spcPts val="0"/>
              </a:spcBef>
              <a:spcAft>
                <a:spcPts val="0"/>
              </a:spcAft>
              <a:defRPr/>
            </a:pPr>
            <a:r>
              <a:rPr lang="es-ES" sz="2000" b="1" i="1" dirty="0" smtClean="0">
                <a:solidFill>
                  <a:srgbClr val="000000"/>
                </a:solidFill>
                <a:latin typeface="Times New Roman" pitchFamily="18" charset="0"/>
                <a:ea typeface="Arial" charset="0"/>
                <a:cs typeface="Times New Roman" pitchFamily="18" charset="0"/>
              </a:rPr>
              <a:t>Los inhibidores de corrosión son un medio de protección para “evitar” la formación de corrosión en el transporte de hidrocarburos, por lo que es de suma importancia evaluar su eficiencia, pero hay un factor muy importante que nunca se ha considerado:</a:t>
            </a:r>
          </a:p>
          <a:p>
            <a:pPr indent="372743" algn="just" defTabSz="4310431" fontAlgn="auto">
              <a:spcBef>
                <a:spcPts val="0"/>
              </a:spcBef>
              <a:spcAft>
                <a:spcPts val="0"/>
              </a:spcAft>
              <a:defRPr/>
            </a:pPr>
            <a:r>
              <a:rPr lang="es-ES" sz="2400" b="1" i="1" dirty="0" smtClean="0">
                <a:solidFill>
                  <a:srgbClr val="00B0F0"/>
                </a:solidFill>
                <a:latin typeface="Times New Roman" pitchFamily="18" charset="0"/>
                <a:ea typeface="Arial" charset="0"/>
                <a:cs typeface="Times New Roman" pitchFamily="18" charset="0"/>
              </a:rPr>
              <a:t>            </a:t>
            </a:r>
            <a:r>
              <a:rPr lang="es-ES" sz="2400" b="1" i="1" dirty="0" smtClean="0">
                <a:solidFill>
                  <a:srgbClr val="FF0000"/>
                </a:solidFill>
                <a:latin typeface="Times New Roman" pitchFamily="18" charset="0"/>
                <a:ea typeface="Arial" charset="0"/>
                <a:cs typeface="Times New Roman" pitchFamily="18" charset="0"/>
              </a:rPr>
              <a:t>¡LA MICROESTRUCTURA! </a:t>
            </a:r>
          </a:p>
        </p:txBody>
      </p:sp>
      <p:pic>
        <p:nvPicPr>
          <p:cNvPr id="2" name="1 Imagen" descr="conacyt.png"/>
          <p:cNvPicPr>
            <a:picLocks noChangeAspect="1"/>
          </p:cNvPicPr>
          <p:nvPr/>
        </p:nvPicPr>
        <p:blipFill>
          <a:blip r:embed="rId10" cstate="print"/>
          <a:stretch>
            <a:fillRect/>
          </a:stretch>
        </p:blipFill>
        <p:spPr>
          <a:xfrm>
            <a:off x="16953048" y="288257"/>
            <a:ext cx="2201230" cy="1728192"/>
          </a:xfrm>
          <a:prstGeom prst="rect">
            <a:avLst/>
          </a:prstGeom>
        </p:spPr>
      </p:pic>
      <p:sp>
        <p:nvSpPr>
          <p:cNvPr id="36" name="35 Cheurón"/>
          <p:cNvSpPr/>
          <p:nvPr/>
        </p:nvSpPr>
        <p:spPr>
          <a:xfrm>
            <a:off x="216174" y="5400825"/>
            <a:ext cx="10513168" cy="648072"/>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1. Introducción.</a:t>
            </a:r>
            <a:endParaRPr lang="es-MX" sz="3600" dirty="0"/>
          </a:p>
        </p:txBody>
      </p:sp>
      <p:sp>
        <p:nvSpPr>
          <p:cNvPr id="67" name="Redondear rectángulo de esquina del mismo lado 1"/>
          <p:cNvSpPr/>
          <p:nvPr/>
        </p:nvSpPr>
        <p:spPr>
          <a:xfrm>
            <a:off x="288182" y="26643185"/>
            <a:ext cx="21314518" cy="720080"/>
          </a:xfrm>
          <a:prstGeom prst="chevron">
            <a:avLst/>
          </a:prstGeom>
          <a:solidFill>
            <a:srgbClr val="00B050"/>
          </a:solidFill>
          <a:ln>
            <a:solidFill>
              <a:srgbClr val="00B050"/>
            </a:solidFill>
          </a:ln>
        </p:spPr>
        <p:style>
          <a:lnRef idx="1">
            <a:schemeClr val="accent4"/>
          </a:lnRef>
          <a:fillRef idx="3">
            <a:schemeClr val="accent4"/>
          </a:fillRef>
          <a:effectRef idx="2">
            <a:schemeClr val="accent4"/>
          </a:effectRef>
          <a:fontRef idx="minor">
            <a:schemeClr val="lt1"/>
          </a:fontRef>
        </p:style>
        <p:txBody>
          <a:bodyPr lIns="193423" tIns="96712" rIns="193423" bIns="96712" anchor="ctr"/>
          <a:lstStyle/>
          <a:p>
            <a:pPr indent="375815" algn="ctr" defTabSz="4310431" fontAlgn="auto">
              <a:spcBef>
                <a:spcPts val="0"/>
              </a:spcBef>
              <a:spcAft>
                <a:spcPts val="0"/>
              </a:spcAft>
              <a:defRPr/>
            </a:pPr>
            <a:r>
              <a:rPr lang="es-ES" sz="36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6. Conclusiones.</a:t>
            </a:r>
            <a:endParaRPr lang="es-ES" sz="36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34" name="33 CuadroTexto"/>
          <p:cNvSpPr txBox="1"/>
          <p:nvPr/>
        </p:nvSpPr>
        <p:spPr>
          <a:xfrm>
            <a:off x="4680670" y="6447553"/>
            <a:ext cx="5540298" cy="1938992"/>
          </a:xfrm>
          <a:prstGeom prst="rect">
            <a:avLst/>
          </a:prstGeom>
          <a:noFill/>
        </p:spPr>
        <p:txBody>
          <a:bodyPr wrap="square" rtlCol="0">
            <a:spAutoFit/>
          </a:bodyPr>
          <a:lstStyle/>
          <a:p>
            <a:pPr indent="372743" algn="just" defTabSz="4310431" fontAlgn="auto">
              <a:spcBef>
                <a:spcPts val="0"/>
              </a:spcBef>
              <a:spcAft>
                <a:spcPts val="0"/>
              </a:spcAft>
              <a:defRPr/>
            </a:pPr>
            <a:r>
              <a:rPr lang="es-ES" sz="2000" b="1" i="1" dirty="0" smtClean="0">
                <a:solidFill>
                  <a:srgbClr val="000000"/>
                </a:solidFill>
                <a:latin typeface="Times New Roman" pitchFamily="18" charset="0"/>
                <a:ea typeface="Arial" charset="0"/>
                <a:cs typeface="Times New Roman" pitchFamily="18" charset="0"/>
              </a:rPr>
              <a:t>La corrosión es un problema muy recurrente en la industria petrolera, ya que se presenta de manera </a:t>
            </a:r>
            <a:r>
              <a:rPr lang="es-ES" sz="2000" b="1" i="1" dirty="0" err="1" smtClean="0">
                <a:solidFill>
                  <a:srgbClr val="000000"/>
                </a:solidFill>
                <a:latin typeface="Times New Roman" pitchFamily="18" charset="0"/>
                <a:ea typeface="Arial" charset="0"/>
                <a:cs typeface="Times New Roman" pitchFamily="18" charset="0"/>
              </a:rPr>
              <a:t>espont</a:t>
            </a:r>
            <a:r>
              <a:rPr lang="es-ES" sz="2000" b="1" i="1" dirty="0" err="1" smtClean="0">
                <a:solidFill>
                  <a:srgbClr val="000000"/>
                </a:solidFill>
                <a:latin typeface="Times New Roman" pitchFamily="18" charset="0"/>
                <a:ea typeface="Arial" charset="0"/>
                <a:cs typeface="Times New Roman" pitchFamily="18" charset="0"/>
              </a:rPr>
              <a:t>á</a:t>
            </a:r>
            <a:r>
              <a:rPr lang="es-ES" sz="2000" b="1" i="1" dirty="0" err="1" smtClean="0">
                <a:solidFill>
                  <a:srgbClr val="000000"/>
                </a:solidFill>
                <a:latin typeface="Times New Roman" pitchFamily="18" charset="0"/>
                <a:ea typeface="Arial" charset="0"/>
                <a:cs typeface="Times New Roman" pitchFamily="18" charset="0"/>
              </a:rPr>
              <a:t>n</a:t>
            </a:r>
            <a:r>
              <a:rPr lang="es-MX" sz="2000" b="1" i="1" dirty="0" err="1">
                <a:solidFill>
                  <a:srgbClr val="000000"/>
                </a:solidFill>
                <a:latin typeface="Times New Roman" pitchFamily="18" charset="0"/>
                <a:ea typeface="Arial" charset="0"/>
                <a:cs typeface="Times New Roman" pitchFamily="18" charset="0"/>
              </a:rPr>
              <a:t>e</a:t>
            </a:r>
            <a:r>
              <a:rPr lang="es-MX" sz="2000" b="1" i="1" dirty="0" err="1" smtClean="0">
                <a:solidFill>
                  <a:srgbClr val="000000"/>
                </a:solidFill>
                <a:latin typeface="Times New Roman" pitchFamily="18" charset="0"/>
                <a:ea typeface="Arial" charset="0"/>
                <a:cs typeface="Times New Roman" pitchFamily="18" charset="0"/>
              </a:rPr>
              <a:t>a</a:t>
            </a:r>
            <a:r>
              <a:rPr lang="es-ES" sz="2000" b="1" i="1" dirty="0" smtClean="0">
                <a:solidFill>
                  <a:srgbClr val="000000"/>
                </a:solidFill>
                <a:latin typeface="Times New Roman" pitchFamily="18" charset="0"/>
                <a:ea typeface="Arial" charset="0"/>
                <a:cs typeface="Times New Roman" pitchFamily="18" charset="0"/>
              </a:rPr>
              <a:t>, una de las formas es por picaduras que si no se detectan a tiempo pueden generar microgrietas que se propagan según la velocidad de corrosión. </a:t>
            </a:r>
          </a:p>
        </p:txBody>
      </p:sp>
      <p:sp>
        <p:nvSpPr>
          <p:cNvPr id="3075" name="AutoShape 3" descr="Mostrando C1_100X_05.jpg"/>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74" name="AutoShape 2" descr="Mostrando C1_100X_05.jpg"/>
          <p:cNvSpPr>
            <a:spLocks noChangeAspect="1" noChangeArrowheads="1"/>
          </p:cNvSpPr>
          <p:nvPr/>
        </p:nvSpPr>
        <p:spPr bwMode="auto">
          <a:xfrm>
            <a:off x="0" y="7620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79" name="Imagen 23" descr="c1_200x_02 (4)"/>
          <p:cNvPicPr>
            <a:picLocks noChangeAspect="1" noChangeArrowheads="1"/>
          </p:cNvPicPr>
          <p:nvPr/>
        </p:nvPicPr>
        <p:blipFill>
          <a:blip r:embed="rId11" cstate="print"/>
          <a:srcRect/>
          <a:stretch>
            <a:fillRect/>
          </a:stretch>
        </p:blipFill>
        <p:spPr bwMode="auto">
          <a:xfrm>
            <a:off x="648222" y="18362265"/>
            <a:ext cx="3013075" cy="2266950"/>
          </a:xfrm>
          <a:prstGeom prst="rect">
            <a:avLst/>
          </a:prstGeom>
          <a:noFill/>
        </p:spPr>
      </p:pic>
      <p:sp>
        <p:nvSpPr>
          <p:cNvPr id="3076" name="Text Box 4"/>
          <p:cNvSpPr txBox="1">
            <a:spLocks noChangeArrowheads="1"/>
          </p:cNvSpPr>
          <p:nvPr/>
        </p:nvSpPr>
        <p:spPr bwMode="auto">
          <a:xfrm>
            <a:off x="720230" y="20738529"/>
            <a:ext cx="3024336"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Secci</a:t>
            </a:r>
            <a:r>
              <a:rPr kumimoji="0" lang="es-ES" sz="1000" b="1" i="1"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 superficial a 500x</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0" y="0"/>
            <a:ext cx="216027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MX"/>
          </a:p>
        </p:txBody>
      </p:sp>
      <p:sp>
        <p:nvSpPr>
          <p:cNvPr id="3082" name="Rectangle 10"/>
          <p:cNvSpPr>
            <a:spLocks noChangeArrowheads="1"/>
          </p:cNvSpPr>
          <p:nvPr/>
        </p:nvSpPr>
        <p:spPr bwMode="auto">
          <a:xfrm>
            <a:off x="0" y="1066800"/>
            <a:ext cx="216027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3083" name="Rectangle 11"/>
          <p:cNvSpPr>
            <a:spLocks noChangeArrowheads="1"/>
          </p:cNvSpPr>
          <p:nvPr/>
        </p:nvSpPr>
        <p:spPr bwMode="auto">
          <a:xfrm>
            <a:off x="0" y="1524000"/>
            <a:ext cx="216027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Text Box 4"/>
          <p:cNvSpPr txBox="1">
            <a:spLocks noChangeArrowheads="1"/>
          </p:cNvSpPr>
          <p:nvPr/>
        </p:nvSpPr>
        <p:spPr bwMode="auto">
          <a:xfrm>
            <a:off x="648222" y="17930217"/>
            <a:ext cx="3333750"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1" u="none" strike="noStrike" cap="none" normalizeH="0" baseline="0" dirty="0" smtClean="0">
              <a:ln>
                <a:noFill/>
              </a:ln>
              <a:solidFill>
                <a:srgbClr val="00B0F0"/>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1" u="none" strike="noStrike" cap="none" normalizeH="0" baseline="0" dirty="0" smtClean="0">
                <a:ln>
                  <a:noFill/>
                </a:ln>
                <a:solidFill>
                  <a:srgbClr val="00B0F0"/>
                </a:solidFill>
                <a:effectLst/>
                <a:latin typeface="Arial" pitchFamily="34" charset="0"/>
                <a:ea typeface="Calibri" pitchFamily="34" charset="0"/>
                <a:cs typeface="Arial" pitchFamily="34" charset="0"/>
              </a:rPr>
              <a:t>Condición</a:t>
            </a:r>
            <a:r>
              <a:rPr kumimoji="0" lang="es-ES" sz="1200" b="1" i="1" u="none" strike="noStrike" cap="none" normalizeH="0" dirty="0" smtClean="0">
                <a:ln>
                  <a:noFill/>
                </a:ln>
                <a:solidFill>
                  <a:srgbClr val="00B0F0"/>
                </a:solidFill>
                <a:effectLst/>
                <a:latin typeface="Arial" pitchFamily="34" charset="0"/>
                <a:ea typeface="Calibri" pitchFamily="34" charset="0"/>
                <a:cs typeface="Arial" pitchFamily="34" charset="0"/>
              </a:rPr>
              <a:t> N° 1 (</a:t>
            </a:r>
            <a:r>
              <a:rPr kumimoji="0" lang="es-ES" sz="1200" b="1" i="1" u="none" strike="noStrike" cap="none" normalizeH="0" dirty="0" smtClean="0">
                <a:ln>
                  <a:noFill/>
                </a:ln>
                <a:solidFill>
                  <a:srgbClr val="00B0F0"/>
                </a:solidFill>
                <a:effectLst/>
                <a:latin typeface="Rockwell" pitchFamily="18" charset="0"/>
                <a:ea typeface="Calibri" pitchFamily="34" charset="0"/>
                <a:cs typeface="Arial" pitchFamily="34" charset="0"/>
              </a:rPr>
              <a:t>Condición</a:t>
            </a:r>
            <a:r>
              <a:rPr kumimoji="0" lang="es-ES" sz="1200" b="1" i="1" u="none" strike="noStrike" cap="none" normalizeH="0" dirty="0" smtClean="0">
                <a:ln>
                  <a:noFill/>
                </a:ln>
                <a:solidFill>
                  <a:srgbClr val="00B0F0"/>
                </a:solidFill>
                <a:effectLst/>
                <a:latin typeface="Arial" pitchFamily="34" charset="0"/>
                <a:ea typeface="Calibri" pitchFamily="34" charset="0"/>
                <a:cs typeface="Arial" pitchFamily="34" charset="0"/>
              </a:rPr>
              <a:t> de llegada)</a:t>
            </a:r>
            <a:endParaRPr kumimoji="0" lang="es-ES" sz="1200" b="0" i="0" u="none" strike="noStrike" cap="none" normalizeH="0" baseline="0" dirty="0" smtClean="0">
              <a:ln>
                <a:noFill/>
              </a:ln>
              <a:solidFill>
                <a:srgbClr val="00B0F0"/>
              </a:solidFill>
              <a:effectLst/>
              <a:latin typeface="Arial" pitchFamily="34" charset="0"/>
              <a:cs typeface="Arial" pitchFamily="34" charset="0"/>
            </a:endParaRPr>
          </a:p>
        </p:txBody>
      </p:sp>
      <p:pic>
        <p:nvPicPr>
          <p:cNvPr id="55" name="15 Imagen" descr="C2_500X_13.jpg"/>
          <p:cNvPicPr/>
          <p:nvPr/>
        </p:nvPicPr>
        <p:blipFill>
          <a:blip r:embed="rId12" cstate="print"/>
          <a:stretch>
            <a:fillRect/>
          </a:stretch>
        </p:blipFill>
        <p:spPr>
          <a:xfrm>
            <a:off x="4104606" y="18362265"/>
            <a:ext cx="3024336" cy="2232248"/>
          </a:xfrm>
          <a:prstGeom prst="rect">
            <a:avLst/>
          </a:prstGeom>
        </p:spPr>
      </p:pic>
      <p:sp>
        <p:nvSpPr>
          <p:cNvPr id="71" name="Text Box 4"/>
          <p:cNvSpPr txBox="1">
            <a:spLocks noChangeArrowheads="1"/>
          </p:cNvSpPr>
          <p:nvPr/>
        </p:nvSpPr>
        <p:spPr bwMode="auto">
          <a:xfrm>
            <a:off x="4032598" y="18074233"/>
            <a:ext cx="3096344" cy="216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1" u="none" strike="noStrike" cap="none" normalizeH="0" baseline="0" dirty="0" smtClean="0">
                <a:ln>
                  <a:noFill/>
                </a:ln>
                <a:solidFill>
                  <a:srgbClr val="00B0F0"/>
                </a:solidFill>
                <a:effectLst/>
                <a:latin typeface="Rockwell" pitchFamily="18" charset="0"/>
                <a:ea typeface="Calibri" pitchFamily="34" charset="0"/>
                <a:cs typeface="Arial" pitchFamily="34" charset="0"/>
              </a:rPr>
              <a:t>Condición N° 2 (TT-Recocido)</a:t>
            </a:r>
            <a:endParaRPr kumimoji="0" lang="es-ES" sz="1200" b="0" i="0" u="none" strike="noStrike" cap="none" normalizeH="0" baseline="0" dirty="0" smtClean="0">
              <a:ln>
                <a:noFill/>
              </a:ln>
              <a:solidFill>
                <a:srgbClr val="00B0F0"/>
              </a:solidFill>
              <a:effectLst/>
              <a:latin typeface="Rockwell" pitchFamily="18" charset="0"/>
              <a:cs typeface="Arial" pitchFamily="34" charset="0"/>
            </a:endParaRPr>
          </a:p>
        </p:txBody>
      </p:sp>
      <p:sp>
        <p:nvSpPr>
          <p:cNvPr id="72" name="Text Box 4"/>
          <p:cNvSpPr txBox="1">
            <a:spLocks noChangeArrowheads="1"/>
          </p:cNvSpPr>
          <p:nvPr/>
        </p:nvSpPr>
        <p:spPr bwMode="auto">
          <a:xfrm>
            <a:off x="3960590" y="20738529"/>
            <a:ext cx="3024336"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Secci</a:t>
            </a:r>
            <a:r>
              <a:rPr kumimoji="0" lang="es-ES" sz="1000" b="1" i="1"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 superficial a 500x</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3" name="72 Imagen" descr="C:\Users\Satellite\AppData\Local\Microsoft\Windows\INetCache\Content.Word\C5_Superficial_200X_05.2.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8982" y="18434273"/>
            <a:ext cx="2952327" cy="2232248"/>
          </a:xfrm>
          <a:prstGeom prst="rect">
            <a:avLst/>
          </a:prstGeom>
          <a:noFill/>
          <a:ln>
            <a:noFill/>
          </a:ln>
        </p:spPr>
      </p:pic>
      <p:sp>
        <p:nvSpPr>
          <p:cNvPr id="74" name="Text Box 4"/>
          <p:cNvSpPr txBox="1">
            <a:spLocks noChangeArrowheads="1"/>
          </p:cNvSpPr>
          <p:nvPr/>
        </p:nvSpPr>
        <p:spPr bwMode="auto">
          <a:xfrm>
            <a:off x="7272958" y="18146241"/>
            <a:ext cx="3024336" cy="216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1" u="none" strike="noStrike" cap="none" normalizeH="0" baseline="0" dirty="0" smtClean="0">
                <a:ln>
                  <a:noFill/>
                </a:ln>
                <a:solidFill>
                  <a:srgbClr val="00B0F0"/>
                </a:solidFill>
                <a:effectLst/>
                <a:latin typeface="Rockwell" pitchFamily="18" charset="0"/>
                <a:ea typeface="Calibri" pitchFamily="34" charset="0"/>
                <a:cs typeface="Arial" pitchFamily="34" charset="0"/>
              </a:rPr>
              <a:t>Condición N° 3(</a:t>
            </a:r>
            <a:r>
              <a:rPr kumimoji="0" lang="es-ES" sz="1200" b="1" i="1" u="none" strike="noStrike" cap="none" normalizeH="0" dirty="0" smtClean="0">
                <a:ln>
                  <a:noFill/>
                </a:ln>
                <a:solidFill>
                  <a:srgbClr val="00B0F0"/>
                </a:solidFill>
                <a:effectLst/>
                <a:latin typeface="Rockwell" pitchFamily="18" charset="0"/>
                <a:ea typeface="Calibri" pitchFamily="34" charset="0"/>
                <a:cs typeface="Arial" pitchFamily="34" charset="0"/>
              </a:rPr>
              <a:t> Probetas Control 5</a:t>
            </a:r>
            <a:r>
              <a:rPr kumimoji="0" lang="es-ES" sz="1200" b="1" i="1" u="none" strike="noStrike" cap="none" normalizeH="0" baseline="0" dirty="0" smtClean="0">
                <a:ln>
                  <a:noFill/>
                </a:ln>
                <a:solidFill>
                  <a:srgbClr val="00B0F0"/>
                </a:solidFill>
                <a:effectLst/>
                <a:latin typeface="Rockwell" pitchFamily="18" charset="0"/>
                <a:ea typeface="Calibri" pitchFamily="34" charset="0"/>
                <a:cs typeface="Arial" pitchFamily="34" charset="0"/>
              </a:rPr>
              <a:t>)</a:t>
            </a:r>
            <a:endParaRPr kumimoji="0" lang="es-ES" sz="2800" b="0" i="0" u="none" strike="noStrike" cap="none" normalizeH="0" baseline="0" dirty="0" smtClean="0">
              <a:ln>
                <a:noFill/>
              </a:ln>
              <a:solidFill>
                <a:srgbClr val="00B0F0"/>
              </a:solidFill>
              <a:effectLst/>
              <a:latin typeface="Rockwell" pitchFamily="18" charset="0"/>
              <a:cs typeface="Arial" pitchFamily="34" charset="0"/>
            </a:endParaRPr>
          </a:p>
        </p:txBody>
      </p:sp>
      <p:sp>
        <p:nvSpPr>
          <p:cNvPr id="75" name="Text Box 4"/>
          <p:cNvSpPr txBox="1">
            <a:spLocks noChangeArrowheads="1"/>
          </p:cNvSpPr>
          <p:nvPr/>
        </p:nvSpPr>
        <p:spPr bwMode="auto">
          <a:xfrm>
            <a:off x="7488982" y="20738529"/>
            <a:ext cx="3024336"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Secci</a:t>
            </a:r>
            <a:r>
              <a:rPr kumimoji="0" lang="es-ES" sz="1000" b="1" i="1"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 superficial a 500x</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Text Box 1"/>
          <p:cNvSpPr txBox="1">
            <a:spLocks noChangeArrowheads="1"/>
          </p:cNvSpPr>
          <p:nvPr/>
        </p:nvSpPr>
        <p:spPr bwMode="auto">
          <a:xfrm>
            <a:off x="864246" y="25779089"/>
            <a:ext cx="6552728" cy="5040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solidFill>
                  <a:schemeClr val="accent5">
                    <a:lumMod val="75000"/>
                  </a:schemeClr>
                </a:solidFill>
                <a:latin typeface="Stencil" pitchFamily="82" charset="0"/>
                <a:cs typeface="Times New Roman" pitchFamily="18" charset="0"/>
              </a:rPr>
              <a:t>Botellas utilizadas en la Prueba Wheel Test</a:t>
            </a:r>
            <a:endParaRPr kumimoji="0" lang="es-ES" sz="3600" b="0" i="0" u="none" strike="noStrike" cap="none" normalizeH="0" baseline="0" dirty="0" smtClean="0">
              <a:ln>
                <a:noFill/>
              </a:ln>
              <a:solidFill>
                <a:schemeClr val="accent5">
                  <a:lumMod val="75000"/>
                </a:schemeClr>
              </a:solidFill>
              <a:effectLst/>
              <a:latin typeface="Stencil" pitchFamily="82" charset="0"/>
              <a:cs typeface="Arial" pitchFamily="34" charset="0"/>
            </a:endParaRPr>
          </a:p>
        </p:txBody>
      </p:sp>
      <p:pic>
        <p:nvPicPr>
          <p:cNvPr id="3085" name="98 Imagen" descr="IMG_20170627_174849.jpg"/>
          <p:cNvPicPr>
            <a:picLocks noChangeAspect="1" noChangeArrowheads="1"/>
          </p:cNvPicPr>
          <p:nvPr/>
        </p:nvPicPr>
        <p:blipFill>
          <a:blip r:embed="rId14" cstate="print"/>
          <a:srcRect/>
          <a:stretch>
            <a:fillRect/>
          </a:stretch>
        </p:blipFill>
        <p:spPr bwMode="auto">
          <a:xfrm>
            <a:off x="6336854" y="22970777"/>
            <a:ext cx="936104" cy="1379886"/>
          </a:xfrm>
          <a:prstGeom prst="rect">
            <a:avLst/>
          </a:prstGeom>
          <a:noFill/>
        </p:spPr>
      </p:pic>
      <p:pic>
        <p:nvPicPr>
          <p:cNvPr id="3084" name="97 Imagen" descr="IMG_20170627_174803.jpg"/>
          <p:cNvPicPr>
            <a:picLocks noChangeAspect="1" noChangeArrowheads="1"/>
          </p:cNvPicPr>
          <p:nvPr/>
        </p:nvPicPr>
        <p:blipFill>
          <a:blip r:embed="rId15" cstate="print"/>
          <a:srcRect/>
          <a:stretch>
            <a:fillRect/>
          </a:stretch>
        </p:blipFill>
        <p:spPr bwMode="auto">
          <a:xfrm>
            <a:off x="6336854" y="21674633"/>
            <a:ext cx="915539" cy="1368152"/>
          </a:xfrm>
          <a:prstGeom prst="rect">
            <a:avLst/>
          </a:prstGeom>
          <a:noFill/>
        </p:spPr>
      </p:pic>
      <p:sp>
        <p:nvSpPr>
          <p:cNvPr id="3088" name="Rectangle 16"/>
          <p:cNvSpPr>
            <a:spLocks noChangeArrowheads="1"/>
          </p:cNvSpPr>
          <p:nvPr/>
        </p:nvSpPr>
        <p:spPr bwMode="auto">
          <a:xfrm>
            <a:off x="0" y="0"/>
            <a:ext cx="216027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3089" name="Rectangle 17"/>
          <p:cNvSpPr>
            <a:spLocks noChangeArrowheads="1"/>
          </p:cNvSpPr>
          <p:nvPr/>
        </p:nvSpPr>
        <p:spPr bwMode="auto">
          <a:xfrm>
            <a:off x="0" y="457200"/>
            <a:ext cx="216027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78" name="77 Imagen" descr="equipo wheel test.jpg"/>
          <p:cNvPicPr>
            <a:picLocks noChangeAspect="1"/>
          </p:cNvPicPr>
          <p:nvPr/>
        </p:nvPicPr>
        <p:blipFill>
          <a:blip r:embed="rId16" cstate="print"/>
          <a:stretch>
            <a:fillRect/>
          </a:stretch>
        </p:blipFill>
        <p:spPr>
          <a:xfrm>
            <a:off x="7416974" y="21674633"/>
            <a:ext cx="309634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 name="Text Box 1"/>
          <p:cNvSpPr txBox="1">
            <a:spLocks noChangeArrowheads="1"/>
          </p:cNvSpPr>
          <p:nvPr/>
        </p:nvSpPr>
        <p:spPr bwMode="auto">
          <a:xfrm>
            <a:off x="4320630" y="21242585"/>
            <a:ext cx="6264696"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s-ES" sz="2000" dirty="0" smtClean="0">
                <a:solidFill>
                  <a:srgbClr val="FFC000"/>
                </a:solidFill>
                <a:latin typeface="Stencil" pitchFamily="82" charset="0"/>
                <a:cs typeface="Times New Roman" pitchFamily="18" charset="0"/>
              </a:rPr>
              <a:t>Equipo utilizado en la PRUEBA “WHEEL TEST”</a:t>
            </a:r>
            <a:endParaRPr kumimoji="0" lang="es-ES" sz="2000" b="0" i="0" u="none" strike="noStrike" cap="none" normalizeH="0" baseline="0" dirty="0" smtClean="0">
              <a:ln>
                <a:noFill/>
              </a:ln>
              <a:solidFill>
                <a:srgbClr val="FFC000"/>
              </a:solidFill>
              <a:effectLst/>
              <a:latin typeface="Stencil" pitchFamily="82" charset="0"/>
              <a:cs typeface="Arial" pitchFamily="34" charset="0"/>
            </a:endParaRPr>
          </a:p>
        </p:txBody>
      </p:sp>
      <p:pic>
        <p:nvPicPr>
          <p:cNvPr id="84" name="83 Imagen" descr="nuevas-botellas-coca-cola-dos (1).jpg"/>
          <p:cNvPicPr/>
          <p:nvPr/>
        </p:nvPicPr>
        <p:blipFill>
          <a:blip r:embed="rId17" cstate="print"/>
          <a:srcRect r="73184"/>
          <a:stretch>
            <a:fillRect/>
          </a:stretch>
        </p:blipFill>
        <p:spPr>
          <a:xfrm>
            <a:off x="576214" y="21242585"/>
            <a:ext cx="1368152" cy="4464496"/>
          </a:xfrm>
          <a:prstGeom prst="rect">
            <a:avLst/>
          </a:prstGeom>
        </p:spPr>
      </p:pic>
      <p:sp>
        <p:nvSpPr>
          <p:cNvPr id="85" name="84 Rectángulo"/>
          <p:cNvSpPr/>
          <p:nvPr/>
        </p:nvSpPr>
        <p:spPr>
          <a:xfrm>
            <a:off x="720230" y="23042785"/>
            <a:ext cx="1008112" cy="7920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86" name="85 Flecha derecha"/>
          <p:cNvSpPr/>
          <p:nvPr/>
        </p:nvSpPr>
        <p:spPr>
          <a:xfrm>
            <a:off x="3672558" y="19226361"/>
            <a:ext cx="432048"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7" name="86 Flecha derecha"/>
          <p:cNvSpPr/>
          <p:nvPr/>
        </p:nvSpPr>
        <p:spPr>
          <a:xfrm>
            <a:off x="7128942" y="19226361"/>
            <a:ext cx="360040"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3073" name="Text Box 1"/>
          <p:cNvSpPr txBox="1">
            <a:spLocks noChangeArrowheads="1"/>
          </p:cNvSpPr>
          <p:nvPr/>
        </p:nvSpPr>
        <p:spPr bwMode="auto">
          <a:xfrm>
            <a:off x="576214" y="17714193"/>
            <a:ext cx="9505056"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2"/>
                </a:solidFill>
                <a:effectLst/>
                <a:latin typeface="Stencil" pitchFamily="82" charset="0"/>
                <a:ea typeface="Calibri" pitchFamily="34" charset="0"/>
                <a:cs typeface="Times New Roman" pitchFamily="18" charset="0"/>
              </a:rPr>
              <a:t>Condiciones iniciales (Microestructuras) presentes en el material:</a:t>
            </a:r>
            <a:endParaRPr kumimoji="0" lang="es-ES" sz="3600" b="0" i="0" u="none" strike="noStrike" cap="none" normalizeH="0" baseline="0" dirty="0" smtClean="0">
              <a:ln>
                <a:noFill/>
              </a:ln>
              <a:solidFill>
                <a:schemeClr val="tx2"/>
              </a:solidFill>
              <a:effectLst/>
              <a:latin typeface="Stencil" pitchFamily="82" charset="0"/>
              <a:cs typeface="Arial" pitchFamily="34" charset="0"/>
            </a:endParaRPr>
          </a:p>
        </p:txBody>
      </p:sp>
      <p:sp>
        <p:nvSpPr>
          <p:cNvPr id="83" name="82 CuadroTexto"/>
          <p:cNvSpPr txBox="1"/>
          <p:nvPr/>
        </p:nvSpPr>
        <p:spPr>
          <a:xfrm>
            <a:off x="6264846" y="24482945"/>
            <a:ext cx="4248472" cy="954107"/>
          </a:xfrm>
          <a:prstGeom prst="rect">
            <a:avLst/>
          </a:prstGeom>
          <a:noFill/>
        </p:spPr>
        <p:txBody>
          <a:bodyPr wrap="square" rtlCol="0">
            <a:spAutoFit/>
          </a:bodyPr>
          <a:lstStyle/>
          <a:p>
            <a:pPr algn="just"/>
            <a:r>
              <a:rPr lang="es-ES" sz="1400" dirty="0" smtClean="0">
                <a:latin typeface="Rockwell" pitchFamily="18" charset="0"/>
              </a:rPr>
              <a:t>El experimento se baso </a:t>
            </a:r>
            <a:r>
              <a:rPr lang="es-MX" sz="1400" dirty="0" smtClean="0">
                <a:latin typeface="Rockwell" pitchFamily="18" charset="0"/>
              </a:rPr>
              <a:t>Norma NACE 1D182  </a:t>
            </a:r>
            <a:r>
              <a:rPr lang="es-MX" sz="1400" b="1" u="dbl" dirty="0" smtClean="0">
                <a:latin typeface="Rockwell" pitchFamily="18" charset="0"/>
              </a:rPr>
              <a:t>“Método de prueba de la rueda empleado para la evaluación de inhibidores de corrosión para aplicaciones petroleras”</a:t>
            </a:r>
            <a:endParaRPr lang="es-MX" sz="1400" b="1" dirty="0">
              <a:latin typeface="Rockwell" pitchFamily="18" charset="0"/>
            </a:endParaRPr>
          </a:p>
        </p:txBody>
      </p:sp>
      <p:sp>
        <p:nvSpPr>
          <p:cNvPr id="88" name="87 CuadroTexto"/>
          <p:cNvSpPr txBox="1"/>
          <p:nvPr/>
        </p:nvSpPr>
        <p:spPr>
          <a:xfrm>
            <a:off x="1872358" y="22178689"/>
            <a:ext cx="4104456" cy="2862322"/>
          </a:xfrm>
          <a:prstGeom prst="rect">
            <a:avLst/>
          </a:prstGeom>
          <a:noFill/>
        </p:spPr>
        <p:txBody>
          <a:bodyPr wrap="square" rtlCol="0">
            <a:spAutoFit/>
          </a:bodyPr>
          <a:lstStyle/>
          <a:p>
            <a:pPr algn="just"/>
            <a:endParaRPr lang="es-MX" sz="2000" i="1" dirty="0" smtClean="0">
              <a:latin typeface="Rockwell" pitchFamily="18" charset="0"/>
            </a:endParaRPr>
          </a:p>
          <a:p>
            <a:pPr algn="just"/>
            <a:r>
              <a:rPr lang="es-MX" sz="2000" i="1" dirty="0" smtClean="0">
                <a:latin typeface="Rockwell" pitchFamily="18" charset="0"/>
              </a:rPr>
              <a:t>La prueba consiste en añadir salmuera, inhibidor, aceite o keroseno en una botella de vidrio de 200 ml,  el diseño de la botella tiene un efecto muy importante en la prueba, ya que su diseño nos permite crear condiciones de turbulencia en el ensayo.</a:t>
            </a:r>
            <a:endParaRPr lang="es-MX" sz="2000" i="1" dirty="0">
              <a:latin typeface="Rockwell" pitchFamily="18" charset="0"/>
            </a:endParaRPr>
          </a:p>
        </p:txBody>
      </p:sp>
      <p:sp>
        <p:nvSpPr>
          <p:cNvPr id="90" name="89 CuadroTexto"/>
          <p:cNvSpPr txBox="1"/>
          <p:nvPr/>
        </p:nvSpPr>
        <p:spPr>
          <a:xfrm>
            <a:off x="11017374" y="6624962"/>
            <a:ext cx="9361040" cy="830997"/>
          </a:xfrm>
          <a:prstGeom prst="rect">
            <a:avLst/>
          </a:prstGeom>
          <a:noFill/>
        </p:spPr>
        <p:txBody>
          <a:bodyPr wrap="square" rtlCol="0">
            <a:spAutoFit/>
          </a:bodyPr>
          <a:lstStyle/>
          <a:p>
            <a:pPr algn="just"/>
            <a:r>
              <a:rPr lang="es-MX" sz="1600" b="1" i="1" dirty="0" smtClean="0">
                <a:latin typeface="Rockwell" pitchFamily="18" charset="0"/>
              </a:rPr>
              <a:t>La prueba de la rueda se basa en la pérdida de peso de los testigos , evaluando  las especies sin inhibidor (blancos), </a:t>
            </a:r>
            <a:r>
              <a:rPr lang="es-MX" sz="1600" b="1" i="1" dirty="0">
                <a:latin typeface="Rockwell" pitchFamily="18" charset="0"/>
              </a:rPr>
              <a:t>y</a:t>
            </a:r>
            <a:r>
              <a:rPr lang="es-MX" sz="1600" b="1" i="1" dirty="0" smtClean="0">
                <a:latin typeface="Rockwell" pitchFamily="18" charset="0"/>
              </a:rPr>
              <a:t> especies con una concentración  especifica, que en este caso fue de 50 ppm y 100ppm.</a:t>
            </a:r>
          </a:p>
        </p:txBody>
      </p:sp>
      <p:graphicFrame>
        <p:nvGraphicFramePr>
          <p:cNvPr id="106" name="105 Tabla"/>
          <p:cNvGraphicFramePr>
            <a:graphicFrameLocks noGrp="1"/>
          </p:cNvGraphicFramePr>
          <p:nvPr/>
        </p:nvGraphicFramePr>
        <p:xfrm>
          <a:off x="11089382" y="13681745"/>
          <a:ext cx="4752528" cy="1680012"/>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67566">
                <a:tc gridSpan="3">
                  <a:txBody>
                    <a:bodyPr/>
                    <a:lstStyle/>
                    <a:p>
                      <a:pPr algn="ctr"/>
                      <a:r>
                        <a:rPr lang="es-ES" sz="1400" dirty="0" smtClean="0">
                          <a:latin typeface="Rockwell" pitchFamily="18" charset="0"/>
                        </a:rPr>
                        <a:t>Condición N° 1 (</a:t>
                      </a:r>
                      <a:r>
                        <a:rPr lang="es-ES" sz="1400" dirty="0" err="1" smtClean="0">
                          <a:latin typeface="Rockwell" pitchFamily="18" charset="0"/>
                        </a:rPr>
                        <a:t>Cond</a:t>
                      </a:r>
                      <a:r>
                        <a:rPr lang="es-ES" sz="1400" dirty="0" smtClean="0">
                          <a:latin typeface="Rockwell" pitchFamily="18" charset="0"/>
                        </a:rPr>
                        <a:t>.</a:t>
                      </a:r>
                      <a:r>
                        <a:rPr lang="es-ES" sz="1400" baseline="0" dirty="0" smtClean="0">
                          <a:latin typeface="Rockwell" pitchFamily="18" charset="0"/>
                        </a:rPr>
                        <a:t> Iniciales)</a:t>
                      </a:r>
                      <a:endParaRPr lang="es-MX" sz="1400" dirty="0">
                        <a:latin typeface="Rockwell" pitchFamily="18" charset="0"/>
                      </a:endParaRPr>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000"/>
                  </a:ext>
                </a:extLst>
              </a:tr>
              <a:tr h="367566">
                <a:tc>
                  <a:txBody>
                    <a:bodyPr/>
                    <a:lstStyle/>
                    <a:p>
                      <a:pPr algn="ctr"/>
                      <a:r>
                        <a:rPr lang="es-ES" sz="1400" dirty="0" smtClean="0">
                          <a:latin typeface="Rockwell" pitchFamily="18" charset="0"/>
                        </a:rPr>
                        <a:t>Blanco</a:t>
                      </a:r>
                    </a:p>
                  </a:txBody>
                  <a:tcPr/>
                </a:tc>
                <a:tc>
                  <a:txBody>
                    <a:bodyPr/>
                    <a:lstStyle/>
                    <a:p>
                      <a:pPr algn="ctr"/>
                      <a:r>
                        <a:rPr lang="es-ES" sz="1400" dirty="0" smtClean="0">
                          <a:latin typeface="Rockwell" pitchFamily="18" charset="0"/>
                        </a:rPr>
                        <a:t>50 ppm </a:t>
                      </a:r>
                      <a:endParaRPr lang="es-MX" sz="1400" dirty="0">
                        <a:latin typeface="Rockwell" pitchFamily="18" charset="0"/>
                      </a:endParaRPr>
                    </a:p>
                  </a:txBody>
                  <a:tcPr/>
                </a:tc>
                <a:tc>
                  <a:txBody>
                    <a:bodyPr/>
                    <a:lstStyle/>
                    <a:p>
                      <a:pPr algn="ctr"/>
                      <a:r>
                        <a:rPr lang="es-ES" sz="1400" dirty="0" smtClean="0">
                          <a:latin typeface="Rockwell" pitchFamily="18" charset="0"/>
                        </a:rPr>
                        <a:t>100 ppm</a:t>
                      </a:r>
                      <a:endParaRPr lang="es-MX" sz="1400" dirty="0">
                        <a:latin typeface="Rockwell" pitchFamily="18" charset="0"/>
                      </a:endParaRPr>
                    </a:p>
                  </a:txBody>
                  <a:tcPr/>
                </a:tc>
                <a:extLst>
                  <a:ext uri="{0D108BD9-81ED-4DB2-BD59-A6C34878D82A}">
                    <a16:rowId xmlns:a16="http://schemas.microsoft.com/office/drawing/2014/main" val="10001"/>
                  </a:ext>
                </a:extLst>
              </a:tr>
              <a:tr h="633019">
                <a:tc>
                  <a:txBody>
                    <a:bodyPr/>
                    <a:lstStyle/>
                    <a:p>
                      <a:pPr algn="ctr"/>
                      <a:endParaRPr lang="es-ES" sz="1400" dirty="0" smtClean="0">
                        <a:latin typeface="Rockwell" pitchFamily="18" charset="0"/>
                      </a:endParaRPr>
                    </a:p>
                    <a:p>
                      <a:pPr algn="ctr"/>
                      <a:endParaRPr lang="es-ES" sz="1400" dirty="0" smtClean="0">
                        <a:latin typeface="Rockwell" pitchFamily="18" charset="0"/>
                      </a:endParaRPr>
                    </a:p>
                    <a:p>
                      <a:pPr algn="ctr"/>
                      <a:endParaRPr lang="es-ES" sz="1400" dirty="0" smtClean="0">
                        <a:latin typeface="Rockwell" pitchFamily="18" charset="0"/>
                      </a:endParaRPr>
                    </a:p>
                    <a:p>
                      <a:pPr algn="ctr"/>
                      <a:endParaRPr lang="es-ES" sz="1400" dirty="0" smtClean="0">
                        <a:latin typeface="Rockwell" pitchFamily="18" charset="0"/>
                      </a:endParaRPr>
                    </a:p>
                  </a:txBody>
                  <a:tcPr/>
                </a:tc>
                <a:tc>
                  <a:txBody>
                    <a:bodyPr/>
                    <a:lstStyle/>
                    <a:p>
                      <a:pPr algn="ctr"/>
                      <a:endParaRPr lang="es-MX" sz="1400" dirty="0">
                        <a:latin typeface="Rockwell" pitchFamily="18" charset="0"/>
                      </a:endParaRPr>
                    </a:p>
                  </a:txBody>
                  <a:tcPr/>
                </a:tc>
                <a:tc>
                  <a:txBody>
                    <a:bodyPr/>
                    <a:lstStyle/>
                    <a:p>
                      <a:pPr algn="ctr"/>
                      <a:endParaRPr lang="es-MX" sz="1400" dirty="0">
                        <a:latin typeface="Rockwell" pitchFamily="18" charset="0"/>
                      </a:endParaRPr>
                    </a:p>
                  </a:txBody>
                  <a:tcPr/>
                </a:tc>
                <a:extLst>
                  <a:ext uri="{0D108BD9-81ED-4DB2-BD59-A6C34878D82A}">
                    <a16:rowId xmlns:a16="http://schemas.microsoft.com/office/drawing/2014/main" val="10002"/>
                  </a:ext>
                </a:extLst>
              </a:tr>
            </a:tbl>
          </a:graphicData>
        </a:graphic>
      </p:graphicFrame>
      <p:pic>
        <p:nvPicPr>
          <p:cNvPr id="110" name="109 Imagen" descr="IMG-20170706-WA0004.jpg"/>
          <p:cNvPicPr>
            <a:picLocks noChangeAspect="1"/>
          </p:cNvPicPr>
          <p:nvPr/>
        </p:nvPicPr>
        <p:blipFill>
          <a:blip r:embed="rId18" cstate="print"/>
          <a:srcRect l="26807" t="51696" r="15047" b="42765"/>
          <a:stretch>
            <a:fillRect/>
          </a:stretch>
        </p:blipFill>
        <p:spPr>
          <a:xfrm>
            <a:off x="11161390" y="14545841"/>
            <a:ext cx="1584176" cy="792088"/>
          </a:xfrm>
          <a:prstGeom prst="rect">
            <a:avLst/>
          </a:prstGeom>
        </p:spPr>
      </p:pic>
      <p:pic>
        <p:nvPicPr>
          <p:cNvPr id="112" name="111 Imagen" descr="IMG-20170706-WA0006.jpg"/>
          <p:cNvPicPr>
            <a:picLocks noChangeAspect="1"/>
          </p:cNvPicPr>
          <p:nvPr/>
        </p:nvPicPr>
        <p:blipFill>
          <a:blip r:embed="rId19" cstate="print"/>
          <a:srcRect l="21003" t="60613" r="18414" b="33339"/>
          <a:stretch>
            <a:fillRect/>
          </a:stretch>
        </p:blipFill>
        <p:spPr>
          <a:xfrm>
            <a:off x="12673558" y="14545841"/>
            <a:ext cx="1584177" cy="792088"/>
          </a:xfrm>
          <a:prstGeom prst="rect">
            <a:avLst/>
          </a:prstGeom>
        </p:spPr>
      </p:pic>
      <p:pic>
        <p:nvPicPr>
          <p:cNvPr id="97" name="96 Imagen" descr="IMG-20170706-WA0005.jpg"/>
          <p:cNvPicPr>
            <a:picLocks noChangeAspect="1"/>
          </p:cNvPicPr>
          <p:nvPr/>
        </p:nvPicPr>
        <p:blipFill>
          <a:blip r:embed="rId20" cstate="print"/>
          <a:srcRect l="24325" t="59857" r="18824" b="33705"/>
          <a:stretch>
            <a:fillRect/>
          </a:stretch>
        </p:blipFill>
        <p:spPr>
          <a:xfrm>
            <a:off x="14257734" y="14545841"/>
            <a:ext cx="1512168" cy="720080"/>
          </a:xfrm>
          <a:prstGeom prst="rect">
            <a:avLst/>
          </a:prstGeom>
        </p:spPr>
      </p:pic>
      <p:graphicFrame>
        <p:nvGraphicFramePr>
          <p:cNvPr id="113" name="112 Tabla"/>
          <p:cNvGraphicFramePr>
            <a:graphicFrameLocks noGrp="1"/>
          </p:cNvGraphicFramePr>
          <p:nvPr/>
        </p:nvGraphicFramePr>
        <p:xfrm>
          <a:off x="15985926" y="13681745"/>
          <a:ext cx="4896546" cy="1767840"/>
        </p:xfrm>
        <a:graphic>
          <a:graphicData uri="http://schemas.openxmlformats.org/drawingml/2006/table">
            <a:tbl>
              <a:tblPr firstRow="1" bandRow="1">
                <a:tableStyleId>{C4B1156A-380E-4F78-BDF5-A606A8083BF9}</a:tableStyleId>
              </a:tblPr>
              <a:tblGrid>
                <a:gridCol w="1632182">
                  <a:extLst>
                    <a:ext uri="{9D8B030D-6E8A-4147-A177-3AD203B41FA5}">
                      <a16:colId xmlns:a16="http://schemas.microsoft.com/office/drawing/2014/main" val="20000"/>
                    </a:ext>
                  </a:extLst>
                </a:gridCol>
                <a:gridCol w="1632182">
                  <a:extLst>
                    <a:ext uri="{9D8B030D-6E8A-4147-A177-3AD203B41FA5}">
                      <a16:colId xmlns:a16="http://schemas.microsoft.com/office/drawing/2014/main" val="20001"/>
                    </a:ext>
                  </a:extLst>
                </a:gridCol>
                <a:gridCol w="1632182">
                  <a:extLst>
                    <a:ext uri="{9D8B030D-6E8A-4147-A177-3AD203B41FA5}">
                      <a16:colId xmlns:a16="http://schemas.microsoft.com/office/drawing/2014/main" val="20002"/>
                    </a:ext>
                  </a:extLst>
                </a:gridCol>
              </a:tblGrid>
              <a:tr h="216024">
                <a:tc gridSpan="3">
                  <a:txBody>
                    <a:bodyPr/>
                    <a:lstStyle/>
                    <a:p>
                      <a:pPr algn="ctr"/>
                      <a:r>
                        <a:rPr lang="es-ES" sz="1400" dirty="0" smtClean="0">
                          <a:latin typeface="Rockwell" pitchFamily="18" charset="0"/>
                        </a:rPr>
                        <a:t>Condición N° 2 (TT-Recocido)</a:t>
                      </a:r>
                      <a:endParaRPr lang="es-MX" sz="1400" dirty="0">
                        <a:latin typeface="Rockwell" pitchFamily="18" charset="0"/>
                      </a:endParaRPr>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000"/>
                  </a:ext>
                </a:extLst>
              </a:tr>
              <a:tr h="271264">
                <a:tc>
                  <a:txBody>
                    <a:bodyPr/>
                    <a:lstStyle/>
                    <a:p>
                      <a:pPr algn="ctr"/>
                      <a:r>
                        <a:rPr lang="es-ES" sz="1400" dirty="0" smtClean="0">
                          <a:latin typeface="Rockwell" pitchFamily="18" charset="0"/>
                        </a:rPr>
                        <a:t>Blanco</a:t>
                      </a:r>
                      <a:endParaRPr lang="es-MX" sz="1400" dirty="0">
                        <a:latin typeface="Rockwell" pitchFamily="18" charset="0"/>
                      </a:endParaRPr>
                    </a:p>
                  </a:txBody>
                  <a:tcPr/>
                </a:tc>
                <a:tc>
                  <a:txBody>
                    <a:bodyPr/>
                    <a:lstStyle/>
                    <a:p>
                      <a:pPr algn="ctr"/>
                      <a:r>
                        <a:rPr lang="es-ES" sz="1400" dirty="0" smtClean="0">
                          <a:latin typeface="Rockwell" pitchFamily="18" charset="0"/>
                        </a:rPr>
                        <a:t>50 ppm </a:t>
                      </a:r>
                      <a:endParaRPr lang="es-MX" sz="1400" dirty="0">
                        <a:latin typeface="Rockwell" pitchFamily="18" charset="0"/>
                      </a:endParaRPr>
                    </a:p>
                  </a:txBody>
                  <a:tcPr/>
                </a:tc>
                <a:tc>
                  <a:txBody>
                    <a:bodyPr/>
                    <a:lstStyle/>
                    <a:p>
                      <a:pPr algn="ctr"/>
                      <a:r>
                        <a:rPr lang="es-ES" sz="1400" dirty="0" smtClean="0">
                          <a:latin typeface="Rockwell" pitchFamily="18" charset="0"/>
                        </a:rPr>
                        <a:t>100 ppm</a:t>
                      </a:r>
                    </a:p>
                    <a:p>
                      <a:pPr algn="ctr"/>
                      <a:endParaRPr lang="es-MX" sz="1400" dirty="0">
                        <a:latin typeface="Rockwell" pitchFamily="18" charset="0"/>
                      </a:endParaRPr>
                    </a:p>
                  </a:txBody>
                  <a:tcPr/>
                </a:tc>
                <a:extLst>
                  <a:ext uri="{0D108BD9-81ED-4DB2-BD59-A6C34878D82A}">
                    <a16:rowId xmlns:a16="http://schemas.microsoft.com/office/drawing/2014/main" val="10001"/>
                  </a:ext>
                </a:extLst>
              </a:tr>
              <a:tr h="622511">
                <a:tc>
                  <a:txBody>
                    <a:bodyPr/>
                    <a:lstStyle/>
                    <a:p>
                      <a:pPr algn="ctr"/>
                      <a:endParaRPr lang="es-ES" sz="1400" dirty="0" smtClean="0">
                        <a:latin typeface="Rockwell" pitchFamily="18" charset="0"/>
                      </a:endParaRPr>
                    </a:p>
                    <a:p>
                      <a:pPr algn="ctr"/>
                      <a:endParaRPr lang="es-ES" sz="1400" dirty="0" smtClean="0">
                        <a:latin typeface="Rockwell" pitchFamily="18" charset="0"/>
                      </a:endParaRPr>
                    </a:p>
                    <a:p>
                      <a:pPr algn="ctr"/>
                      <a:endParaRPr lang="es-ES" sz="1400" dirty="0" smtClean="0">
                        <a:latin typeface="Rockwell" pitchFamily="18" charset="0"/>
                      </a:endParaRPr>
                    </a:p>
                    <a:p>
                      <a:pPr algn="ctr"/>
                      <a:endParaRPr lang="es-MX" sz="1400" dirty="0">
                        <a:latin typeface="Rockwell" pitchFamily="18" charset="0"/>
                      </a:endParaRPr>
                    </a:p>
                  </a:txBody>
                  <a:tcPr/>
                </a:tc>
                <a:tc>
                  <a:txBody>
                    <a:bodyPr/>
                    <a:lstStyle/>
                    <a:p>
                      <a:pPr algn="ctr"/>
                      <a:endParaRPr lang="es-MX" sz="1400" dirty="0">
                        <a:latin typeface="Rockwell" pitchFamily="18" charset="0"/>
                      </a:endParaRPr>
                    </a:p>
                  </a:txBody>
                  <a:tcPr/>
                </a:tc>
                <a:tc>
                  <a:txBody>
                    <a:bodyPr/>
                    <a:lstStyle/>
                    <a:p>
                      <a:pPr algn="ctr"/>
                      <a:endParaRPr lang="es-MX" sz="1400" dirty="0">
                        <a:latin typeface="Rockwell" pitchFamily="18" charset="0"/>
                      </a:endParaRPr>
                    </a:p>
                  </a:txBody>
                  <a:tcPr/>
                </a:tc>
                <a:extLst>
                  <a:ext uri="{0D108BD9-81ED-4DB2-BD59-A6C34878D82A}">
                    <a16:rowId xmlns:a16="http://schemas.microsoft.com/office/drawing/2014/main" val="10002"/>
                  </a:ext>
                </a:extLst>
              </a:tr>
            </a:tbl>
          </a:graphicData>
        </a:graphic>
      </p:graphicFrame>
      <p:pic>
        <p:nvPicPr>
          <p:cNvPr id="100" name="99 Imagen" descr="IMG-20170706-WA0007.jpg"/>
          <p:cNvPicPr>
            <a:picLocks noChangeAspect="1"/>
          </p:cNvPicPr>
          <p:nvPr/>
        </p:nvPicPr>
        <p:blipFill>
          <a:blip r:embed="rId21" cstate="print"/>
          <a:srcRect l="18312" t="58059" r="23154" b="33723"/>
          <a:stretch>
            <a:fillRect/>
          </a:stretch>
        </p:blipFill>
        <p:spPr>
          <a:xfrm>
            <a:off x="15985926" y="14617849"/>
            <a:ext cx="1584176" cy="792088"/>
          </a:xfrm>
          <a:prstGeom prst="rect">
            <a:avLst/>
          </a:prstGeom>
        </p:spPr>
      </p:pic>
      <p:pic>
        <p:nvPicPr>
          <p:cNvPr id="101" name="100 Imagen" descr="IMG-20170706-WA0008.jpg"/>
          <p:cNvPicPr>
            <a:picLocks noChangeAspect="1"/>
          </p:cNvPicPr>
          <p:nvPr/>
        </p:nvPicPr>
        <p:blipFill>
          <a:blip r:embed="rId22" cstate="print"/>
          <a:srcRect l="20620" t="56795" r="19495" b="36125"/>
          <a:stretch>
            <a:fillRect/>
          </a:stretch>
        </p:blipFill>
        <p:spPr>
          <a:xfrm>
            <a:off x="17642110" y="14617849"/>
            <a:ext cx="1512168" cy="792088"/>
          </a:xfrm>
          <a:prstGeom prst="rect">
            <a:avLst/>
          </a:prstGeom>
        </p:spPr>
      </p:pic>
      <p:pic>
        <p:nvPicPr>
          <p:cNvPr id="102" name="101 Imagen" descr="IMG-20170706-WA0009.jpg"/>
          <p:cNvPicPr>
            <a:picLocks noChangeAspect="1"/>
          </p:cNvPicPr>
          <p:nvPr/>
        </p:nvPicPr>
        <p:blipFill>
          <a:blip r:embed="rId23" cstate="print"/>
          <a:srcRect l="21521" t="52544" r="21305" b="41035"/>
          <a:stretch>
            <a:fillRect/>
          </a:stretch>
        </p:blipFill>
        <p:spPr>
          <a:xfrm>
            <a:off x="19298294" y="14545841"/>
            <a:ext cx="1512168" cy="792088"/>
          </a:xfrm>
          <a:prstGeom prst="rect">
            <a:avLst/>
          </a:prstGeom>
        </p:spPr>
      </p:pic>
      <p:graphicFrame>
        <p:nvGraphicFramePr>
          <p:cNvPr id="114" name="113 Tabla"/>
          <p:cNvGraphicFramePr>
            <a:graphicFrameLocks noGrp="1"/>
          </p:cNvGraphicFramePr>
          <p:nvPr/>
        </p:nvGraphicFramePr>
        <p:xfrm>
          <a:off x="12745566" y="15625961"/>
          <a:ext cx="6048672" cy="1554480"/>
        </p:xfrm>
        <a:graphic>
          <a:graphicData uri="http://schemas.openxmlformats.org/drawingml/2006/table">
            <a:tbl>
              <a:tblPr firstRow="1" bandRow="1">
                <a:tableStyleId>{22838BEF-8BB2-4498-84A7-C5851F593DF1}</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248323">
                <a:tc gridSpan="3">
                  <a:txBody>
                    <a:bodyPr/>
                    <a:lstStyle/>
                    <a:p>
                      <a:pPr algn="ctr"/>
                      <a:r>
                        <a:rPr lang="es-ES" sz="1400" dirty="0" smtClean="0">
                          <a:latin typeface="Rockwell" pitchFamily="18" charset="0"/>
                        </a:rPr>
                        <a:t>Condición N° 3 (Control</a:t>
                      </a:r>
                      <a:r>
                        <a:rPr lang="es-ES" sz="1400" baseline="0" dirty="0" smtClean="0">
                          <a:latin typeface="Rockwell" pitchFamily="18" charset="0"/>
                        </a:rPr>
                        <a:t> 5)</a:t>
                      </a:r>
                      <a:endParaRPr lang="es-MX" sz="1400" dirty="0">
                        <a:latin typeface="Rockwell" pitchFamily="18" charset="0"/>
                      </a:endParaRPr>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000"/>
                  </a:ext>
                </a:extLst>
              </a:tr>
              <a:tr h="248323">
                <a:tc>
                  <a:txBody>
                    <a:bodyPr/>
                    <a:lstStyle/>
                    <a:p>
                      <a:pPr algn="ctr"/>
                      <a:r>
                        <a:rPr lang="es-ES" sz="1400" dirty="0" smtClean="0">
                          <a:latin typeface="Rockwell" pitchFamily="18" charset="0"/>
                        </a:rPr>
                        <a:t>Blanco</a:t>
                      </a:r>
                    </a:p>
                  </a:txBody>
                  <a:tcPr/>
                </a:tc>
                <a:tc>
                  <a:txBody>
                    <a:bodyPr/>
                    <a:lstStyle/>
                    <a:p>
                      <a:pPr algn="ctr"/>
                      <a:r>
                        <a:rPr lang="es-ES" sz="1400" dirty="0" smtClean="0">
                          <a:latin typeface="Rockwell" pitchFamily="18" charset="0"/>
                        </a:rPr>
                        <a:t>50 ppm </a:t>
                      </a:r>
                      <a:endParaRPr lang="es-MX" sz="1400" dirty="0">
                        <a:latin typeface="Rockwell" pitchFamily="18" charset="0"/>
                      </a:endParaRPr>
                    </a:p>
                  </a:txBody>
                  <a:tcPr/>
                </a:tc>
                <a:tc>
                  <a:txBody>
                    <a:bodyPr/>
                    <a:lstStyle/>
                    <a:p>
                      <a:pPr algn="ctr"/>
                      <a:r>
                        <a:rPr lang="es-ES" sz="1400" dirty="0" smtClean="0">
                          <a:latin typeface="Rockwell" pitchFamily="18" charset="0"/>
                        </a:rPr>
                        <a:t>100 ppm</a:t>
                      </a:r>
                      <a:endParaRPr lang="es-MX" sz="1400" dirty="0">
                        <a:latin typeface="Rockwell" pitchFamily="18" charset="0"/>
                      </a:endParaRPr>
                    </a:p>
                  </a:txBody>
                  <a:tcPr/>
                </a:tc>
                <a:extLst>
                  <a:ext uri="{0D108BD9-81ED-4DB2-BD59-A6C34878D82A}">
                    <a16:rowId xmlns:a16="http://schemas.microsoft.com/office/drawing/2014/main" val="10001"/>
                  </a:ext>
                </a:extLst>
              </a:tr>
              <a:tr h="769802">
                <a:tc>
                  <a:txBody>
                    <a:bodyPr/>
                    <a:lstStyle/>
                    <a:p>
                      <a:pPr algn="ctr"/>
                      <a:endParaRPr lang="es-ES" sz="1400" dirty="0" smtClean="0">
                        <a:latin typeface="Rockwell" pitchFamily="18" charset="0"/>
                      </a:endParaRPr>
                    </a:p>
                    <a:p>
                      <a:pPr algn="ctr"/>
                      <a:endParaRPr lang="es-ES" sz="1400" dirty="0" smtClean="0">
                        <a:latin typeface="Rockwell" pitchFamily="18" charset="0"/>
                      </a:endParaRPr>
                    </a:p>
                    <a:p>
                      <a:pPr algn="ctr"/>
                      <a:endParaRPr lang="es-ES" sz="1400" dirty="0" smtClean="0">
                        <a:latin typeface="Rockwell" pitchFamily="18" charset="0"/>
                      </a:endParaRPr>
                    </a:p>
                    <a:p>
                      <a:pPr algn="ctr"/>
                      <a:endParaRPr lang="es-MX" sz="1400" dirty="0">
                        <a:latin typeface="Rockwell" pitchFamily="18" charset="0"/>
                      </a:endParaRPr>
                    </a:p>
                  </a:txBody>
                  <a:tcPr/>
                </a:tc>
                <a:tc>
                  <a:txBody>
                    <a:bodyPr/>
                    <a:lstStyle/>
                    <a:p>
                      <a:pPr algn="ctr"/>
                      <a:endParaRPr lang="es-MX" sz="1400" dirty="0">
                        <a:latin typeface="Rockwell" pitchFamily="18" charset="0"/>
                      </a:endParaRPr>
                    </a:p>
                  </a:txBody>
                  <a:tcPr/>
                </a:tc>
                <a:tc>
                  <a:txBody>
                    <a:bodyPr/>
                    <a:lstStyle/>
                    <a:p>
                      <a:pPr algn="ctr"/>
                      <a:endParaRPr lang="es-MX" sz="1400" dirty="0">
                        <a:latin typeface="Rockwell" pitchFamily="18" charset="0"/>
                      </a:endParaRPr>
                    </a:p>
                  </a:txBody>
                  <a:tcPr/>
                </a:tc>
                <a:extLst>
                  <a:ext uri="{0D108BD9-81ED-4DB2-BD59-A6C34878D82A}">
                    <a16:rowId xmlns:a16="http://schemas.microsoft.com/office/drawing/2014/main" val="10002"/>
                  </a:ext>
                </a:extLst>
              </a:tr>
            </a:tbl>
          </a:graphicData>
        </a:graphic>
      </p:graphicFrame>
      <p:pic>
        <p:nvPicPr>
          <p:cNvPr id="105" name="104 Imagen" descr="IMG-20170706-WA0012.jpg"/>
          <p:cNvPicPr>
            <a:picLocks noChangeAspect="1"/>
          </p:cNvPicPr>
          <p:nvPr/>
        </p:nvPicPr>
        <p:blipFill>
          <a:blip r:embed="rId24" cstate="print"/>
          <a:srcRect l="29697" t="54515" r="35079" b="32897"/>
          <a:stretch>
            <a:fillRect/>
          </a:stretch>
        </p:blipFill>
        <p:spPr>
          <a:xfrm>
            <a:off x="12817574" y="16274033"/>
            <a:ext cx="1944216" cy="864096"/>
          </a:xfrm>
          <a:prstGeom prst="rect">
            <a:avLst/>
          </a:prstGeom>
        </p:spPr>
      </p:pic>
      <p:pic>
        <p:nvPicPr>
          <p:cNvPr id="104" name="103 Imagen" descr="IMG-20170706-WA0011.jpg"/>
          <p:cNvPicPr>
            <a:picLocks noChangeAspect="1"/>
          </p:cNvPicPr>
          <p:nvPr/>
        </p:nvPicPr>
        <p:blipFill>
          <a:blip r:embed="rId25" cstate="print"/>
          <a:srcRect l="28938" t="69632" r="29395" b="18670"/>
          <a:stretch>
            <a:fillRect/>
          </a:stretch>
        </p:blipFill>
        <p:spPr>
          <a:xfrm>
            <a:off x="14833798" y="16274033"/>
            <a:ext cx="1872208" cy="864097"/>
          </a:xfrm>
          <a:prstGeom prst="rect">
            <a:avLst/>
          </a:prstGeom>
        </p:spPr>
      </p:pic>
      <p:pic>
        <p:nvPicPr>
          <p:cNvPr id="103" name="102 Imagen" descr="IMG-20170706-WA0010.jpg"/>
          <p:cNvPicPr>
            <a:picLocks noChangeAspect="1"/>
          </p:cNvPicPr>
          <p:nvPr/>
        </p:nvPicPr>
        <p:blipFill>
          <a:blip r:embed="rId26" cstate="print"/>
          <a:srcRect l="25243" t="54314" r="21359" b="39975"/>
          <a:stretch>
            <a:fillRect/>
          </a:stretch>
        </p:blipFill>
        <p:spPr>
          <a:xfrm>
            <a:off x="16778014" y="16274033"/>
            <a:ext cx="1851634" cy="864096"/>
          </a:xfrm>
          <a:prstGeom prst="rect">
            <a:avLst/>
          </a:prstGeom>
        </p:spPr>
      </p:pic>
      <p:sp>
        <p:nvSpPr>
          <p:cNvPr id="116" name="Text Box 1"/>
          <p:cNvSpPr txBox="1">
            <a:spLocks noChangeArrowheads="1"/>
          </p:cNvSpPr>
          <p:nvPr/>
        </p:nvSpPr>
        <p:spPr bwMode="auto">
          <a:xfrm>
            <a:off x="11017374" y="10585401"/>
            <a:ext cx="7488832" cy="4320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400" dirty="0" smtClean="0">
                <a:solidFill>
                  <a:srgbClr val="0000FF"/>
                </a:solidFill>
                <a:latin typeface="Stencil" pitchFamily="82" charset="0"/>
                <a:cs typeface="Times New Roman" pitchFamily="18" charset="0"/>
              </a:rPr>
              <a:t>% eficiencia del inhibidor de corrosión</a:t>
            </a:r>
            <a:endParaRPr kumimoji="0" lang="es-ES" sz="2400" b="0" i="0" u="none" strike="noStrike" cap="none" normalizeH="0" baseline="0" dirty="0" smtClean="0">
              <a:ln>
                <a:noFill/>
              </a:ln>
              <a:solidFill>
                <a:srgbClr val="0000FF"/>
              </a:solidFill>
              <a:effectLst/>
              <a:latin typeface="Stencil" pitchFamily="82" charset="0"/>
              <a:cs typeface="Arial" pitchFamily="34" charset="0"/>
            </a:endParaRPr>
          </a:p>
        </p:txBody>
      </p:sp>
      <p:sp>
        <p:nvSpPr>
          <p:cNvPr id="117" name="Text Box 1"/>
          <p:cNvSpPr txBox="1">
            <a:spLocks noChangeArrowheads="1"/>
          </p:cNvSpPr>
          <p:nvPr/>
        </p:nvSpPr>
        <p:spPr bwMode="auto">
          <a:xfrm>
            <a:off x="10945366" y="7417049"/>
            <a:ext cx="7488832" cy="4320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400" dirty="0" smtClean="0">
                <a:solidFill>
                  <a:srgbClr val="0000FF"/>
                </a:solidFill>
                <a:latin typeface="Stencil" pitchFamily="82" charset="0"/>
                <a:cs typeface="Times New Roman" pitchFamily="18" charset="0"/>
              </a:rPr>
              <a:t>Pérdida en peso de los testigos </a:t>
            </a:r>
            <a:endParaRPr kumimoji="0" lang="es-ES" sz="2400" b="0" i="0" u="none" strike="noStrike" cap="none" normalizeH="0" baseline="0" dirty="0" smtClean="0">
              <a:ln>
                <a:noFill/>
              </a:ln>
              <a:solidFill>
                <a:srgbClr val="0000FF"/>
              </a:solidFill>
              <a:effectLst/>
              <a:latin typeface="Stencil" pitchFamily="82" charset="0"/>
              <a:cs typeface="Arial" pitchFamily="34" charset="0"/>
            </a:endParaRPr>
          </a:p>
        </p:txBody>
      </p:sp>
      <p:sp>
        <p:nvSpPr>
          <p:cNvPr id="118" name="117 CuadroTexto"/>
          <p:cNvSpPr txBox="1"/>
          <p:nvPr/>
        </p:nvSpPr>
        <p:spPr>
          <a:xfrm>
            <a:off x="792238" y="11813594"/>
            <a:ext cx="9505056" cy="5324535"/>
          </a:xfrm>
          <a:prstGeom prst="rect">
            <a:avLst/>
          </a:prstGeom>
          <a:noFill/>
        </p:spPr>
        <p:txBody>
          <a:bodyPr wrap="square" rtlCol="0">
            <a:spAutoFit/>
          </a:bodyPr>
          <a:lstStyle/>
          <a:p>
            <a:pPr indent="372743" algn="just" defTabSz="4310431" fontAlgn="auto">
              <a:spcBef>
                <a:spcPts val="0"/>
              </a:spcBef>
              <a:spcAft>
                <a:spcPts val="0"/>
              </a:spcAft>
              <a:defRPr/>
            </a:pPr>
            <a:r>
              <a:rPr lang="es-ES" sz="2000" b="1" i="1" dirty="0" smtClean="0">
                <a:solidFill>
                  <a:srgbClr val="0070C0"/>
                </a:solidFill>
                <a:latin typeface="Rockwell" pitchFamily="18" charset="0"/>
                <a:ea typeface="Arial" charset="0"/>
                <a:cs typeface="Times New Roman" pitchFamily="18" charset="0"/>
              </a:rPr>
              <a:t>OBJETIVO GENERAL:</a:t>
            </a:r>
          </a:p>
          <a:p>
            <a:pPr indent="372743" algn="just" defTabSz="4310431" fontAlgn="auto">
              <a:spcBef>
                <a:spcPts val="0"/>
              </a:spcBef>
              <a:spcAft>
                <a:spcPts val="0"/>
              </a:spcAft>
              <a:defRPr/>
            </a:pPr>
            <a:r>
              <a:rPr lang="es-ES" sz="2000" i="1" dirty="0" smtClean="0">
                <a:solidFill>
                  <a:srgbClr val="000000"/>
                </a:solidFill>
                <a:latin typeface="Rockwell" pitchFamily="18" charset="0"/>
                <a:ea typeface="Arial" charset="0"/>
                <a:cs typeface="Times New Roman" pitchFamily="18" charset="0"/>
              </a:rPr>
              <a:t>Analizar y comparar la eficiencia del inhibidor de corrosión para conocer el efecto del cambio microestructural de un acero de bajo contenido de carbono, mediante la norma NACE  I D182.  </a:t>
            </a:r>
          </a:p>
          <a:p>
            <a:pPr indent="372743" algn="just" defTabSz="4310431" fontAlgn="auto">
              <a:spcBef>
                <a:spcPts val="0"/>
              </a:spcBef>
              <a:spcAft>
                <a:spcPts val="0"/>
              </a:spcAft>
              <a:defRPr/>
            </a:pPr>
            <a:endParaRPr lang="es-ES" sz="2000" i="1" dirty="0" smtClean="0">
              <a:solidFill>
                <a:srgbClr val="000000"/>
              </a:solidFill>
              <a:latin typeface="Rockwell" pitchFamily="18" charset="0"/>
              <a:ea typeface="Arial" charset="0"/>
              <a:cs typeface="Times New Roman" pitchFamily="18" charset="0"/>
            </a:endParaRPr>
          </a:p>
          <a:p>
            <a:pPr indent="372743" algn="just" defTabSz="4310431" fontAlgn="auto">
              <a:spcBef>
                <a:spcPts val="0"/>
              </a:spcBef>
              <a:spcAft>
                <a:spcPts val="0"/>
              </a:spcAft>
              <a:defRPr/>
            </a:pPr>
            <a:r>
              <a:rPr lang="es-ES" sz="2000" b="1" i="1" dirty="0" smtClean="0">
                <a:solidFill>
                  <a:srgbClr val="0070C0"/>
                </a:solidFill>
                <a:latin typeface="Rockwell" pitchFamily="18" charset="0"/>
                <a:ea typeface="Arial" charset="0"/>
                <a:cs typeface="Times New Roman" pitchFamily="18" charset="0"/>
              </a:rPr>
              <a:t>OBJETIVOS ESPECIFICOS:</a:t>
            </a:r>
          </a:p>
          <a:p>
            <a:pPr indent="372743" algn="just" defTabSz="4310431">
              <a:buFont typeface="Wingdings" pitchFamily="2" charset="2"/>
              <a:buChar char="v"/>
              <a:defRPr/>
            </a:pPr>
            <a:r>
              <a:rPr lang="es-ES" sz="2000" i="1" dirty="0">
                <a:solidFill>
                  <a:srgbClr val="000000"/>
                </a:solidFill>
                <a:latin typeface="Rockwell" pitchFamily="18" charset="0"/>
                <a:ea typeface="Arial" charset="0"/>
                <a:cs typeface="Times New Roman" pitchFamily="18" charset="0"/>
              </a:rPr>
              <a:t>Selección y aplicación de un tratamientos térmico, para  modificación de la microestructura.</a:t>
            </a:r>
          </a:p>
          <a:p>
            <a:pPr indent="372743" algn="just" defTabSz="4310431" fontAlgn="auto">
              <a:spcBef>
                <a:spcPts val="0"/>
              </a:spcBef>
              <a:spcAft>
                <a:spcPts val="0"/>
              </a:spcAft>
              <a:buFont typeface="Wingdings" pitchFamily="2" charset="2"/>
              <a:buChar char="v"/>
              <a:defRPr/>
            </a:pPr>
            <a:r>
              <a:rPr lang="es-ES" sz="2000" i="1" dirty="0" smtClean="0">
                <a:solidFill>
                  <a:srgbClr val="000000"/>
                </a:solidFill>
                <a:latin typeface="Rockwell" pitchFamily="18" charset="0"/>
                <a:ea typeface="Arial" charset="0"/>
                <a:cs typeface="Times New Roman" pitchFamily="18" charset="0"/>
              </a:rPr>
              <a:t>Simular condiciones dinámicas de corrosión mediante la prueba Wheel Test,  con dos concentraciones de la especie inhibidora. </a:t>
            </a:r>
          </a:p>
          <a:p>
            <a:pPr indent="372743" algn="just" defTabSz="4310431" fontAlgn="auto">
              <a:spcBef>
                <a:spcPts val="0"/>
              </a:spcBef>
              <a:spcAft>
                <a:spcPts val="0"/>
              </a:spcAft>
              <a:buFont typeface="Wingdings" pitchFamily="2" charset="2"/>
              <a:buChar char="v"/>
              <a:defRPr/>
            </a:pPr>
            <a:r>
              <a:rPr lang="es-ES" sz="2000" i="1" dirty="0" smtClean="0">
                <a:solidFill>
                  <a:srgbClr val="000000"/>
                </a:solidFill>
                <a:latin typeface="Rockwell" pitchFamily="18" charset="0"/>
                <a:ea typeface="Arial" charset="0"/>
                <a:cs typeface="Times New Roman" pitchFamily="18" charset="0"/>
              </a:rPr>
              <a:t>Analizar la pérdida de peso de cada una de las condiciones para evaluar la eficiencia del inhibidor.</a:t>
            </a:r>
          </a:p>
          <a:p>
            <a:pPr indent="372743" algn="just" defTabSz="4310431" fontAlgn="auto">
              <a:spcBef>
                <a:spcPts val="0"/>
              </a:spcBef>
              <a:spcAft>
                <a:spcPts val="0"/>
              </a:spcAft>
              <a:buFont typeface="Wingdings" pitchFamily="2" charset="2"/>
              <a:buChar char="v"/>
              <a:defRPr/>
            </a:pPr>
            <a:r>
              <a:rPr lang="es-ES" sz="2000" i="1" dirty="0" smtClean="0">
                <a:solidFill>
                  <a:srgbClr val="000000"/>
                </a:solidFill>
                <a:latin typeface="Rockwell" pitchFamily="18" charset="0"/>
                <a:ea typeface="Arial" charset="0"/>
                <a:cs typeface="Times New Roman" pitchFamily="18" charset="0"/>
              </a:rPr>
              <a:t>Analizar el efecto del cambio microestructural  tomando en cuenta la aplicación de tratamientos térmicos.</a:t>
            </a:r>
          </a:p>
          <a:p>
            <a:pPr indent="372743" algn="just" defTabSz="4310431" fontAlgn="auto">
              <a:spcBef>
                <a:spcPts val="0"/>
              </a:spcBef>
              <a:spcAft>
                <a:spcPts val="0"/>
              </a:spcAft>
              <a:buFont typeface="Wingdings" pitchFamily="2" charset="2"/>
              <a:buChar char="v"/>
              <a:defRPr/>
            </a:pPr>
            <a:endParaRPr lang="es-ES" sz="2000" i="1" dirty="0" smtClean="0">
              <a:solidFill>
                <a:srgbClr val="000000"/>
              </a:solidFill>
              <a:latin typeface="Rockwell" pitchFamily="18" charset="0"/>
              <a:ea typeface="Arial" charset="0"/>
              <a:cs typeface="Times New Roman" pitchFamily="18" charset="0"/>
            </a:endParaRPr>
          </a:p>
          <a:p>
            <a:pPr indent="372743" algn="just" defTabSz="4310431" fontAlgn="auto">
              <a:spcBef>
                <a:spcPts val="0"/>
              </a:spcBef>
              <a:spcAft>
                <a:spcPts val="0"/>
              </a:spcAft>
              <a:buFont typeface="Wingdings" pitchFamily="2" charset="2"/>
              <a:buChar char="v"/>
              <a:defRPr/>
            </a:pPr>
            <a:endParaRPr lang="es-ES" sz="2000" i="1" dirty="0" smtClean="0">
              <a:solidFill>
                <a:srgbClr val="000000"/>
              </a:solidFill>
              <a:latin typeface="Rockwell" pitchFamily="18" charset="0"/>
              <a:ea typeface="Arial" charset="0"/>
              <a:cs typeface="Times New Roman" pitchFamily="18" charset="0"/>
            </a:endParaRPr>
          </a:p>
          <a:p>
            <a:pPr indent="372743" algn="just" defTabSz="4310431" fontAlgn="auto">
              <a:spcBef>
                <a:spcPts val="0"/>
              </a:spcBef>
              <a:spcAft>
                <a:spcPts val="0"/>
              </a:spcAft>
              <a:buFont typeface="Wingdings" pitchFamily="2" charset="2"/>
              <a:buChar char="v"/>
              <a:defRPr/>
            </a:pPr>
            <a:endParaRPr lang="es-ES" sz="2000" i="1" dirty="0" smtClean="0">
              <a:solidFill>
                <a:srgbClr val="000000"/>
              </a:solidFill>
              <a:latin typeface="Rockwell" pitchFamily="18" charset="0"/>
              <a:ea typeface="Arial" charset="0"/>
              <a:cs typeface="Times New Roman" pitchFamily="18" charset="0"/>
            </a:endParaRPr>
          </a:p>
        </p:txBody>
      </p:sp>
      <p:sp>
        <p:nvSpPr>
          <p:cNvPr id="3" name="2 CuadroTexto"/>
          <p:cNvSpPr txBox="1"/>
          <p:nvPr/>
        </p:nvSpPr>
        <p:spPr>
          <a:xfrm>
            <a:off x="11341410" y="18609061"/>
            <a:ext cx="9469052" cy="8279190"/>
          </a:xfrm>
          <a:prstGeom prst="rect">
            <a:avLst/>
          </a:prstGeom>
          <a:noFill/>
        </p:spPr>
        <p:txBody>
          <a:bodyPr wrap="square" rtlCol="0">
            <a:spAutoFit/>
          </a:bodyPr>
          <a:lstStyle/>
          <a:p>
            <a:pPr algn="just"/>
            <a:r>
              <a:rPr lang="es-MX" sz="1900" dirty="0" smtClean="0">
                <a:latin typeface="Rockwell" pitchFamily="18" charset="0"/>
              </a:rPr>
              <a:t>De acuerdo a los resultados obtenidos mediante el evaluador dinámico, para la determinación del efecto del cambio microestructural , se observó lo siguiente:</a:t>
            </a:r>
          </a:p>
          <a:p>
            <a:pPr algn="just"/>
            <a:endParaRPr lang="es-MX" sz="1900" dirty="0">
              <a:latin typeface="Rockwell" pitchFamily="18" charset="0"/>
            </a:endParaRPr>
          </a:p>
          <a:p>
            <a:pPr algn="just"/>
            <a:r>
              <a:rPr lang="es-MX" sz="1900" dirty="0" smtClean="0">
                <a:latin typeface="Rockwell" pitchFamily="18" charset="0"/>
              </a:rPr>
              <a:t>Las microestructura de los cupones corrosivímetros presentan condiciones de llegada diferentes entre ellos, como se observa en C1 y C3, mientras que la C2,  que sometida a un tratamiento térmico de recocido presenta una estructura de equilibrio muy similar a la C1.   </a:t>
            </a:r>
          </a:p>
          <a:p>
            <a:pPr algn="just"/>
            <a:endParaRPr lang="es-MX" sz="1900" dirty="0">
              <a:latin typeface="Rockwell" pitchFamily="18" charset="0"/>
            </a:endParaRPr>
          </a:p>
          <a:p>
            <a:pPr algn="just"/>
            <a:r>
              <a:rPr lang="es-MX" sz="1900" b="1" dirty="0" smtClean="0">
                <a:latin typeface="Rockwell" pitchFamily="18" charset="0"/>
              </a:rPr>
              <a:t>Pérdida de peso en blancos:  </a:t>
            </a:r>
            <a:r>
              <a:rPr lang="es-MX" sz="1900" dirty="0" smtClean="0">
                <a:latin typeface="Rockwell" pitchFamily="18" charset="0"/>
              </a:rPr>
              <a:t>Se encontró un comportamiento en la pérdida de peso, muy similar en la condición C1 y C2 con un valor aproximado de 17 mg, mientras que la condición 3 mostró una pérdida de peso menor de 10.611 mg.</a:t>
            </a:r>
          </a:p>
          <a:p>
            <a:pPr algn="just"/>
            <a:r>
              <a:rPr lang="es-MX" sz="1900" b="1" dirty="0" smtClean="0">
                <a:latin typeface="Rockwell" pitchFamily="18" charset="0"/>
              </a:rPr>
              <a:t>Pérdida </a:t>
            </a:r>
            <a:r>
              <a:rPr lang="es-MX" sz="1900" b="1" dirty="0">
                <a:latin typeface="Rockwell" pitchFamily="18" charset="0"/>
              </a:rPr>
              <a:t>de peso </a:t>
            </a:r>
            <a:r>
              <a:rPr lang="es-MX" sz="1900" b="1" dirty="0" smtClean="0">
                <a:latin typeface="Rockwell" pitchFamily="18" charset="0"/>
              </a:rPr>
              <a:t>50ppm: </a:t>
            </a:r>
            <a:r>
              <a:rPr lang="es-MX" sz="1900" dirty="0" smtClean="0">
                <a:latin typeface="Rockwell" pitchFamily="18" charset="0"/>
              </a:rPr>
              <a:t>Las tres condiciones mostraron nuevamente valores muy similares a la pérdida de peso de los blancos, lo cual nos indica que no se ve reflejado la interacción de la especie inhibidora.</a:t>
            </a:r>
          </a:p>
          <a:p>
            <a:pPr algn="just"/>
            <a:r>
              <a:rPr lang="es-MX" sz="1900" b="1" dirty="0" smtClean="0">
                <a:latin typeface="Rockwell" pitchFamily="18" charset="0"/>
              </a:rPr>
              <a:t>Pérdida </a:t>
            </a:r>
            <a:r>
              <a:rPr lang="es-MX" sz="1900" b="1" dirty="0">
                <a:latin typeface="Rockwell" pitchFamily="18" charset="0"/>
              </a:rPr>
              <a:t>de peso </a:t>
            </a:r>
            <a:r>
              <a:rPr lang="es-MX" sz="1900" b="1" dirty="0" smtClean="0">
                <a:latin typeface="Rockwell" pitchFamily="18" charset="0"/>
              </a:rPr>
              <a:t>100ppm</a:t>
            </a:r>
            <a:r>
              <a:rPr lang="es-MX" sz="1900" dirty="0" smtClean="0">
                <a:latin typeface="Rockwell" pitchFamily="18" charset="0"/>
              </a:rPr>
              <a:t>: Se puede observar que en la condición C1 y C2 se presenta una disminución en la pérdida de peso muy similar evidenciando una ligera interacción de la especie inhibidora, mientras que la C3 no mostró cambios significativos en la pérdida de peso,  ni con el incremento de la especie inhibidora.</a:t>
            </a:r>
          </a:p>
          <a:p>
            <a:pPr algn="just"/>
            <a:endParaRPr lang="es-MX" sz="1900" b="1" dirty="0">
              <a:latin typeface="Rockwell" pitchFamily="18" charset="0"/>
            </a:endParaRPr>
          </a:p>
          <a:p>
            <a:pPr algn="just"/>
            <a:r>
              <a:rPr lang="es-MX" sz="1900" b="1" dirty="0" smtClean="0">
                <a:latin typeface="Rockwell" pitchFamily="18" charset="0"/>
              </a:rPr>
              <a:t>Determinación % eficiencia: </a:t>
            </a:r>
            <a:r>
              <a:rPr lang="es-MX" sz="1900" dirty="0" smtClean="0">
                <a:latin typeface="Rockwell" pitchFamily="18" charset="0"/>
              </a:rPr>
              <a:t>Como se puede notar en las graficas,  la condición C1 se lograron eficiencias muy bajas de 3.28 % y 23.17 %,  la condición C2  alcanza valores ligeramente mayores de 10.7 1% </a:t>
            </a:r>
            <a:r>
              <a:rPr lang="es-MX" sz="1900" dirty="0">
                <a:latin typeface="Rockwell" pitchFamily="18" charset="0"/>
              </a:rPr>
              <a:t>y </a:t>
            </a:r>
            <a:r>
              <a:rPr lang="es-MX" sz="1900" dirty="0" smtClean="0">
                <a:latin typeface="Rockwell" pitchFamily="18" charset="0"/>
              </a:rPr>
              <a:t>32.19 %, </a:t>
            </a:r>
            <a:r>
              <a:rPr lang="es-MX" sz="1900" dirty="0">
                <a:latin typeface="Rockwell" pitchFamily="18" charset="0"/>
              </a:rPr>
              <a:t>con 50 y 100 ppm respectivamente, </a:t>
            </a:r>
            <a:r>
              <a:rPr lang="es-MX" sz="1900" dirty="0" smtClean="0">
                <a:latin typeface="Rockwell" pitchFamily="18" charset="0"/>
              </a:rPr>
              <a:t>mientras que la condición C3, muestra un valor de 13.61 % con 50 ppm superior a las otras dos condiciones y con 100 ppm dicho comportamiento se abate alcanzando un valor de 4.18 %.</a:t>
            </a:r>
            <a:endParaRPr lang="es-MX" sz="1900" dirty="0">
              <a:latin typeface="Rockwell" pitchFamily="18" charset="0"/>
            </a:endParaRPr>
          </a:p>
          <a:p>
            <a:pPr algn="just"/>
            <a:endParaRPr lang="es-MX" sz="1900" dirty="0">
              <a:latin typeface="Rockwell" pitchFamily="18" charset="0"/>
            </a:endParaRPr>
          </a:p>
          <a:p>
            <a:pPr algn="just"/>
            <a:endParaRPr lang="es-MX" sz="1900" dirty="0" smtClean="0">
              <a:latin typeface="Rockwell" pitchFamily="18" charset="0"/>
            </a:endParaRPr>
          </a:p>
          <a:p>
            <a:pPr algn="just"/>
            <a:endParaRPr lang="es-MX" sz="1900" dirty="0" smtClean="0">
              <a:latin typeface="Rockwell" pitchFamily="18" charset="0"/>
            </a:endParaRPr>
          </a:p>
        </p:txBody>
      </p:sp>
      <p:graphicFrame>
        <p:nvGraphicFramePr>
          <p:cNvPr id="89" name="1 Gráfico"/>
          <p:cNvGraphicFramePr/>
          <p:nvPr>
            <p:extLst>
              <p:ext uri="{D42A27DB-BD31-4B8C-83A1-F6EECF244321}">
                <p14:modId xmlns:p14="http://schemas.microsoft.com/office/powerpoint/2010/main" val="1138551156"/>
              </p:ext>
            </p:extLst>
          </p:nvPr>
        </p:nvGraphicFramePr>
        <p:xfrm>
          <a:off x="10873358" y="7921105"/>
          <a:ext cx="3502149" cy="288032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91" name="2 Gráfico"/>
          <p:cNvGraphicFramePr/>
          <p:nvPr>
            <p:extLst>
              <p:ext uri="{D42A27DB-BD31-4B8C-83A1-F6EECF244321}">
                <p14:modId xmlns:p14="http://schemas.microsoft.com/office/powerpoint/2010/main" val="1729357486"/>
              </p:ext>
            </p:extLst>
          </p:nvPr>
        </p:nvGraphicFramePr>
        <p:xfrm>
          <a:off x="14113718" y="7993113"/>
          <a:ext cx="3528392" cy="2839591"/>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96" name="3 Gráfico"/>
          <p:cNvGraphicFramePr/>
          <p:nvPr>
            <p:extLst>
              <p:ext uri="{D42A27DB-BD31-4B8C-83A1-F6EECF244321}">
                <p14:modId xmlns:p14="http://schemas.microsoft.com/office/powerpoint/2010/main" val="2170724700"/>
              </p:ext>
            </p:extLst>
          </p:nvPr>
        </p:nvGraphicFramePr>
        <p:xfrm>
          <a:off x="17210062" y="7993113"/>
          <a:ext cx="3528392" cy="2839591"/>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98" name="5 Gráfico"/>
          <p:cNvGraphicFramePr/>
          <p:nvPr>
            <p:extLst>
              <p:ext uri="{D42A27DB-BD31-4B8C-83A1-F6EECF244321}">
                <p14:modId xmlns:p14="http://schemas.microsoft.com/office/powerpoint/2010/main" val="4193312944"/>
              </p:ext>
            </p:extLst>
          </p:nvPr>
        </p:nvGraphicFramePr>
        <p:xfrm>
          <a:off x="16057934" y="11017449"/>
          <a:ext cx="3600400" cy="2736305"/>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99" name="4 Gráfico"/>
          <p:cNvGraphicFramePr/>
          <p:nvPr>
            <p:extLst>
              <p:ext uri="{D42A27DB-BD31-4B8C-83A1-F6EECF244321}">
                <p14:modId xmlns:p14="http://schemas.microsoft.com/office/powerpoint/2010/main" val="4277721296"/>
              </p:ext>
            </p:extLst>
          </p:nvPr>
        </p:nvGraphicFramePr>
        <p:xfrm>
          <a:off x="12169502" y="11017449"/>
          <a:ext cx="3505200" cy="2724150"/>
        </p:xfrm>
        <a:graphic>
          <a:graphicData uri="http://schemas.openxmlformats.org/drawingml/2006/chart">
            <c:chart xmlns:c="http://schemas.openxmlformats.org/drawingml/2006/chart" xmlns:r="http://schemas.openxmlformats.org/officeDocument/2006/relationships" r:id="rId31"/>
          </a:graphicData>
        </a:graphic>
      </p:graphicFrame>
      <p:sp>
        <p:nvSpPr>
          <p:cNvPr id="7" name="CuadroTexto 6"/>
          <p:cNvSpPr txBox="1"/>
          <p:nvPr/>
        </p:nvSpPr>
        <p:spPr>
          <a:xfrm>
            <a:off x="936254" y="27641401"/>
            <a:ext cx="19730192" cy="1846659"/>
          </a:xfrm>
          <a:prstGeom prst="rect">
            <a:avLst/>
          </a:prstGeom>
          <a:noFill/>
        </p:spPr>
        <p:txBody>
          <a:bodyPr wrap="square" rtlCol="0">
            <a:spAutoFit/>
          </a:bodyPr>
          <a:lstStyle/>
          <a:p>
            <a:pPr marL="342900" indent="-342900" algn="just">
              <a:buFont typeface="Wingdings" panose="05000000000000000000" pitchFamily="2" charset="2"/>
              <a:buChar char="Ø"/>
            </a:pPr>
            <a:r>
              <a:rPr lang="es-MX" sz="1900" dirty="0" smtClean="0">
                <a:latin typeface="Rockwell" pitchFamily="18" charset="0"/>
              </a:rPr>
              <a:t>Las condiciones C1 y C2, muestran valores tanto de pérdida de peso como de porcentaje de eficiencia muy similares, evidenciando que con una misma microestructura se obtendrán resultados coherentes con el método del Evaluador Dinámico o Wheel Test.</a:t>
            </a:r>
          </a:p>
          <a:p>
            <a:pPr marL="342900" indent="-342900" algn="just">
              <a:buFont typeface="Wingdings" panose="05000000000000000000" pitchFamily="2" charset="2"/>
              <a:buChar char="Ø"/>
            </a:pPr>
            <a:r>
              <a:rPr lang="es-MX" sz="1900" dirty="0" smtClean="0">
                <a:latin typeface="Rockwell" pitchFamily="18" charset="0"/>
              </a:rPr>
              <a:t>La condición C3 no mostró cambios significativos de pérdida de peso con y sin la especie inhibidora, lo cual se ve reflejado en el comportamiento mostrado en la determinación de la eficiencia.</a:t>
            </a:r>
          </a:p>
          <a:p>
            <a:pPr marL="342900" indent="-342900" algn="just">
              <a:buFont typeface="Wingdings" panose="05000000000000000000" pitchFamily="2" charset="2"/>
              <a:buChar char="Ø"/>
            </a:pPr>
            <a:r>
              <a:rPr lang="es-MX" sz="1900" dirty="0" smtClean="0">
                <a:latin typeface="Rockwell" pitchFamily="18" charset="0"/>
              </a:rPr>
              <a:t>A través de los resultados obtenidos se pudo observar que la microestructura es una variable muy importante que se debe considerar en la determinación de la velocidad de corrosión  y de la eficiencia de </a:t>
            </a:r>
            <a:r>
              <a:rPr lang="es-MX" sz="1900" smtClean="0">
                <a:latin typeface="Rockwell" pitchFamily="18" charset="0"/>
              </a:rPr>
              <a:t>especies inhibidoras </a:t>
            </a:r>
            <a:r>
              <a:rPr lang="es-MX" sz="1900" dirty="0" smtClean="0">
                <a:latin typeface="Rockwell" pitchFamily="18" charset="0"/>
              </a:rPr>
              <a:t>a través del método de la rueda.  </a:t>
            </a:r>
            <a:endParaRPr lang="es-MX" sz="1900" dirty="0">
              <a:latin typeface="Rockwell"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1076</Words>
  <Application>Microsoft Office PowerPoint</Application>
  <PresentationFormat>Personalizado</PresentationFormat>
  <Paragraphs>124</Paragraphs>
  <Slides>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vt:i4>
      </vt:variant>
    </vt:vector>
  </HeadingPairs>
  <TitlesOfParts>
    <vt:vector size="10" baseType="lpstr">
      <vt:lpstr>Arial</vt:lpstr>
      <vt:lpstr>Arial Black</vt:lpstr>
      <vt:lpstr>Calibri</vt:lpstr>
      <vt:lpstr>Cambria</vt:lpstr>
      <vt:lpstr>Rockwell</vt:lpstr>
      <vt:lpstr>Stencil</vt:lpstr>
      <vt:lpstr>Times New Roman</vt:lpstr>
      <vt:lpstr>Wingdings</vt:lpstr>
      <vt:lpstr>Tema de Office</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propedeutico</dc:creator>
  <cp:lastModifiedBy>design</cp:lastModifiedBy>
  <cp:revision>197</cp:revision>
  <cp:lastPrinted>2017-07-10T19:32:14Z</cp:lastPrinted>
  <dcterms:created xsi:type="dcterms:W3CDTF">2017-06-27T19:45:31Z</dcterms:created>
  <dcterms:modified xsi:type="dcterms:W3CDTF">2017-07-10T19:34:56Z</dcterms:modified>
</cp:coreProperties>
</file>