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"/>
  </p:handoutMasterIdLst>
  <p:sldIdLst>
    <p:sldId id="257" r:id="rId2"/>
  </p:sldIdLst>
  <p:sldSz cx="21599525" cy="32399288"/>
  <p:notesSz cx="20783550" cy="31583313"/>
  <p:defaultTextStyle>
    <a:defPPr>
      <a:defRPr lang="es-MX"/>
    </a:defPPr>
    <a:lvl1pPr marL="0" algn="l" defTabSz="2591666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833" algn="l" defTabSz="2591666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666" algn="l" defTabSz="2591666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498" algn="l" defTabSz="2591666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331" algn="l" defTabSz="2591666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164" algn="l" defTabSz="2591666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4997" algn="l" defTabSz="2591666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0830" algn="l" defTabSz="2591666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6663" algn="l" defTabSz="2591666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50" userDrawn="1">
          <p15:clr>
            <a:srgbClr val="A4A3A4"/>
          </p15:clr>
        </p15:guide>
        <p15:guide id="2" pos="6939" userDrawn="1">
          <p15:clr>
            <a:srgbClr val="A4A3A4"/>
          </p15:clr>
        </p15:guide>
        <p15:guide id="4" pos="6622" userDrawn="1">
          <p15:clr>
            <a:srgbClr val="A4A3A4"/>
          </p15:clr>
        </p15:guide>
        <p15:guide id="5" pos="317" userDrawn="1">
          <p15:clr>
            <a:srgbClr val="A4A3A4"/>
          </p15:clr>
        </p15:guide>
        <p15:guide id="6" pos="13267" userDrawn="1">
          <p15:clr>
            <a:srgbClr val="A4A3A4"/>
          </p15:clr>
        </p15:guide>
        <p15:guide id="7" pos="6803" userDrawn="1">
          <p15:clr>
            <a:srgbClr val="A4A3A4"/>
          </p15:clr>
        </p15:guide>
        <p15:guide id="8" pos="10273" userDrawn="1">
          <p15:clr>
            <a:srgbClr val="C35EA4"/>
          </p15:clr>
        </p15:guide>
        <p15:guide id="9" orient="horz" pos="7778" userDrawn="1">
          <p15:clr>
            <a:srgbClr val="A4A3A4"/>
          </p15:clr>
        </p15:guide>
        <p15:guide id="10" orient="horz" pos="16305" userDrawn="1">
          <p15:clr>
            <a:srgbClr val="A4A3A4"/>
          </p15:clr>
        </p15:guide>
        <p15:guide id="11" orient="horz" pos="19208" userDrawn="1">
          <p15:clr>
            <a:srgbClr val="A4A3A4"/>
          </p15:clr>
        </p15:guide>
        <p15:guide id="12" orient="horz" pos="184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 autoAdjust="0"/>
    <p:restoredTop sz="94434" autoAdjust="0"/>
  </p:normalViewPr>
  <p:slideViewPr>
    <p:cSldViewPr snapToGrid="0">
      <p:cViewPr>
        <p:scale>
          <a:sx n="25" d="100"/>
          <a:sy n="25" d="100"/>
        </p:scale>
        <p:origin x="3414" y="-186"/>
      </p:cViewPr>
      <p:guideLst>
        <p:guide orient="horz" pos="5850"/>
        <p:guide pos="6939"/>
        <p:guide pos="6622"/>
        <p:guide pos="317"/>
        <p:guide pos="13267"/>
        <p:guide pos="6803"/>
        <p:guide pos="10273"/>
        <p:guide orient="horz" pos="7778"/>
        <p:guide orient="horz" pos="16305"/>
        <p:guide orient="horz" pos="19208"/>
        <p:guide orient="horz" pos="184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796" y="42"/>
      </p:cViewPr>
      <p:guideLst/>
    </p:cSldViewPr>
  </p:notesViewPr>
  <p:gridSpacing cx="1800000" cy="1800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9006205" cy="1584652"/>
          </a:xfrm>
          <a:prstGeom prst="rect">
            <a:avLst/>
          </a:prstGeom>
        </p:spPr>
        <p:txBody>
          <a:bodyPr vert="horz" lIns="299229" tIns="149614" rIns="299229" bIns="149614" rtlCol="0"/>
          <a:lstStyle>
            <a:lvl1pPr algn="l">
              <a:defRPr sz="39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11772538" y="1"/>
            <a:ext cx="9006205" cy="1584652"/>
          </a:xfrm>
          <a:prstGeom prst="rect">
            <a:avLst/>
          </a:prstGeom>
        </p:spPr>
        <p:txBody>
          <a:bodyPr vert="horz" lIns="299229" tIns="149614" rIns="299229" bIns="149614" rtlCol="0"/>
          <a:lstStyle>
            <a:lvl1pPr algn="r">
              <a:defRPr sz="3900"/>
            </a:lvl1pPr>
          </a:lstStyle>
          <a:p>
            <a:fld id="{0891B8E2-B7BF-4F3E-BCBC-EA5062DCC8C3}" type="datetimeFigureOut">
              <a:rPr lang="es-MX" smtClean="0"/>
              <a:t>10/07/2017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29998668"/>
            <a:ext cx="9006205" cy="1584648"/>
          </a:xfrm>
          <a:prstGeom prst="rect">
            <a:avLst/>
          </a:prstGeom>
        </p:spPr>
        <p:txBody>
          <a:bodyPr vert="horz" lIns="299229" tIns="149614" rIns="299229" bIns="149614" rtlCol="0" anchor="b"/>
          <a:lstStyle>
            <a:lvl1pPr algn="l">
              <a:defRPr sz="39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11772538" y="29998668"/>
            <a:ext cx="9006205" cy="1584648"/>
          </a:xfrm>
          <a:prstGeom prst="rect">
            <a:avLst/>
          </a:prstGeom>
        </p:spPr>
        <p:txBody>
          <a:bodyPr vert="horz" lIns="299229" tIns="149614" rIns="299229" bIns="149614" rtlCol="0" anchor="b"/>
          <a:lstStyle>
            <a:lvl1pPr algn="r">
              <a:defRPr sz="3900"/>
            </a:lvl1pPr>
          </a:lstStyle>
          <a:p>
            <a:fld id="{AD2D54B9-23FE-49C5-89A9-BED11379E3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89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1C-9410-43D4-83C0-055A2959E207}" type="datetimeFigureOut">
              <a:rPr lang="es-MX" smtClean="0"/>
              <a:t>10/07/2017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954C-E22F-4C71-82C0-21B1046C60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873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1C-9410-43D4-83C0-055A2959E207}" type="datetimeFigureOut">
              <a:rPr lang="es-MX" smtClean="0"/>
              <a:t>10/07/2017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954C-E22F-4C71-82C0-21B1046C60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58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1C-9410-43D4-83C0-055A2959E207}" type="datetimeFigureOut">
              <a:rPr lang="es-MX" smtClean="0"/>
              <a:t>10/07/2017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954C-E22F-4C71-82C0-21B1046C60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80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1C-9410-43D4-83C0-055A2959E207}" type="datetimeFigureOut">
              <a:rPr lang="es-MX" smtClean="0"/>
              <a:t>10/07/2017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954C-E22F-4C71-82C0-21B1046C60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13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1C-9410-43D4-83C0-055A2959E207}" type="datetimeFigureOut">
              <a:rPr lang="es-MX" smtClean="0"/>
              <a:t>10/07/2017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954C-E22F-4C71-82C0-21B1046C60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978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1C-9410-43D4-83C0-055A2959E207}" type="datetimeFigureOut">
              <a:rPr lang="es-MX" smtClean="0"/>
              <a:t>10/07/2017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954C-E22F-4C71-82C0-21B1046C60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556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1C-9410-43D4-83C0-055A2959E207}" type="datetimeFigureOut">
              <a:rPr lang="es-MX" smtClean="0"/>
              <a:t>10/07/2017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954C-E22F-4C71-82C0-21B1046C60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871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1C-9410-43D4-83C0-055A2959E207}" type="datetimeFigureOut">
              <a:rPr lang="es-MX" smtClean="0"/>
              <a:t>10/07/2017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954C-E22F-4C71-82C0-21B1046C60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981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1C-9410-43D4-83C0-055A2959E207}" type="datetimeFigureOut">
              <a:rPr lang="es-MX" smtClean="0"/>
              <a:t>10/07/2017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954C-E22F-4C71-82C0-21B1046C60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065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1C-9410-43D4-83C0-055A2959E207}" type="datetimeFigureOut">
              <a:rPr lang="es-MX" smtClean="0"/>
              <a:t>10/07/2017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954C-E22F-4C71-82C0-21B1046C60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33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1D1C-9410-43D4-83C0-055A2959E207}" type="datetimeFigureOut">
              <a:rPr lang="es-MX" smtClean="0"/>
              <a:t>10/07/2017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954C-E22F-4C71-82C0-21B1046C60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86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B1D1C-9410-43D4-83C0-055A2959E207}" type="datetimeFigureOut">
              <a:rPr lang="es-MX" smtClean="0"/>
              <a:t>10/07/2017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954C-E22F-4C71-82C0-21B1046C60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12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1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080" y="25606653"/>
            <a:ext cx="4798518" cy="3672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184" y="25562815"/>
            <a:ext cx="4798518" cy="3672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009" y="22212188"/>
            <a:ext cx="4798518" cy="3672000"/>
          </a:xfrm>
          <a:prstGeom prst="rect">
            <a:avLst/>
          </a:prstGeom>
        </p:spPr>
      </p:pic>
      <p:pic>
        <p:nvPicPr>
          <p:cNvPr id="2288" name="Imagen 22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2" y="13610149"/>
            <a:ext cx="3789533" cy="362768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02" y="12196731"/>
            <a:ext cx="3413912" cy="6166434"/>
          </a:xfrm>
          <a:prstGeom prst="rect">
            <a:avLst/>
          </a:prstGeom>
        </p:spPr>
      </p:pic>
      <p:pic>
        <p:nvPicPr>
          <p:cNvPr id="19" name="Marcador de contenido 18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21" y="-47823"/>
            <a:ext cx="21708657" cy="3842240"/>
          </a:xfrm>
        </p:spPr>
      </p:pic>
      <p:sp>
        <p:nvSpPr>
          <p:cNvPr id="5" name="CuadroTexto 4"/>
          <p:cNvSpPr txBox="1"/>
          <p:nvPr/>
        </p:nvSpPr>
        <p:spPr>
          <a:xfrm>
            <a:off x="7255333" y="6489101"/>
            <a:ext cx="712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73176" y="7018101"/>
            <a:ext cx="20376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750" dirty="0">
                <a:latin typeface="Arial" panose="020B0604020202020204" pitchFamily="34" charset="0"/>
                <a:cs typeface="Arial" panose="020B0604020202020204" pitchFamily="34" charset="0"/>
              </a:rPr>
              <a:t>Polianilinas dopadas con ácido clorhídrico (</a:t>
            </a:r>
            <a:r>
              <a:rPr lang="es-MX" sz="275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s-MX" sz="2750" dirty="0">
                <a:latin typeface="Arial" panose="020B0604020202020204" pitchFamily="34" charset="0"/>
                <a:cs typeface="Arial" panose="020B0604020202020204" pitchFamily="34" charset="0"/>
              </a:rPr>
              <a:t>) y </a:t>
            </a:r>
            <a:r>
              <a:rPr lang="es-MX" sz="27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dodecilsulfato</a:t>
            </a:r>
            <a:r>
              <a:rPr lang="es-MX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(DS</a:t>
            </a:r>
            <a:r>
              <a:rPr lang="es-MX" sz="2750" dirty="0">
                <a:latin typeface="Arial" panose="020B0604020202020204" pitchFamily="34" charset="0"/>
                <a:cs typeface="Arial" panose="020B0604020202020204" pitchFamily="34" charset="0"/>
              </a:rPr>
              <a:t>) fueron sintetizadas utilizando un mecanismo de polimerización </a:t>
            </a:r>
            <a:r>
              <a:rPr lang="es-MX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oxidativa, </a:t>
            </a:r>
            <a:r>
              <a:rPr lang="es-MX" sz="2750" dirty="0">
                <a:latin typeface="Arial" panose="020B0604020202020204" pitchFamily="34" charset="0"/>
                <a:cs typeface="Arial" panose="020B0604020202020204" pitchFamily="34" charset="0"/>
              </a:rPr>
              <a:t>utilizando </a:t>
            </a:r>
            <a:r>
              <a:rPr lang="es-MX" sz="2750" dirty="0" err="1">
                <a:latin typeface="Arial" panose="020B0604020202020204" pitchFamily="34" charset="0"/>
                <a:cs typeface="Arial" panose="020B0604020202020204" pitchFamily="34" charset="0"/>
              </a:rPr>
              <a:t>persulfato</a:t>
            </a:r>
            <a:r>
              <a:rPr lang="es-MX" sz="2750" dirty="0">
                <a:latin typeface="Arial" panose="020B0604020202020204" pitchFamily="34" charset="0"/>
                <a:cs typeface="Arial" panose="020B0604020202020204" pitchFamily="34" charset="0"/>
              </a:rPr>
              <a:t> de amonio (APS) como </a:t>
            </a:r>
            <a:r>
              <a:rPr lang="es-MX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oxidante. </a:t>
            </a:r>
            <a:r>
              <a:rPr lang="es-MX" sz="2750" dirty="0">
                <a:latin typeface="Arial" panose="020B0604020202020204" pitchFamily="34" charset="0"/>
                <a:cs typeface="Arial" panose="020B0604020202020204" pitchFamily="34" charset="0"/>
              </a:rPr>
              <a:t>Los estados de oxidación de los materiales sintetizados fueron caracterizados </a:t>
            </a:r>
            <a:r>
              <a:rPr lang="es-MX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una prueba de cambio de color </a:t>
            </a:r>
            <a:r>
              <a:rPr lang="es-MX" sz="2750" dirty="0">
                <a:latin typeface="Arial" panose="020B0604020202020204" pitchFamily="34" charset="0"/>
                <a:cs typeface="Arial" panose="020B0604020202020204" pitchFamily="34" charset="0"/>
              </a:rPr>
              <a:t>para determinar el </a:t>
            </a:r>
            <a:r>
              <a:rPr lang="es-MX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s-MX" sz="2750" dirty="0">
                <a:latin typeface="Arial" panose="020B0604020202020204" pitchFamily="34" charset="0"/>
                <a:cs typeface="Arial" panose="020B0604020202020204" pitchFamily="34" charset="0"/>
              </a:rPr>
              <a:t>al que ocurre el </a:t>
            </a:r>
            <a:r>
              <a:rPr lang="es-MX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proceso dopaje/</a:t>
            </a:r>
            <a:r>
              <a:rPr lang="es-MX" sz="27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dedopaje</a:t>
            </a:r>
            <a:r>
              <a:rPr lang="es-MX" sz="2750" dirty="0">
                <a:latin typeface="Arial" panose="020B0604020202020204" pitchFamily="34" charset="0"/>
                <a:cs typeface="Arial" panose="020B0604020202020204" pitchFamily="34" charset="0"/>
              </a:rPr>
              <a:t>. Estos polímeros fueron sometidos a </a:t>
            </a:r>
            <a:r>
              <a:rPr lang="es-MX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espectroscopia </a:t>
            </a:r>
            <a:r>
              <a:rPr lang="es-MX" sz="2750" dirty="0">
                <a:latin typeface="Arial" panose="020B0604020202020204" pitchFamily="34" charset="0"/>
                <a:cs typeface="Arial" panose="020B0604020202020204" pitchFamily="34" charset="0"/>
              </a:rPr>
              <a:t>de impedancia electroquímica,  conductividad eléctrica por el método de cuatro puntas y  pruebas de carga y descarga  para evaluar su aplicación como electrodos para </a:t>
            </a:r>
            <a:r>
              <a:rPr lang="es-MX" sz="2750" dirty="0" err="1">
                <a:latin typeface="Arial" panose="020B0604020202020204" pitchFamily="34" charset="0"/>
                <a:cs typeface="Arial" panose="020B0604020202020204" pitchFamily="34" charset="0"/>
              </a:rPr>
              <a:t>supercapacitores</a:t>
            </a:r>
            <a:r>
              <a:rPr lang="es-MX" sz="27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2223517" y="9518321"/>
            <a:ext cx="712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932022" y="10098184"/>
            <a:ext cx="1011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Determinar el efecto de la relación molar en polianilinas dopadas con </a:t>
            </a:r>
            <a:r>
              <a:rPr lang="es-MX" sz="27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dodecilsulfato</a:t>
            </a:r>
            <a:r>
              <a:rPr lang="es-MX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y ácido clorhídrico sobre la capacitancia específica en electrodos para </a:t>
            </a:r>
            <a:r>
              <a:rPr lang="es-MX" sz="27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supercapacitores</a:t>
            </a:r>
            <a:r>
              <a:rPr lang="es-MX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74957" y="3538909"/>
            <a:ext cx="20484805" cy="20310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6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POLIANILINAS PARA APLICACIÓN EN ELECTRODOS PARA SUPERCAPACITORES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57360" y="6265904"/>
            <a:ext cx="20520000" cy="21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17"/>
          </a:p>
        </p:txBody>
      </p:sp>
      <p:sp>
        <p:nvSpPr>
          <p:cNvPr id="20" name="Rectángulo 19"/>
          <p:cNvSpPr/>
          <p:nvPr/>
        </p:nvSpPr>
        <p:spPr>
          <a:xfrm>
            <a:off x="514972" y="9288916"/>
            <a:ext cx="10008000" cy="21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17"/>
          </a:p>
        </p:txBody>
      </p:sp>
      <p:sp>
        <p:nvSpPr>
          <p:cNvPr id="29" name="Rectángulo 28"/>
          <p:cNvSpPr/>
          <p:nvPr/>
        </p:nvSpPr>
        <p:spPr>
          <a:xfrm>
            <a:off x="11031659" y="11527573"/>
            <a:ext cx="10045701" cy="21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17"/>
          </a:p>
        </p:txBody>
      </p:sp>
      <p:sp>
        <p:nvSpPr>
          <p:cNvPr id="30" name="CuadroTexto 29"/>
          <p:cNvSpPr txBox="1"/>
          <p:nvPr/>
        </p:nvSpPr>
        <p:spPr>
          <a:xfrm>
            <a:off x="1934693" y="9537472"/>
            <a:ext cx="712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14972" y="17602568"/>
            <a:ext cx="10012797" cy="21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4150448" y="29907925"/>
            <a:ext cx="3270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025448" y="17890568"/>
            <a:ext cx="712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</p:txBody>
      </p:sp>
      <p:graphicFrame>
        <p:nvGraphicFramePr>
          <p:cNvPr id="60" name="Tabla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954614"/>
              </p:ext>
            </p:extLst>
          </p:nvPr>
        </p:nvGraphicFramePr>
        <p:xfrm>
          <a:off x="550996" y="18967224"/>
          <a:ext cx="7019634" cy="38271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4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7747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Muestra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Anilina </a:t>
                      </a:r>
                      <a:r>
                        <a:rPr lang="es-MX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(moles)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</a:t>
                      </a:r>
                      <a:r>
                        <a:rPr lang="es-MX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(moles)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APS</a:t>
                      </a:r>
                    </a:p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(moles)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</a:t>
                      </a:r>
                    </a:p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(moles)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887">
                <a:tc>
                  <a:txBody>
                    <a:bodyPr/>
                    <a:lstStyle/>
                    <a:p>
                      <a:pPr algn="ctr"/>
                      <a:r>
                        <a:rPr lang="es-MX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PAni</a:t>
                      </a:r>
                      <a:r>
                        <a:rPr lang="es-MX" sz="2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-P1</a:t>
                      </a:r>
                      <a:endParaRPr lang="es-MX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0.0028</a:t>
                      </a: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0.00336</a:t>
                      </a: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8" marR="71998" marT="35999" marB="3599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529">
                <a:tc>
                  <a:txBody>
                    <a:bodyPr/>
                    <a:lstStyle/>
                    <a:p>
                      <a:pPr algn="ctr"/>
                      <a:r>
                        <a:rPr lang="es-MX" sz="2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PAni-HCl</a:t>
                      </a:r>
                      <a:endParaRPr lang="es-MX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0.0028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0.00336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0.0028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887">
                <a:tc>
                  <a:txBody>
                    <a:bodyPr/>
                    <a:lstStyle/>
                    <a:p>
                      <a:pPr algn="ctr"/>
                      <a:r>
                        <a:rPr lang="es-MX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 1-1</a:t>
                      </a:r>
                      <a:endParaRPr lang="es-MX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0.0028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0.0028</a:t>
                      </a: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0.00672</a:t>
                      </a: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0.0028</a:t>
                      </a:r>
                    </a:p>
                  </a:txBody>
                  <a:tcPr marL="71998" marR="71998" marT="35999" marB="3599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887">
                <a:tc>
                  <a:txBody>
                    <a:bodyPr/>
                    <a:lstStyle/>
                    <a:p>
                      <a:pPr algn="ctr"/>
                      <a:r>
                        <a:rPr lang="es-MX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 1-2</a:t>
                      </a:r>
                      <a:endParaRPr lang="es-MX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0.0056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0.0028</a:t>
                      </a: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0.01008</a:t>
                      </a: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0.0056</a:t>
                      </a:r>
                    </a:p>
                  </a:txBody>
                  <a:tcPr marL="71998" marR="71998" marT="35999" marB="3599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887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 1-3</a:t>
                      </a:r>
                      <a:endParaRPr lang="es-MX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0.0084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0.0028</a:t>
                      </a: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0.01344</a:t>
                      </a: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0.0084</a:t>
                      </a:r>
                    </a:p>
                  </a:txBody>
                  <a:tcPr marL="71998" marR="71998" marT="35999" marB="3599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339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 1-4</a:t>
                      </a:r>
                      <a:endParaRPr lang="es-MX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0.0112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0.0028</a:t>
                      </a: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0.0168</a:t>
                      </a: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marL="0" marR="0" indent="0" algn="ctr" defTabSz="2743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0.0112</a:t>
                      </a:r>
                    </a:p>
                  </a:txBody>
                  <a:tcPr marL="71998" marR="71998" marT="35999" marB="3599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4" name="Rectángulo 63"/>
          <p:cNvSpPr/>
          <p:nvPr/>
        </p:nvSpPr>
        <p:spPr>
          <a:xfrm>
            <a:off x="562477" y="10142316"/>
            <a:ext cx="100091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30"/>
              </a:spcAft>
            </a:pPr>
            <a:r>
              <a:rPr lang="es-MX" sz="27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polianilina es uno de los polímeros </a:t>
            </a:r>
            <a:r>
              <a:rPr lang="es-MX" sz="27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electroconductores </a:t>
            </a:r>
            <a:r>
              <a:rPr lang="es-MX" sz="27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(PCE) más estudiados hasta la fecha debido a su bajo costo, facilidad de síntesis </a:t>
            </a:r>
            <a:r>
              <a:rPr lang="es-MX" sz="27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estabilidad [</a:t>
            </a:r>
            <a:r>
              <a:rPr lang="es-MX" sz="27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2].  La alta movilidad de los electrones por los enlaces conjugados dentro de las macromoléculas </a:t>
            </a:r>
            <a:r>
              <a:rPr lang="es-MX" sz="27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</a:t>
            </a:r>
            <a:r>
              <a:rPr lang="es-MX" sz="27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responsable por la </a:t>
            </a:r>
            <a:r>
              <a:rPr lang="es-MX" sz="27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elevada </a:t>
            </a:r>
            <a:r>
              <a:rPr lang="es-MX" sz="27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conductividad [1], por la cual los </a:t>
            </a:r>
            <a:r>
              <a:rPr lang="es-MX" sz="27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PCE </a:t>
            </a:r>
            <a:r>
              <a:rPr lang="es-MX" sz="27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 candidatos para la fabricación de dispositivos de almacenamiento </a:t>
            </a:r>
            <a:r>
              <a:rPr lang="es-MX" sz="27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MX" sz="27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energía </a:t>
            </a:r>
            <a:r>
              <a:rPr lang="es-MX" sz="27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</a:t>
            </a:r>
            <a:r>
              <a:rPr lang="es-MX" sz="275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supercapacitores</a:t>
            </a:r>
            <a:r>
              <a:rPr lang="es-MX" sz="27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7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[3</a:t>
            </a:r>
            <a:r>
              <a:rPr lang="es-MX" sz="275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].</a:t>
            </a:r>
            <a:endParaRPr lang="es-MX" sz="27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3422229" y="5632102"/>
            <a:ext cx="14708116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Moya,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Sánchez, C. Hernández, J. Olmedo, A. Domínguez, A. Zaragoza </a:t>
            </a:r>
            <a:endParaRPr lang="es-MX" sz="3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520" b="1" baseline="30000" dirty="0"/>
          </a:p>
        </p:txBody>
      </p:sp>
      <p:graphicFrame>
        <p:nvGraphicFramePr>
          <p:cNvPr id="76" name="Tabla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452259"/>
              </p:ext>
            </p:extLst>
          </p:nvPr>
        </p:nvGraphicFramePr>
        <p:xfrm>
          <a:off x="11048673" y="19471099"/>
          <a:ext cx="4338637" cy="26666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1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609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Muestra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Capacitancia específica</a:t>
                      </a:r>
                      <a:r>
                        <a:rPr lang="es-MX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 g</a:t>
                      </a:r>
                      <a:r>
                        <a:rPr lang="es-MX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s-MX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16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PAni-P1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25.73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83">
                <a:tc>
                  <a:txBody>
                    <a:bodyPr/>
                    <a:lstStyle/>
                    <a:p>
                      <a:pPr marL="0" marR="0" indent="0" algn="ctr" defTabSz="2159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PAni-HCl</a:t>
                      </a: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1998" marR="71998" marT="35999" marB="359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111.45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368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54.89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96.16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502944" y="3218281"/>
            <a:ext cx="20558419" cy="28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98" tIns="35999" rIns="71998" bIns="359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4017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562477" y="5472850"/>
            <a:ext cx="20523201" cy="18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17"/>
          </a:p>
        </p:txBody>
      </p:sp>
      <p:sp>
        <p:nvSpPr>
          <p:cNvPr id="10" name="CuadroTexto 9"/>
          <p:cNvSpPr txBox="1"/>
          <p:nvPr/>
        </p:nvSpPr>
        <p:spPr>
          <a:xfrm>
            <a:off x="534551" y="30512643"/>
            <a:ext cx="10003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Agradezco 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CIMAV, ITCH,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 mis compañeros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Laboratorio de Química de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olímeros, a Rodolfo Villarreal,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Dra. M.T. Ochoa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 Dr.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José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L. Espinoza y al Ing. Luis De La Torre por su valiosa colaboración a este trabajo.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1978325" y="26801310"/>
            <a:ext cx="712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061"/>
              </p:ext>
            </p:extLst>
          </p:nvPr>
        </p:nvGraphicFramePr>
        <p:xfrm>
          <a:off x="15636908" y="18070213"/>
          <a:ext cx="5380668" cy="40499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0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0694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Muestra</a:t>
                      </a:r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Conductividad</a:t>
                      </a:r>
                    </a:p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 cm</a:t>
                      </a:r>
                      <a:r>
                        <a:rPr lang="es-MX" sz="22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541">
                <a:tc>
                  <a:txBody>
                    <a:bodyPr/>
                    <a:lstStyle/>
                    <a:p>
                      <a:pPr algn="ctr"/>
                      <a:r>
                        <a:rPr lang="es-MX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PAni</a:t>
                      </a:r>
                      <a:r>
                        <a:rPr lang="es-MX" sz="2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-P1</a:t>
                      </a:r>
                      <a:endParaRPr lang="es-MX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541">
                <a:tc>
                  <a:txBody>
                    <a:bodyPr/>
                    <a:lstStyle/>
                    <a:p>
                      <a:pPr algn="ctr"/>
                      <a:r>
                        <a:rPr lang="es-MX" sz="2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PAni-HCl</a:t>
                      </a:r>
                      <a:endParaRPr lang="es-MX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541">
                <a:tc>
                  <a:txBody>
                    <a:bodyPr/>
                    <a:lstStyle/>
                    <a:p>
                      <a:pPr algn="ctr"/>
                      <a:r>
                        <a:rPr lang="es-MX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</a:t>
                      </a:r>
                      <a:endParaRPr lang="es-MX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541">
                <a:tc>
                  <a:txBody>
                    <a:bodyPr/>
                    <a:lstStyle/>
                    <a:p>
                      <a:pPr algn="ctr"/>
                      <a:r>
                        <a:rPr lang="es-MX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</a:t>
                      </a:r>
                      <a:endParaRPr lang="es-MX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0.001487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541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</a:t>
                      </a:r>
                      <a:endParaRPr lang="es-MX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0.0006433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541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</a:t>
                      </a:r>
                      <a:endParaRPr lang="es-MX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8" marR="71998" marT="35999" marB="35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" name="Rectángulo 51"/>
          <p:cNvSpPr/>
          <p:nvPr/>
        </p:nvSpPr>
        <p:spPr>
          <a:xfrm>
            <a:off x="11015663" y="29649435"/>
            <a:ext cx="10045700" cy="21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17"/>
          </a:p>
        </p:txBody>
      </p:sp>
      <p:sp>
        <p:nvSpPr>
          <p:cNvPr id="54" name="Rectángulo 53"/>
          <p:cNvSpPr/>
          <p:nvPr/>
        </p:nvSpPr>
        <p:spPr>
          <a:xfrm>
            <a:off x="499020" y="26509501"/>
            <a:ext cx="10011600" cy="21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17"/>
          </a:p>
        </p:txBody>
      </p:sp>
      <p:sp>
        <p:nvSpPr>
          <p:cNvPr id="22" name="CuadroTexto 21"/>
          <p:cNvSpPr txBox="1"/>
          <p:nvPr/>
        </p:nvSpPr>
        <p:spPr>
          <a:xfrm>
            <a:off x="502944" y="27374508"/>
            <a:ext cx="10043208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Con este estudio se determinó que al dopar la polianilina con </a:t>
            </a:r>
            <a:r>
              <a:rPr lang="es-MX" sz="27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s-MX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y DS, el material adquirió capacitancia específica proporcional a la cantidad de cada dopante presente, por tanto, se concluye que el dopaje con </a:t>
            </a:r>
            <a:r>
              <a:rPr lang="es-MX" sz="27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s-MX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 otorgó mejores resultados para ser aplicado en </a:t>
            </a:r>
            <a:r>
              <a:rPr lang="es-MX" sz="27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supercapacitores</a:t>
            </a:r>
            <a:r>
              <a:rPr lang="es-MX" sz="27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1015662" y="30492700"/>
            <a:ext cx="1000730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[1] Lota et al., </a:t>
            </a:r>
            <a:r>
              <a:rPr lang="es-MX" sz="2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es-MX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5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s-MX" sz="225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es-MX" sz="22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5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es-MX" sz="225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Solids</a:t>
            </a:r>
            <a:r>
              <a:rPr lang="es-MX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, 2004, 65, 295-301.</a:t>
            </a:r>
          </a:p>
          <a:p>
            <a:pPr algn="just"/>
            <a:r>
              <a:rPr lang="es-MX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s-MX" sz="2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Rodrigues</a:t>
            </a:r>
            <a:r>
              <a:rPr lang="es-MX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s-MX" sz="2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s-MX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50" dirty="0" err="1">
                <a:latin typeface="Arial" panose="020B0604020202020204" pitchFamily="34" charset="0"/>
                <a:cs typeface="Arial" panose="020B0604020202020204" pitchFamily="34" charset="0"/>
              </a:rPr>
              <a:t>Polymer</a:t>
            </a:r>
            <a:r>
              <a:rPr lang="es-MX" sz="2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es-MX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, 2002, 38, 2213-2217.</a:t>
            </a:r>
          </a:p>
          <a:p>
            <a:pPr algn="just"/>
            <a:r>
              <a:rPr lang="es-MX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s-MX" sz="2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Vangari</a:t>
            </a:r>
            <a:r>
              <a:rPr lang="es-MX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s-MX" sz="2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es-MX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5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s-MX" sz="225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s-MX" sz="2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es-MX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, 2012, 139, 72-79.</a:t>
            </a:r>
            <a:endParaRPr lang="es-MX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553415"/>
              </p:ext>
            </p:extLst>
          </p:nvPr>
        </p:nvGraphicFramePr>
        <p:xfrm>
          <a:off x="1104586" y="22915456"/>
          <a:ext cx="4735689" cy="3189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" name="CS ChemDraw Drawing" r:id="rId9" imgW="5964326" imgH="4016950" progId="ChemDraw.Document.6.0">
                  <p:embed/>
                </p:oleObj>
              </mc:Choice>
              <mc:Fallback>
                <p:oleObj name="CS ChemDraw Drawing" r:id="rId9" imgW="5964326" imgH="40169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4586" y="22915456"/>
                        <a:ext cx="4735689" cy="3189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CuadroTexto 58"/>
          <p:cNvSpPr txBox="1"/>
          <p:nvPr/>
        </p:nvSpPr>
        <p:spPr>
          <a:xfrm>
            <a:off x="1978325" y="29861157"/>
            <a:ext cx="712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500063" y="29650672"/>
            <a:ext cx="10011600" cy="21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17"/>
          </a:p>
        </p:txBody>
      </p:sp>
      <p:graphicFrame>
        <p:nvGraphicFramePr>
          <p:cNvPr id="49" name="Objeto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504110"/>
              </p:ext>
            </p:extLst>
          </p:nvPr>
        </p:nvGraphicFramePr>
        <p:xfrm>
          <a:off x="7968220" y="18527451"/>
          <a:ext cx="2304716" cy="515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" name="CS ChemDraw Drawing" r:id="rId11" imgW="1681994" imgH="3765443" progId="ChemDraw.Document.6.0">
                  <p:embed/>
                </p:oleObj>
              </mc:Choice>
              <mc:Fallback>
                <p:oleObj name="CS ChemDraw Drawing" r:id="rId11" imgW="1681994" imgH="37654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68220" y="18527451"/>
                        <a:ext cx="2304716" cy="515695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uadroTexto 34"/>
          <p:cNvSpPr txBox="1"/>
          <p:nvPr/>
        </p:nvSpPr>
        <p:spPr>
          <a:xfrm>
            <a:off x="12492482" y="11743573"/>
            <a:ext cx="712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853" y="24166497"/>
            <a:ext cx="1953695" cy="2014119"/>
          </a:xfrm>
          <a:prstGeom prst="rect">
            <a:avLst/>
          </a:prstGeom>
          <a:ln>
            <a:noFill/>
          </a:ln>
        </p:spPr>
      </p:pic>
      <p:sp>
        <p:nvSpPr>
          <p:cNvPr id="2276" name="Flecha derecha 2275"/>
          <p:cNvSpPr/>
          <p:nvPr/>
        </p:nvSpPr>
        <p:spPr>
          <a:xfrm>
            <a:off x="6030290" y="24568174"/>
            <a:ext cx="1511160" cy="605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85" name="Triángulo isósceles 2284"/>
          <p:cNvSpPr/>
          <p:nvPr/>
        </p:nvSpPr>
        <p:spPr>
          <a:xfrm rot="10800000">
            <a:off x="7947025" y="23684404"/>
            <a:ext cx="2246926" cy="1382712"/>
          </a:xfrm>
          <a:prstGeom prst="triangle">
            <a:avLst>
              <a:gd name="adj" fmla="val 60912"/>
            </a:avLst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86" name="CuadroTexto 2285"/>
          <p:cNvSpPr txBox="1"/>
          <p:nvPr/>
        </p:nvSpPr>
        <p:spPr>
          <a:xfrm>
            <a:off x="7947025" y="22149760"/>
            <a:ext cx="965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endParaRPr lang="es-MX" sz="32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CuadroTexto 86"/>
          <p:cNvSpPr txBox="1"/>
          <p:nvPr/>
        </p:nvSpPr>
        <p:spPr>
          <a:xfrm>
            <a:off x="9427556" y="19401522"/>
            <a:ext cx="965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i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endParaRPr lang="es-MX" sz="32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91" name="Imagen 229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9860" y="13671420"/>
            <a:ext cx="6156859" cy="340987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56943" y="17193752"/>
            <a:ext cx="3704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1.  Diagrama de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Ragone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5606088" y="17176404"/>
            <a:ext cx="4266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2. 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Supercapacitor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faradáico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2795161" y="26033290"/>
            <a:ext cx="3149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3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Ruta de síntesis.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9518" y="18498267"/>
            <a:ext cx="5518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1. Relación en moles de los reactivos.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085302" y="18335072"/>
            <a:ext cx="4478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 Cambio de color dopaje/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dedopaje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11019024" y="19013630"/>
            <a:ext cx="4544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2. Capacitancia específica. 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406" y="12207190"/>
            <a:ext cx="6350980" cy="4860000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15585452" y="16975800"/>
            <a:ext cx="4478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Espectro de impedancia.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15544186" y="17643292"/>
            <a:ext cx="4478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3. Conductividad.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13196116" y="29242070"/>
            <a:ext cx="6420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6. Carga/descarga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galvanoestática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11" y="22212188"/>
            <a:ext cx="4798518" cy="36720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1015663" y="9288916"/>
            <a:ext cx="10008213" cy="21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17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8822</TotalTime>
  <Words>540</Words>
  <Application>Microsoft Office PowerPoint</Application>
  <PresentationFormat>Personalizado</PresentationFormat>
  <Paragraphs>91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CS ChemDraw Drawing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Armando</dc:creator>
  <cp:lastModifiedBy>design</cp:lastModifiedBy>
  <cp:revision>212</cp:revision>
  <cp:lastPrinted>2017-07-10T17:23:18Z</cp:lastPrinted>
  <dcterms:created xsi:type="dcterms:W3CDTF">2017-06-26T05:00:11Z</dcterms:created>
  <dcterms:modified xsi:type="dcterms:W3CDTF">2017-07-10T17:55:16Z</dcterms:modified>
</cp:coreProperties>
</file>