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21602700" cy="32404050"/>
  <p:notesSz cx="21145500" cy="31945263"/>
  <p:defaultTextStyle>
    <a:defPPr>
      <a:defRPr lang="es-MX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7C53"/>
    <a:srgbClr val="D3F52B"/>
    <a:srgbClr val="F52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5161" autoAdjust="0"/>
  </p:normalViewPr>
  <p:slideViewPr>
    <p:cSldViewPr>
      <p:cViewPr>
        <p:scale>
          <a:sx n="66" d="100"/>
          <a:sy n="66" d="100"/>
        </p:scale>
        <p:origin x="768" y="-4188"/>
      </p:cViewPr>
      <p:guideLst>
        <p:guide orient="horz" pos="10206"/>
        <p:guide pos="6804"/>
      </p:guideLst>
    </p:cSldViewPr>
  </p:slideViewPr>
  <p:outlineViewPr>
    <p:cViewPr>
      <p:scale>
        <a:sx n="33" d="100"/>
        <a:sy n="33" d="100"/>
      </p:scale>
      <p:origin x="36" y="2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9163050" cy="1597263"/>
          </a:xfrm>
          <a:prstGeom prst="rect">
            <a:avLst/>
          </a:prstGeom>
        </p:spPr>
        <p:txBody>
          <a:bodyPr vert="horz" lIns="299740" tIns="149870" rIns="299740" bIns="149870" rtlCol="0"/>
          <a:lstStyle>
            <a:lvl1pPr algn="l">
              <a:defRPr sz="39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11977560" y="0"/>
            <a:ext cx="9163050" cy="1597263"/>
          </a:xfrm>
          <a:prstGeom prst="rect">
            <a:avLst/>
          </a:prstGeom>
        </p:spPr>
        <p:txBody>
          <a:bodyPr vert="horz" lIns="299740" tIns="149870" rIns="299740" bIns="149870" rtlCol="0"/>
          <a:lstStyle>
            <a:lvl1pPr algn="r">
              <a:defRPr sz="3900"/>
            </a:lvl1pPr>
          </a:lstStyle>
          <a:p>
            <a:fld id="{0B318A9C-FEA7-4E75-A032-6D6C7955696B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580188" y="2392363"/>
            <a:ext cx="7985125" cy="11980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99740" tIns="149870" rIns="299740" bIns="14987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2114551" y="15174001"/>
            <a:ext cx="16916399" cy="14375368"/>
          </a:xfrm>
          <a:prstGeom prst="rect">
            <a:avLst/>
          </a:prstGeom>
        </p:spPr>
        <p:txBody>
          <a:bodyPr vert="horz" lIns="299740" tIns="149870" rIns="299740" bIns="14987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30342458"/>
            <a:ext cx="9163050" cy="1597263"/>
          </a:xfrm>
          <a:prstGeom prst="rect">
            <a:avLst/>
          </a:prstGeom>
        </p:spPr>
        <p:txBody>
          <a:bodyPr vert="horz" lIns="299740" tIns="149870" rIns="299740" bIns="149870" rtlCol="0" anchor="b"/>
          <a:lstStyle>
            <a:lvl1pPr algn="l">
              <a:defRPr sz="3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11977560" y="30342458"/>
            <a:ext cx="9163050" cy="1597263"/>
          </a:xfrm>
          <a:prstGeom prst="rect">
            <a:avLst/>
          </a:prstGeom>
        </p:spPr>
        <p:txBody>
          <a:bodyPr vert="horz" lIns="299740" tIns="149870" rIns="299740" bIns="149870" rtlCol="0" anchor="b"/>
          <a:lstStyle>
            <a:lvl1pPr algn="r">
              <a:defRPr sz="3900"/>
            </a:lvl1pPr>
          </a:lstStyle>
          <a:p>
            <a:fld id="{45CDE9CF-8AC5-499F-86AF-43086F24647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75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E9CF-8AC5-499F-86AF-43086F24647C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20203" y="10066261"/>
            <a:ext cx="18362295" cy="69458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61957" y="1297667"/>
            <a:ext cx="4860608" cy="276484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80135" y="1297667"/>
            <a:ext cx="14221778" cy="2764845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464" y="20822605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464" y="13734221"/>
            <a:ext cx="18362295" cy="708838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80135" y="7560947"/>
            <a:ext cx="9541193" cy="21385175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981372" y="7560947"/>
            <a:ext cx="9541193" cy="21385175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0135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3873" y="7253409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3873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09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80136" y="6780850"/>
            <a:ext cx="7107139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4280" y="22682835"/>
            <a:ext cx="12961620" cy="267783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4280" y="25360672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F82A6-5623-46C4-AA63-5ACC577F61C3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4819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D232-A1FA-4096-B443-1A67EAD91BF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tiff"/><Relationship Id="rId10" Type="http://schemas.openxmlformats.org/officeDocument/2006/relationships/image" Target="../media/image8.jpeg"/><Relationship Id="rId19" Type="http://schemas.openxmlformats.org/officeDocument/2006/relationships/image" Target="../media/image17.tiff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08800" y="6564854"/>
            <a:ext cx="12148733" cy="2508379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200" b="1" dirty="0" smtClean="0"/>
              <a:t>JUSTIFICACIÓN</a:t>
            </a:r>
            <a:r>
              <a:rPr lang="es-MX" sz="3200" dirty="0" smtClean="0"/>
              <a:t>: </a:t>
            </a:r>
            <a:r>
              <a:rPr lang="es-MX" sz="2500" dirty="0" smtClean="0"/>
              <a:t>Actualmente, las </a:t>
            </a:r>
            <a:r>
              <a:rPr lang="es-MX" sz="2500" dirty="0" err="1" smtClean="0"/>
              <a:t>nanofibras</a:t>
            </a:r>
            <a:r>
              <a:rPr lang="es-MX" sz="2500" dirty="0" smtClean="0"/>
              <a:t> de óxido de zinc  se han colocado por delante de (nanotubos de carbón y </a:t>
            </a:r>
            <a:r>
              <a:rPr lang="es-MX" sz="2500" dirty="0" err="1" smtClean="0"/>
              <a:t>nanocables</a:t>
            </a:r>
            <a:r>
              <a:rPr lang="es-MX" sz="2500" dirty="0" smtClean="0"/>
              <a:t> de silicio) en la categoría de los </a:t>
            </a:r>
            <a:r>
              <a:rPr lang="es-MX" sz="2500" dirty="0" err="1" smtClean="0"/>
              <a:t>nanomateriales</a:t>
            </a:r>
            <a:r>
              <a:rPr lang="es-MX" sz="2500" dirty="0" smtClean="0"/>
              <a:t> debido a sus notables propiedades semiconductoras, piezoeléctricas y fotoconductoras.</a:t>
            </a:r>
            <a:r>
              <a:rPr lang="es-MX" sz="2500" baseline="30000" dirty="0" smtClean="0"/>
              <a:t> [1]</a:t>
            </a:r>
            <a:r>
              <a:rPr lang="es-MX" sz="2500" dirty="0" smtClean="0"/>
              <a:t> Los </a:t>
            </a:r>
            <a:r>
              <a:rPr lang="es-MX" sz="2500" dirty="0" err="1" smtClean="0"/>
              <a:t>nanogeneradores</a:t>
            </a:r>
            <a:r>
              <a:rPr lang="es-MX" sz="2500" dirty="0" smtClean="0"/>
              <a:t> aprovechan las propiedades piezoeléctricas y semiconductoras de las </a:t>
            </a:r>
            <a:r>
              <a:rPr lang="es-MX" sz="2500" dirty="0" err="1" smtClean="0"/>
              <a:t>nanoestructuras</a:t>
            </a:r>
            <a:r>
              <a:rPr lang="es-MX" sz="2500" dirty="0" smtClean="0"/>
              <a:t> de óxido de zinc, que producen pequeñas cargas eléctricas cuando se flexionan.</a:t>
            </a:r>
            <a:r>
              <a:rPr lang="es-MX" sz="2500" baseline="30000" dirty="0" smtClean="0"/>
              <a:t> [2]</a:t>
            </a:r>
            <a:r>
              <a:rPr lang="es-MX" sz="2500" dirty="0" smtClean="0"/>
              <a:t> </a:t>
            </a:r>
            <a:endParaRPr lang="es-MX" sz="25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8182" y="2736529"/>
            <a:ext cx="20810312" cy="18722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5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Elaboración </a:t>
            </a:r>
            <a:r>
              <a:rPr lang="es-MX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un dispositivo electrónico a partir de nanohilos de óxido de zinc</a:t>
            </a:r>
            <a:endParaRPr lang="es-MX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8182" y="9361265"/>
            <a:ext cx="12097344" cy="17569952"/>
          </a:xfrm>
          <a:ln w="19050">
            <a:solidFill>
              <a:srgbClr val="FFFF00"/>
            </a:solidFill>
            <a:prstDash val="lgDashDotDot"/>
          </a:ln>
        </p:spPr>
        <p:txBody>
          <a:bodyPr>
            <a:normAutofit/>
          </a:bodyPr>
          <a:lstStyle/>
          <a:p>
            <a:pPr algn="just"/>
            <a:r>
              <a:rPr lang="es-MX" sz="3200" b="1" dirty="0" smtClean="0">
                <a:solidFill>
                  <a:schemeClr val="tx1"/>
                </a:solidFill>
              </a:rPr>
              <a:t>METODOLOGÍA: </a:t>
            </a:r>
          </a:p>
          <a:p>
            <a:pPr marL="514350" indent="-514350" algn="just">
              <a:buAutoNum type="arabicPeriod"/>
            </a:pPr>
            <a:r>
              <a:rPr lang="es-MX" sz="2700" b="1" u="sng" dirty="0" smtClean="0">
                <a:solidFill>
                  <a:schemeClr val="tx1"/>
                </a:solidFill>
              </a:rPr>
              <a:t>Preparación de </a:t>
            </a:r>
            <a:r>
              <a:rPr lang="es-MX" sz="2700" b="1" u="sng" dirty="0" err="1" smtClean="0">
                <a:solidFill>
                  <a:schemeClr val="tx1"/>
                </a:solidFill>
              </a:rPr>
              <a:t>nanohilos</a:t>
            </a:r>
            <a:r>
              <a:rPr lang="es-MX" sz="2700" b="1" u="sng" dirty="0" smtClean="0">
                <a:solidFill>
                  <a:schemeClr val="tx1"/>
                </a:solidFill>
              </a:rPr>
              <a:t> de óxido de zinc</a:t>
            </a:r>
          </a:p>
          <a:p>
            <a:pPr marL="514350" indent="-514350" algn="just"/>
            <a:endParaRPr lang="es-MX" sz="2700" b="1" u="sng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b="1" u="sng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b="1" u="sng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b="1" u="sng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s-MX" sz="2500" b="1" u="sng" dirty="0" smtClean="0">
                <a:solidFill>
                  <a:schemeClr val="tx1"/>
                </a:solidFill>
              </a:rPr>
              <a:t> </a:t>
            </a:r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s-MX" sz="2700" b="1" dirty="0" smtClean="0">
                <a:solidFill>
                  <a:schemeClr val="tx1"/>
                </a:solidFill>
              </a:rPr>
              <a:t>2. </a:t>
            </a:r>
            <a:r>
              <a:rPr lang="es-MX" sz="2700" b="1" u="sng" dirty="0" smtClean="0">
                <a:solidFill>
                  <a:schemeClr val="tx1"/>
                </a:solidFill>
              </a:rPr>
              <a:t>Preparación del polímero</a:t>
            </a:r>
          </a:p>
          <a:p>
            <a:pPr marL="514350" indent="-514350" algn="l"/>
            <a:r>
              <a:rPr lang="es-MX" sz="2500" dirty="0" smtClean="0">
                <a:solidFill>
                  <a:schemeClr val="tx1"/>
                </a:solidFill>
              </a:rPr>
              <a:t>	</a:t>
            </a:r>
          </a:p>
          <a:p>
            <a:pPr marL="514350" indent="-514350" algn="l"/>
            <a:endParaRPr lang="es-MX" sz="25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5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s-MX" sz="2700" b="1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 startAt="3"/>
            </a:pPr>
            <a:r>
              <a:rPr lang="es-MX" sz="2700" b="1" u="sng" dirty="0" smtClean="0">
                <a:solidFill>
                  <a:schemeClr val="tx1"/>
                </a:solidFill>
              </a:rPr>
              <a:t>Depósitos por Sputtering para apilamiento de películas delgadas</a:t>
            </a:r>
          </a:p>
          <a:p>
            <a:pPr marL="514350" indent="-514350" algn="just"/>
            <a:endParaRPr lang="es-MX" sz="2700" b="1" u="sng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MX" sz="2500" dirty="0" smtClean="0">
              <a:solidFill>
                <a:schemeClr val="tx1"/>
              </a:solidFill>
            </a:endParaRPr>
          </a:p>
          <a:p>
            <a:pPr marL="514350" indent="-514350" algn="just"/>
            <a:r>
              <a:rPr lang="es-MX" sz="2500" dirty="0" smtClean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4" name="3 Imagen" descr="Logo_oficial_IT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94238" y="0"/>
            <a:ext cx="20882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cima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198" y="0"/>
            <a:ext cx="3240510" cy="194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LOGO-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0550" y="0"/>
            <a:ext cx="4389356" cy="203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conacy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7054" y="0"/>
            <a:ext cx="238893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0" y="1800425"/>
            <a:ext cx="13393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Centro de Investigación en </a:t>
            </a:r>
          </a:p>
          <a:p>
            <a:r>
              <a:rPr lang="es-MX" sz="3000" dirty="0" smtClean="0"/>
              <a:t>   Materiales Avanzados</a:t>
            </a:r>
            <a:endParaRPr lang="es-MX" sz="3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657334" y="432273"/>
            <a:ext cx="76329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Karen Alejandra Guereque Granados</a:t>
            </a:r>
          </a:p>
          <a:p>
            <a:pPr algn="ctr"/>
            <a:r>
              <a:rPr lang="es-MX" sz="3000" b="1" dirty="0" smtClean="0"/>
              <a:t>M.C. José Trinidad Holguín  Momaca</a:t>
            </a:r>
          </a:p>
          <a:p>
            <a:pPr algn="ctr"/>
            <a:r>
              <a:rPr lang="es-MX" sz="3000" b="1" dirty="0" smtClean="0"/>
              <a:t>Dr. Sion Federico Olive Méndez</a:t>
            </a:r>
            <a:endParaRPr lang="es-MX" sz="3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8182" y="4910704"/>
            <a:ext cx="12169352" cy="135421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200" b="1" dirty="0" smtClean="0"/>
              <a:t>RESUMEN:  </a:t>
            </a:r>
            <a:r>
              <a:rPr lang="es-MX" sz="2500" dirty="0" smtClean="0"/>
              <a:t>Se realizó un apilamiento de películas delgadas sobre un polímero específico para la elaboración de un dispositivo electrónico con propiedades piezoeléctricas debido a los </a:t>
            </a:r>
            <a:r>
              <a:rPr lang="es-MX" sz="2500" dirty="0" err="1" smtClean="0"/>
              <a:t>NHs</a:t>
            </a:r>
            <a:r>
              <a:rPr lang="es-MX" sz="2500" dirty="0" smtClean="0"/>
              <a:t> </a:t>
            </a:r>
            <a:r>
              <a:rPr lang="es-MX" sz="2500" dirty="0" err="1" smtClean="0"/>
              <a:t>ZnO</a:t>
            </a:r>
            <a:r>
              <a:rPr lang="es-MX" sz="2500" dirty="0" smtClean="0"/>
              <a:t>. Se colocaron contactos de Galio para realizar la medición de corriente.  </a:t>
            </a:r>
            <a:endParaRPr lang="es-MX" sz="25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002150" y="1872433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Instituto Tecnológico de</a:t>
            </a:r>
          </a:p>
          <a:p>
            <a:r>
              <a:rPr lang="es-MX" sz="2800" dirty="0" smtClean="0"/>
              <a:t>          Chihuahua</a:t>
            </a:r>
            <a:endParaRPr lang="es-MX" sz="2800" dirty="0"/>
          </a:p>
        </p:txBody>
      </p:sp>
      <p:pic>
        <p:nvPicPr>
          <p:cNvPr id="13" name="12 Imagen"/>
          <p:cNvPicPr/>
          <p:nvPr/>
        </p:nvPicPr>
        <p:blipFill>
          <a:blip r:embed="rId7" cstate="print"/>
          <a:srcRect l="11614" t="34275" r="8940" b="16761"/>
          <a:stretch>
            <a:fillRect/>
          </a:stretch>
        </p:blipFill>
        <p:spPr bwMode="auto">
          <a:xfrm>
            <a:off x="12601550" y="4608737"/>
            <a:ext cx="90011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2817574" y="9577289"/>
            <a:ext cx="900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Figura 4. </a:t>
            </a:r>
            <a:r>
              <a:rPr lang="es-MX" sz="2500" dirty="0" smtClean="0"/>
              <a:t>Diseño del dispositivo electrónico</a:t>
            </a:r>
            <a:endParaRPr lang="es-MX" sz="25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0378564" y="5976889"/>
            <a:ext cx="122413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200 nm</a:t>
            </a:r>
            <a:endParaRPr lang="es-MX" sz="25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9946366" y="6408937"/>
            <a:ext cx="1656334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50-100 nm</a:t>
            </a:r>
            <a:endParaRPr lang="es-MX" sz="25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0378564" y="8425161"/>
            <a:ext cx="122413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200 nm</a:t>
            </a:r>
            <a:endParaRPr lang="es-MX" sz="25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8506206" y="4718200"/>
            <a:ext cx="2016224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bg1">
                    <a:lumMod val="50000"/>
                  </a:schemeClr>
                </a:solidFill>
              </a:rPr>
              <a:t>Contacto </a:t>
            </a:r>
          </a:p>
          <a:p>
            <a:pPr algn="ctr"/>
            <a:r>
              <a:rPr lang="es-MX" sz="3000" b="1" dirty="0" smtClean="0">
                <a:solidFill>
                  <a:schemeClr val="bg1">
                    <a:lumMod val="50000"/>
                  </a:schemeClr>
                </a:solidFill>
              </a:rPr>
              <a:t>Ga</a:t>
            </a:r>
            <a:endParaRPr lang="es-MX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2601550" y="30747641"/>
            <a:ext cx="8658250" cy="1354217"/>
          </a:xfrm>
          <a:prstGeom prst="rect">
            <a:avLst/>
          </a:prstGeom>
          <a:noFill/>
          <a:ln>
            <a:solidFill>
              <a:srgbClr val="FF7C53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AGRADECIMIENTOS:</a:t>
            </a:r>
            <a:endParaRPr lang="es-MX" sz="2500" b="1" dirty="0" smtClean="0"/>
          </a:p>
          <a:p>
            <a:r>
              <a:rPr lang="es-MX" sz="2500" dirty="0" err="1" smtClean="0"/>
              <a:t>Wilber</a:t>
            </a:r>
            <a:r>
              <a:rPr lang="es-MX" sz="2500" dirty="0" smtClean="0"/>
              <a:t> </a:t>
            </a:r>
            <a:r>
              <a:rPr lang="es-MX" sz="2500" dirty="0" err="1" smtClean="0"/>
              <a:t>Antunez</a:t>
            </a:r>
            <a:r>
              <a:rPr lang="es-MX" sz="2500" dirty="0" smtClean="0"/>
              <a:t>. </a:t>
            </a:r>
            <a:r>
              <a:rPr lang="es-MX" sz="2300" dirty="0" smtClean="0"/>
              <a:t>(Laboratorio de microscopía </a:t>
            </a:r>
            <a:r>
              <a:rPr lang="es-MX" sz="2300" dirty="0"/>
              <a:t>e</a:t>
            </a:r>
            <a:r>
              <a:rPr lang="es-MX" sz="2300" dirty="0" smtClean="0"/>
              <a:t>lectrónica de barrido)</a:t>
            </a:r>
            <a:endParaRPr lang="es-MX" sz="2300" b="1" dirty="0" smtClean="0"/>
          </a:p>
          <a:p>
            <a:r>
              <a:rPr lang="es-MX" sz="2500" dirty="0" err="1" smtClean="0"/>
              <a:t>Roal</a:t>
            </a:r>
            <a:r>
              <a:rPr lang="es-MX" sz="2500" dirty="0" smtClean="0"/>
              <a:t> Torres </a:t>
            </a:r>
            <a:r>
              <a:rPr lang="es-MX" sz="2300" dirty="0" smtClean="0"/>
              <a:t>(Preparación de muestras)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12547619" y="10183683"/>
            <a:ext cx="8640960" cy="16789211"/>
          </a:xfrm>
          <a:prstGeom prst="rect">
            <a:avLst/>
          </a:prstGeom>
          <a:noFill/>
          <a:ln w="76200" cmpd="dbl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ln w="9525">
                  <a:solidFill>
                    <a:schemeClr val="tx1"/>
                  </a:solidFill>
                </a:ln>
              </a:rPr>
              <a:t> </a:t>
            </a:r>
            <a:r>
              <a:rPr lang="es-MX" sz="3200" b="1" dirty="0" smtClean="0"/>
              <a:t>RESULTADOS:</a:t>
            </a:r>
            <a:endParaRPr lang="es-MX" sz="32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32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32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32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32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 smtClean="0">
              <a:ln w="9525">
                <a:solidFill>
                  <a:schemeClr val="tx1"/>
                </a:solidFill>
              </a:ln>
            </a:endParaRPr>
          </a:p>
          <a:p>
            <a:endParaRPr lang="es-MX" sz="2500" b="1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2574191" y="27147241"/>
            <a:ext cx="8712968" cy="347787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/>
              <a:t>CONCLUSIONES:</a:t>
            </a:r>
          </a:p>
          <a:p>
            <a:pPr algn="just">
              <a:buFont typeface="Arial" pitchFamily="34" charset="0"/>
              <a:buChar char="•"/>
            </a:pPr>
            <a:r>
              <a:rPr lang="es-MX" sz="2500" b="1" dirty="0" smtClean="0"/>
              <a:t> </a:t>
            </a:r>
            <a:r>
              <a:rPr lang="es-MX" sz="2300" dirty="0" smtClean="0"/>
              <a:t>El crecimiento de </a:t>
            </a:r>
            <a:r>
              <a:rPr lang="es-MX" sz="2300" dirty="0" err="1" smtClean="0"/>
              <a:t>NHs</a:t>
            </a:r>
            <a:r>
              <a:rPr lang="es-MX" sz="2300" dirty="0" smtClean="0"/>
              <a:t> </a:t>
            </a:r>
            <a:r>
              <a:rPr lang="es-MX" sz="2300" dirty="0" err="1" smtClean="0"/>
              <a:t>ZnO</a:t>
            </a:r>
            <a:r>
              <a:rPr lang="es-MX" sz="2300" dirty="0" smtClean="0"/>
              <a:t> sobre un sustrato de Si/Au es complicado pero posible por la técnica  VLS.</a:t>
            </a:r>
          </a:p>
          <a:p>
            <a:pPr algn="just">
              <a:buFont typeface="Arial" pitchFamily="34" charset="0"/>
              <a:buChar char="•"/>
            </a:pPr>
            <a:r>
              <a:rPr lang="es-MX" sz="2300" b="1" dirty="0" smtClean="0"/>
              <a:t> </a:t>
            </a:r>
            <a:r>
              <a:rPr lang="es-MX" sz="2300" dirty="0" smtClean="0"/>
              <a:t>Es posible realizar el depósito y apilamiento de películas delgadas sobre un polímero (cinta </a:t>
            </a:r>
            <a:r>
              <a:rPr lang="es-MX" sz="2300" dirty="0" err="1" smtClean="0"/>
              <a:t>Kapton</a:t>
            </a:r>
            <a:r>
              <a:rPr lang="es-MX" sz="2300" dirty="0" smtClean="0"/>
              <a:t>) con las condiciones de depósito de la tabla 1. Al tratarse de un proceso largo se debe tener extremo cuidado en cada paso de la metodología.</a:t>
            </a:r>
          </a:p>
          <a:p>
            <a:pPr algn="just">
              <a:buFont typeface="Arial" pitchFamily="34" charset="0"/>
              <a:buChar char="•"/>
            </a:pPr>
            <a:r>
              <a:rPr lang="es-MX" sz="2300" b="1" dirty="0" smtClean="0"/>
              <a:t> </a:t>
            </a:r>
            <a:r>
              <a:rPr lang="es-MX" sz="2300" dirty="0" smtClean="0"/>
              <a:t>El dispositivo puede tener varias aplicaciones aprovechando las propiedades piezoeléctricas y flexibilidad de nuestros materiales</a:t>
            </a:r>
            <a:r>
              <a:rPr lang="es-MX" sz="2500" dirty="0" smtClean="0"/>
              <a:t>.</a:t>
            </a:r>
            <a:endParaRPr lang="es-MX" sz="2500" b="1" dirty="0" smtClean="0"/>
          </a:p>
        </p:txBody>
      </p:sp>
      <p:pic>
        <p:nvPicPr>
          <p:cNvPr id="30" name="29 Imagen" descr="WhatsApp Image 2017-07-07 at 10.56.46 AM.jpeg"/>
          <p:cNvPicPr>
            <a:picLocks noChangeAspect="1"/>
          </p:cNvPicPr>
          <p:nvPr/>
        </p:nvPicPr>
        <p:blipFill>
          <a:blip r:embed="rId8" cstate="print"/>
          <a:srcRect l="33887" t="38721" r="44530" b="43679"/>
          <a:stretch>
            <a:fillRect/>
          </a:stretch>
        </p:blipFill>
        <p:spPr>
          <a:xfrm>
            <a:off x="864246" y="10684411"/>
            <a:ext cx="408149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30 Flecha derecha"/>
          <p:cNvSpPr/>
          <p:nvPr/>
        </p:nvSpPr>
        <p:spPr>
          <a:xfrm>
            <a:off x="5256734" y="11332483"/>
            <a:ext cx="1008112" cy="69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2" name="31 Imagen" descr="WhatsApp Image 2017-07-07 at 10.56.41 AM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80870" y="10540395"/>
            <a:ext cx="4024898" cy="226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32 CuadroTexto"/>
          <p:cNvSpPr txBox="1"/>
          <p:nvPr/>
        </p:nvSpPr>
        <p:spPr>
          <a:xfrm>
            <a:off x="1800350" y="11980555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Zn                       Si/Au</a:t>
            </a:r>
            <a:endParaRPr lang="es-MX" sz="25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944366" y="12844651"/>
            <a:ext cx="79208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Figura 1</a:t>
            </a:r>
            <a:r>
              <a:rPr lang="es-MX" sz="2500" dirty="0" smtClean="0"/>
              <a:t>. Crecimiento de </a:t>
            </a:r>
            <a:r>
              <a:rPr lang="es-MX" sz="2500" dirty="0" err="1" smtClean="0"/>
              <a:t>NHs</a:t>
            </a:r>
            <a:r>
              <a:rPr lang="es-MX" sz="2500" dirty="0" smtClean="0"/>
              <a:t> </a:t>
            </a:r>
            <a:r>
              <a:rPr lang="es-MX" sz="2500" dirty="0" err="1" smtClean="0"/>
              <a:t>ZnO</a:t>
            </a:r>
            <a:r>
              <a:rPr lang="es-MX" sz="2500" dirty="0" smtClean="0"/>
              <a:t> por técnica VLS</a:t>
            </a:r>
            <a:endParaRPr lang="es-MX" sz="2500" dirty="0"/>
          </a:p>
        </p:txBody>
      </p:sp>
      <p:pic>
        <p:nvPicPr>
          <p:cNvPr id="35" name="34 Imagen" descr="WhatsApp Image 2017-07-05 at 6.20.12 PM.jpeg"/>
          <p:cNvPicPr>
            <a:picLocks noChangeAspect="1"/>
          </p:cNvPicPr>
          <p:nvPr/>
        </p:nvPicPr>
        <p:blipFill>
          <a:blip r:embed="rId10" cstate="print"/>
          <a:srcRect r="21710"/>
          <a:stretch>
            <a:fillRect/>
          </a:stretch>
        </p:blipFill>
        <p:spPr>
          <a:xfrm>
            <a:off x="6552878" y="13492723"/>
            <a:ext cx="3456384" cy="265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37 CuadroTexto"/>
          <p:cNvSpPr txBox="1"/>
          <p:nvPr/>
        </p:nvSpPr>
        <p:spPr>
          <a:xfrm>
            <a:off x="1944366" y="16058009"/>
            <a:ext cx="5040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/>
              <a:t>Solución:  1 </a:t>
            </a:r>
            <a:r>
              <a:rPr lang="es-MX" sz="2500" dirty="0" err="1" smtClean="0"/>
              <a:t>mL</a:t>
            </a:r>
            <a:r>
              <a:rPr lang="es-MX" sz="2500" dirty="0" smtClean="0"/>
              <a:t> Et-OH/</a:t>
            </a:r>
            <a:r>
              <a:rPr lang="es-MX" sz="2500" dirty="0" err="1" smtClean="0"/>
              <a:t>NHs</a:t>
            </a:r>
            <a:r>
              <a:rPr lang="es-MX" sz="2500" dirty="0" smtClean="0"/>
              <a:t> </a:t>
            </a:r>
            <a:r>
              <a:rPr lang="es-MX" sz="2500" dirty="0" err="1" smtClean="0"/>
              <a:t>ZnO</a:t>
            </a:r>
            <a:endParaRPr lang="es-MX" sz="25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480870" y="16085011"/>
            <a:ext cx="4176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/>
              <a:t>Ultrasonido:  15 min</a:t>
            </a:r>
            <a:endParaRPr lang="es-MX" sz="2500" dirty="0"/>
          </a:p>
        </p:txBody>
      </p:sp>
      <p:pic>
        <p:nvPicPr>
          <p:cNvPr id="40" name="6 Imagen" descr="WhatsApp Image 2017-07-03 at 11.28.42 AM.jpeg"/>
          <p:cNvPicPr/>
          <p:nvPr/>
        </p:nvPicPr>
        <p:blipFill>
          <a:blip r:embed="rId11" cstate="print"/>
          <a:srcRect l="20697" r="17044" b="3955"/>
          <a:stretch>
            <a:fillRect/>
          </a:stretch>
        </p:blipFill>
        <p:spPr>
          <a:xfrm>
            <a:off x="1224286" y="18002225"/>
            <a:ext cx="2089592" cy="193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40 Flecha derecha"/>
          <p:cNvSpPr/>
          <p:nvPr/>
        </p:nvSpPr>
        <p:spPr>
          <a:xfrm>
            <a:off x="3960590" y="18722305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CuadroTexto"/>
          <p:cNvSpPr txBox="1"/>
          <p:nvPr/>
        </p:nvSpPr>
        <p:spPr>
          <a:xfrm>
            <a:off x="792238" y="20090457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Cinta Kapton</a:t>
            </a:r>
            <a:endParaRPr lang="es-MX" sz="3000" b="1" dirty="0"/>
          </a:p>
        </p:txBody>
      </p:sp>
      <p:pic>
        <p:nvPicPr>
          <p:cNvPr id="44" name="43 Imagen"/>
          <p:cNvPicPr/>
          <p:nvPr/>
        </p:nvPicPr>
        <p:blipFill>
          <a:blip r:embed="rId12" cstate="print"/>
          <a:srcRect l="20732" t="43621" r="36445" b="35736"/>
          <a:stretch>
            <a:fillRect/>
          </a:stretch>
        </p:blipFill>
        <p:spPr bwMode="auto">
          <a:xfrm>
            <a:off x="4752678" y="17354153"/>
            <a:ext cx="76328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45 Conector recto de flecha"/>
          <p:cNvCxnSpPr/>
          <p:nvPr/>
        </p:nvCxnSpPr>
        <p:spPr>
          <a:xfrm>
            <a:off x="576214" y="10900435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4392638" y="10540395"/>
            <a:ext cx="7200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0" b="1" dirty="0" smtClean="0">
                <a:solidFill>
                  <a:schemeClr val="accent6">
                    <a:lumMod val="50000"/>
                  </a:schemeClr>
                </a:solidFill>
              </a:rPr>
              <a:t>Ar</a:t>
            </a:r>
            <a:endParaRPr lang="es-MX" sz="3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576214" y="11116459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3024486" y="1075641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s-MX" sz="3600" b="1" baseline="-25000" dirty="0" smtClean="0"/>
              <a:t> 2</a:t>
            </a:r>
            <a:endParaRPr lang="es-MX" sz="3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1" name="5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45641"/>
              </p:ext>
            </p:extLst>
          </p:nvPr>
        </p:nvGraphicFramePr>
        <p:xfrm>
          <a:off x="432198" y="22394713"/>
          <a:ext cx="5040558" cy="307725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68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450">
                <a:tc gridSpan="3">
                  <a:txBody>
                    <a:bodyPr/>
                    <a:lstStyle/>
                    <a:p>
                      <a:pPr algn="ctr"/>
                      <a:r>
                        <a:rPr lang="es-MX" sz="2500" b="1" kern="1200" dirty="0" smtClean="0"/>
                        <a:t>Depósitos realizados a 25°C</a:t>
                      </a:r>
                      <a:endParaRPr lang="es-MX" sz="25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 smtClean="0"/>
                        <a:t>Potencia</a:t>
                      </a:r>
                    </a:p>
                    <a:p>
                      <a:pPr algn="ctr"/>
                      <a:r>
                        <a:rPr lang="es-MX" sz="2500" b="1" dirty="0" smtClean="0"/>
                        <a:t>(W)</a:t>
                      </a:r>
                      <a:endParaRPr lang="es-MX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 smtClean="0"/>
                        <a:t>Tiempo</a:t>
                      </a:r>
                    </a:p>
                    <a:p>
                      <a:pPr algn="ctr"/>
                      <a:r>
                        <a:rPr lang="es-MX" sz="2500" b="1" dirty="0" smtClean="0"/>
                        <a:t>(min)</a:t>
                      </a:r>
                      <a:endParaRPr lang="es-MX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 smtClean="0"/>
                        <a:t>Espesor</a:t>
                      </a:r>
                    </a:p>
                    <a:p>
                      <a:pPr algn="ctr"/>
                      <a:r>
                        <a:rPr lang="es-MX" sz="2500" b="1" dirty="0" smtClean="0"/>
                        <a:t>(</a:t>
                      </a:r>
                      <a:r>
                        <a:rPr lang="es-MX" sz="2500" b="1" dirty="0" err="1" smtClean="0"/>
                        <a:t>nm</a:t>
                      </a:r>
                      <a:r>
                        <a:rPr lang="es-MX" sz="2500" b="1" dirty="0" smtClean="0"/>
                        <a:t>)</a:t>
                      </a:r>
                      <a:endParaRPr lang="es-MX" sz="2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 smtClean="0"/>
                        <a:t>30</a:t>
                      </a:r>
                      <a:endParaRPr lang="es-MX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 smtClean="0"/>
                        <a:t>33</a:t>
                      </a:r>
                      <a:endParaRPr lang="es-MX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 smtClean="0"/>
                        <a:t>30</a:t>
                      </a:r>
                      <a:endParaRPr lang="es-MX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 smtClean="0"/>
                        <a:t>60</a:t>
                      </a:r>
                      <a:endParaRPr lang="es-MX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 smtClean="0"/>
                        <a:t>55</a:t>
                      </a:r>
                      <a:endParaRPr lang="es-MX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 smtClean="0"/>
                        <a:t>100</a:t>
                      </a:r>
                      <a:endParaRPr lang="es-MX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 smtClean="0"/>
                        <a:t>120</a:t>
                      </a:r>
                      <a:endParaRPr lang="es-MX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 smtClean="0"/>
                        <a:t>65.45</a:t>
                      </a:r>
                      <a:endParaRPr lang="es-MX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 smtClean="0"/>
                        <a:t>200</a:t>
                      </a:r>
                      <a:endParaRPr lang="es-MX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2" name="51 Imagen" descr="IMG_0698.JPG"/>
          <p:cNvPicPr>
            <a:picLocks noChangeAspect="1"/>
          </p:cNvPicPr>
          <p:nvPr/>
        </p:nvPicPr>
        <p:blipFill>
          <a:blip r:embed="rId13" cstate="print"/>
          <a:srcRect l="5667" r="25334"/>
          <a:stretch>
            <a:fillRect/>
          </a:stretch>
        </p:blipFill>
        <p:spPr>
          <a:xfrm>
            <a:off x="6840910" y="21989667"/>
            <a:ext cx="3919683" cy="319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52 CuadroTexto"/>
          <p:cNvSpPr txBox="1"/>
          <p:nvPr/>
        </p:nvSpPr>
        <p:spPr>
          <a:xfrm>
            <a:off x="5544766" y="22394713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Cámara de deposición</a:t>
            </a:r>
            <a:endParaRPr lang="es-MX" sz="22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5472758" y="23186801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Pantalla fluorescente</a:t>
            </a:r>
            <a:endParaRPr lang="es-MX" sz="22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5472758" y="24509947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Precámara</a:t>
            </a:r>
            <a:endParaRPr lang="es-MX" sz="22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10801350" y="21746641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Controlador del RHEED</a:t>
            </a:r>
            <a:endParaRPr lang="es-MX" sz="22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10873358" y="22610737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Controlador de vacío </a:t>
            </a:r>
            <a:endParaRPr lang="es-MX" sz="22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10801350" y="2354684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Fuentes RF</a:t>
            </a:r>
            <a:endParaRPr lang="es-MX" sz="22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10801350" y="2433892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Fuentes DC</a:t>
            </a:r>
            <a:endParaRPr lang="es-MX" sz="2200" dirty="0"/>
          </a:p>
        </p:txBody>
      </p:sp>
      <p:cxnSp>
        <p:nvCxnSpPr>
          <p:cNvPr id="61" name="60 Conector recto de flecha"/>
          <p:cNvCxnSpPr>
            <a:stCxn id="53" idx="3"/>
          </p:cNvCxnSpPr>
          <p:nvPr/>
        </p:nvCxnSpPr>
        <p:spPr>
          <a:xfrm>
            <a:off x="7128942" y="22779434"/>
            <a:ext cx="792088" cy="263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6840910" y="23285811"/>
            <a:ext cx="864096" cy="144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 flipV="1">
            <a:off x="6984926" y="23429827"/>
            <a:ext cx="1872208" cy="1223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stCxn id="56" idx="1"/>
          </p:cNvCxnSpPr>
          <p:nvPr/>
        </p:nvCxnSpPr>
        <p:spPr>
          <a:xfrm flipH="1">
            <a:off x="10513318" y="22131362"/>
            <a:ext cx="288032" cy="119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 flipH="1" flipV="1">
            <a:off x="10513318" y="22709747"/>
            <a:ext cx="432048" cy="216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 flipH="1">
            <a:off x="10441310" y="23717279"/>
            <a:ext cx="288032" cy="5766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flipH="1">
            <a:off x="10441310" y="24653383"/>
            <a:ext cx="360040" cy="72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>
            <a:off x="432198" y="21818649"/>
            <a:ext cx="5544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Tabla 1</a:t>
            </a:r>
            <a:r>
              <a:rPr lang="es-MX" sz="2500" dirty="0" smtClean="0"/>
              <a:t>. Condiciones de depósito para Cu</a:t>
            </a:r>
            <a:endParaRPr lang="es-MX" sz="2500" dirty="0"/>
          </a:p>
        </p:txBody>
      </p:sp>
      <p:sp>
        <p:nvSpPr>
          <p:cNvPr id="80" name="79 CuadroTexto"/>
          <p:cNvSpPr txBox="1"/>
          <p:nvPr/>
        </p:nvSpPr>
        <p:spPr>
          <a:xfrm>
            <a:off x="2664446" y="16634073"/>
            <a:ext cx="6768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Figura 2. </a:t>
            </a:r>
            <a:r>
              <a:rPr lang="es-MX" sz="2500" dirty="0" smtClean="0"/>
              <a:t>Dispersión de </a:t>
            </a:r>
            <a:r>
              <a:rPr lang="es-MX" sz="2500" dirty="0" err="1" smtClean="0"/>
              <a:t>nanohilos</a:t>
            </a:r>
            <a:r>
              <a:rPr lang="es-MX" sz="2500" dirty="0" smtClean="0"/>
              <a:t> de óxido de zinc.</a:t>
            </a:r>
            <a:endParaRPr lang="es-MX" sz="25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288182" y="29667521"/>
            <a:ext cx="12097344" cy="2554545"/>
          </a:xfrm>
          <a:prstGeom prst="rect">
            <a:avLst/>
          </a:prstGeom>
          <a:noFill/>
          <a:ln>
            <a:solidFill>
              <a:srgbClr val="D3F52B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REFERENCIAS:</a:t>
            </a:r>
          </a:p>
          <a:p>
            <a:r>
              <a:rPr lang="es-MX" sz="2200" baseline="30000" dirty="0" smtClean="0"/>
              <a:t>[1]</a:t>
            </a:r>
            <a:r>
              <a:rPr lang="es-MX" sz="2200" dirty="0" smtClean="0"/>
              <a:t> </a:t>
            </a:r>
            <a:r>
              <a:rPr lang="es-MX" sz="2500" dirty="0" smtClean="0"/>
              <a:t>Sandra Milena Camargo Silva, </a:t>
            </a:r>
            <a:r>
              <a:rPr lang="es-MX" sz="2500" dirty="0" err="1" smtClean="0"/>
              <a:t>et.al</a:t>
            </a:r>
            <a:r>
              <a:rPr lang="es-MX" sz="2500" dirty="0" smtClean="0"/>
              <a:t>, Fabricación de </a:t>
            </a:r>
            <a:r>
              <a:rPr lang="es-MX" sz="2500" dirty="0" err="1" smtClean="0"/>
              <a:t>nanofibras</a:t>
            </a:r>
            <a:r>
              <a:rPr lang="es-MX" sz="2500" dirty="0" smtClean="0"/>
              <a:t> de TiO</a:t>
            </a:r>
            <a:r>
              <a:rPr lang="es-MX" sz="2500" baseline="-25000" dirty="0" smtClean="0"/>
              <a:t>2</a:t>
            </a:r>
            <a:r>
              <a:rPr lang="es-MX" sz="2500" dirty="0" smtClean="0"/>
              <a:t>/</a:t>
            </a:r>
            <a:r>
              <a:rPr lang="es-MX" sz="2500" dirty="0" err="1" smtClean="0"/>
              <a:t>ZnO</a:t>
            </a:r>
            <a:r>
              <a:rPr lang="es-MX" sz="2500" dirty="0" smtClean="0"/>
              <a:t> para aplicaciones de almacenamiento de energía.</a:t>
            </a:r>
          </a:p>
          <a:p>
            <a:r>
              <a:rPr lang="es-MX" sz="2800" baseline="30000" dirty="0" smtClean="0"/>
              <a:t>[2]</a:t>
            </a:r>
            <a:r>
              <a:rPr lang="es-MX" sz="2800" dirty="0" smtClean="0"/>
              <a:t> </a:t>
            </a:r>
            <a:r>
              <a:rPr lang="es-MX" sz="2500" dirty="0" smtClean="0"/>
              <a:t>Quesada, A. B. (01 de Marzo de 2007). </a:t>
            </a:r>
            <a:r>
              <a:rPr lang="es-MX" sz="2500" i="1" dirty="0" smtClean="0"/>
              <a:t>Nanotecnología</a:t>
            </a:r>
            <a:r>
              <a:rPr lang="es-MX" sz="2500" dirty="0" smtClean="0"/>
              <a:t>. Recuperado el 30 de Junio de 2017, de https://nanotecnologia.fundaciontelefonica.com/2007/03/01/nanogeneradores-piezoelectricos/</a:t>
            </a:r>
          </a:p>
        </p:txBody>
      </p:sp>
      <p:sp>
        <p:nvSpPr>
          <p:cNvPr id="83" name="82 CuadroTexto"/>
          <p:cNvSpPr txBox="1"/>
          <p:nvPr/>
        </p:nvSpPr>
        <p:spPr>
          <a:xfrm>
            <a:off x="7993038" y="25230027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Figura 4. </a:t>
            </a:r>
            <a:r>
              <a:rPr lang="es-MX" sz="2500" dirty="0" smtClean="0"/>
              <a:t>Sputtering</a:t>
            </a:r>
            <a:endParaRPr lang="es-MX" sz="2500" b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3456534" y="19370377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Se colocó cinta kapton sobre un polímero flexible termoformable</a:t>
            </a:r>
            <a:endParaRPr lang="es-MX" sz="2000" dirty="0"/>
          </a:p>
        </p:txBody>
      </p:sp>
      <p:sp>
        <p:nvSpPr>
          <p:cNvPr id="85" name="84 CuadroTexto"/>
          <p:cNvSpPr txBox="1"/>
          <p:nvPr/>
        </p:nvSpPr>
        <p:spPr>
          <a:xfrm>
            <a:off x="648222" y="25635073"/>
            <a:ext cx="115932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500" dirty="0" smtClean="0"/>
              <a:t>Se colocó </a:t>
            </a:r>
            <a:r>
              <a:rPr lang="es-MX" sz="2500" dirty="0" err="1" smtClean="0"/>
              <a:t>NHs</a:t>
            </a:r>
            <a:r>
              <a:rPr lang="es-MX" sz="2500" dirty="0" smtClean="0"/>
              <a:t> </a:t>
            </a:r>
            <a:r>
              <a:rPr lang="es-MX" sz="2500" dirty="0" err="1" smtClean="0"/>
              <a:t>ZnO</a:t>
            </a:r>
            <a:r>
              <a:rPr lang="es-MX" sz="2500" dirty="0" smtClean="0"/>
              <a:t> gota a gota; con ayuda de una lámpara se evaporo Et-OH. </a:t>
            </a:r>
          </a:p>
          <a:p>
            <a:pPr>
              <a:buFont typeface="Arial" pitchFamily="34" charset="0"/>
              <a:buChar char="•"/>
            </a:pPr>
            <a:r>
              <a:rPr lang="es-MX" sz="2500" dirty="0" smtClean="0"/>
              <a:t>Fue necesario contar con una cámara de nitrógeno dentro la </a:t>
            </a:r>
            <a:r>
              <a:rPr lang="es-MX" sz="2500" dirty="0" err="1" smtClean="0"/>
              <a:t>precámara</a:t>
            </a:r>
            <a:r>
              <a:rPr lang="es-MX" sz="2500" dirty="0" smtClean="0"/>
              <a:t> para evitar la oxidación de Cu 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12817574" y="17687191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Figura 7. </a:t>
            </a:r>
            <a:r>
              <a:rPr lang="es-MX" sz="2200" dirty="0" smtClean="0"/>
              <a:t>Micrografía tomada en SEM. </a:t>
            </a:r>
            <a:r>
              <a:rPr lang="es-MX" sz="2200" dirty="0" err="1" smtClean="0"/>
              <a:t>NHs</a:t>
            </a:r>
            <a:r>
              <a:rPr lang="es-MX" sz="2200" dirty="0" smtClean="0"/>
              <a:t> de óxido de zinc dispersos sobre sustrato de silicio.</a:t>
            </a:r>
            <a:endParaRPr lang="es-MX" sz="22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17282070" y="15037296"/>
            <a:ext cx="2736304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500" dirty="0" smtClean="0"/>
              <a:t>    Dispersión y distribución de </a:t>
            </a:r>
            <a:r>
              <a:rPr lang="es-MX" sz="2500" dirty="0" err="1" smtClean="0"/>
              <a:t>NHs</a:t>
            </a:r>
            <a:r>
              <a:rPr lang="es-MX" sz="2500" dirty="0" smtClean="0"/>
              <a:t> </a:t>
            </a:r>
            <a:r>
              <a:rPr lang="es-MX" sz="2500" dirty="0" err="1" smtClean="0"/>
              <a:t>ZnO</a:t>
            </a:r>
            <a:r>
              <a:rPr lang="es-MX" sz="2500" dirty="0" smtClean="0"/>
              <a:t> de 1 </a:t>
            </a:r>
            <a:r>
              <a:rPr lang="es-MX" sz="2500" dirty="0" err="1" smtClean="0"/>
              <a:t>mL</a:t>
            </a:r>
            <a:r>
              <a:rPr lang="es-MX" sz="2500" dirty="0" smtClean="0"/>
              <a:t> de solución sobre sustrato de Si</a:t>
            </a:r>
            <a:endParaRPr lang="es-MX" sz="25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12745566" y="13294703"/>
            <a:ext cx="8245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Figura 5. </a:t>
            </a:r>
            <a:r>
              <a:rPr lang="es-MX" sz="2200" dirty="0"/>
              <a:t>M</a:t>
            </a:r>
            <a:r>
              <a:rPr lang="es-MX" sz="2200" dirty="0" smtClean="0"/>
              <a:t>icrografía tomada en SEM. a)Crecimiento de </a:t>
            </a:r>
            <a:r>
              <a:rPr lang="es-MX" sz="2200" dirty="0" err="1" smtClean="0"/>
              <a:t>nanohilos</a:t>
            </a:r>
            <a:r>
              <a:rPr lang="es-MX" sz="2200" dirty="0" smtClean="0"/>
              <a:t> de óxido de zinc sobre sustrato de Si/Au. b) Gotas de Au sobre </a:t>
            </a:r>
            <a:r>
              <a:rPr lang="es-MX" sz="2200" dirty="0" err="1" smtClean="0"/>
              <a:t>NHs</a:t>
            </a:r>
            <a:r>
              <a:rPr lang="es-MX" sz="2200" dirty="0" smtClean="0"/>
              <a:t> </a:t>
            </a:r>
            <a:r>
              <a:rPr lang="es-MX" sz="2200" dirty="0" err="1" smtClean="0"/>
              <a:t>ZnO</a:t>
            </a:r>
            <a:r>
              <a:rPr lang="es-MX" sz="2200" dirty="0" smtClean="0"/>
              <a:t>   c) EDS de </a:t>
            </a:r>
            <a:r>
              <a:rPr lang="es-MX" sz="2200" dirty="0" err="1" smtClean="0"/>
              <a:t>NHs</a:t>
            </a:r>
            <a:r>
              <a:rPr lang="es-MX" sz="2200" dirty="0" smtClean="0"/>
              <a:t> comprobando composición.</a:t>
            </a:r>
            <a:endParaRPr lang="es-MX" sz="2200" dirty="0"/>
          </a:p>
        </p:txBody>
      </p:sp>
      <p:pic>
        <p:nvPicPr>
          <p:cNvPr id="73" name="72 Imagen" descr="NHs ZnO maruchan-02_e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817573" y="10918439"/>
            <a:ext cx="2880321" cy="2304256"/>
          </a:xfrm>
          <a:prstGeom prst="rect">
            <a:avLst/>
          </a:prstGeom>
        </p:spPr>
      </p:pic>
      <p:pic>
        <p:nvPicPr>
          <p:cNvPr id="77" name="76 Imagen" descr="NHs ZnO maruchan-03.t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841909" y="10918439"/>
            <a:ext cx="2880321" cy="2304256"/>
          </a:xfrm>
          <a:prstGeom prst="rect">
            <a:avLst/>
          </a:prstGeom>
        </p:spPr>
      </p:pic>
      <p:sp>
        <p:nvSpPr>
          <p:cNvPr id="78" name="77 CuadroTexto"/>
          <p:cNvSpPr txBox="1"/>
          <p:nvPr/>
        </p:nvSpPr>
        <p:spPr>
          <a:xfrm>
            <a:off x="12817574" y="1270557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a)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13177614" y="11566511"/>
            <a:ext cx="100811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6" name="85 Conector recto"/>
          <p:cNvCxnSpPr/>
          <p:nvPr/>
        </p:nvCxnSpPr>
        <p:spPr>
          <a:xfrm flipV="1">
            <a:off x="14185726" y="10918439"/>
            <a:ext cx="1656184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14185726" y="12214583"/>
            <a:ext cx="1656184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15841910" y="1270557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b)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90" name="89 Elipse"/>
          <p:cNvSpPr/>
          <p:nvPr/>
        </p:nvSpPr>
        <p:spPr>
          <a:xfrm>
            <a:off x="16994038" y="11638519"/>
            <a:ext cx="216024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90 Elipse"/>
          <p:cNvSpPr/>
          <p:nvPr/>
        </p:nvSpPr>
        <p:spPr>
          <a:xfrm>
            <a:off x="16706006" y="12430607"/>
            <a:ext cx="216024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91 Elipse"/>
          <p:cNvSpPr/>
          <p:nvPr/>
        </p:nvSpPr>
        <p:spPr>
          <a:xfrm>
            <a:off x="16633998" y="12934663"/>
            <a:ext cx="216024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3" name="92 Imagen" descr="dis zno 5gotas-01_e.t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105606" y="14590847"/>
            <a:ext cx="3888432" cy="3110745"/>
          </a:xfrm>
          <a:prstGeom prst="rect">
            <a:avLst/>
          </a:prstGeom>
        </p:spPr>
      </p:pic>
      <p:pic>
        <p:nvPicPr>
          <p:cNvPr id="94" name="93 Imagen" descr="calibracion de cobre-06_e.t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105606" y="18644780"/>
            <a:ext cx="3960440" cy="3168352"/>
          </a:xfrm>
          <a:prstGeom prst="rect">
            <a:avLst/>
          </a:prstGeom>
        </p:spPr>
      </p:pic>
      <p:sp>
        <p:nvSpPr>
          <p:cNvPr id="95" name="94 CuadroTexto"/>
          <p:cNvSpPr txBox="1"/>
          <p:nvPr/>
        </p:nvSpPr>
        <p:spPr>
          <a:xfrm>
            <a:off x="12745566" y="21835779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Figura 8. </a:t>
            </a:r>
            <a:r>
              <a:rPr lang="es-MX" sz="2200" dirty="0" smtClean="0"/>
              <a:t>Micrografía tomada en SEM. Calibración de cobre, espesor promedio 31.9 </a:t>
            </a:r>
            <a:r>
              <a:rPr lang="es-MX" sz="2200" dirty="0" err="1" smtClean="0"/>
              <a:t>nm</a:t>
            </a:r>
            <a:r>
              <a:rPr lang="es-MX" sz="2200" dirty="0" smtClean="0"/>
              <a:t>.</a:t>
            </a:r>
            <a:endParaRPr lang="es-MX" sz="2200" dirty="0"/>
          </a:p>
        </p:txBody>
      </p:sp>
      <p:sp>
        <p:nvSpPr>
          <p:cNvPr id="96" name="95 CuadroTexto"/>
          <p:cNvSpPr txBox="1"/>
          <p:nvPr/>
        </p:nvSpPr>
        <p:spPr>
          <a:xfrm>
            <a:off x="17426086" y="19077116"/>
            <a:ext cx="25922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500" dirty="0" smtClean="0"/>
              <a:t>    Espesor de película delgada de cobre para la calibración fue en promedio 31.9 </a:t>
            </a:r>
            <a:r>
              <a:rPr lang="es-MX" sz="2500" dirty="0" err="1" smtClean="0"/>
              <a:t>nm</a:t>
            </a:r>
            <a:endParaRPr lang="es-MX" sz="2500" dirty="0"/>
          </a:p>
        </p:txBody>
      </p:sp>
      <p:sp>
        <p:nvSpPr>
          <p:cNvPr id="97" name="96 CuadroTexto"/>
          <p:cNvSpPr txBox="1"/>
          <p:nvPr/>
        </p:nvSpPr>
        <p:spPr>
          <a:xfrm>
            <a:off x="17570102" y="23156891"/>
            <a:ext cx="2520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500" dirty="0" smtClean="0"/>
              <a:t> Se muestra apilamiento de películas delgadas sobre polímero termoformable/ cinta </a:t>
            </a:r>
            <a:r>
              <a:rPr lang="es-MX" sz="2500" dirty="0" err="1" smtClean="0"/>
              <a:t>Kapton</a:t>
            </a:r>
            <a:endParaRPr lang="es-MX" sz="2500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288182" y="27579289"/>
            <a:ext cx="12097344" cy="1738938"/>
          </a:xfrm>
          <a:prstGeom prst="rect">
            <a:avLst/>
          </a:prstGeom>
          <a:noFill/>
          <a:ln w="952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TRABAJO A FUTURO:</a:t>
            </a:r>
          </a:p>
          <a:p>
            <a:pPr>
              <a:buFont typeface="Arial" pitchFamily="34" charset="0"/>
              <a:buChar char="•"/>
            </a:pPr>
            <a:r>
              <a:rPr lang="es-MX" sz="2500" b="1" dirty="0" smtClean="0"/>
              <a:t> </a:t>
            </a:r>
            <a:r>
              <a:rPr lang="es-MX" sz="2500" dirty="0" smtClean="0"/>
              <a:t>Realizar la medición del voltaje generado por el dispositivo electrónico.</a:t>
            </a:r>
          </a:p>
          <a:p>
            <a:pPr>
              <a:buFont typeface="Arial" pitchFamily="34" charset="0"/>
              <a:buChar char="•"/>
            </a:pPr>
            <a:r>
              <a:rPr lang="es-MX" sz="2500" b="1" dirty="0" smtClean="0"/>
              <a:t> </a:t>
            </a:r>
            <a:r>
              <a:rPr lang="es-MX" sz="2500" dirty="0" smtClean="0"/>
              <a:t>Mejorar las condiciones de trabajo en el horno para facilitar el crecimiento de </a:t>
            </a:r>
            <a:r>
              <a:rPr lang="es-MX" sz="2500" dirty="0" err="1" smtClean="0"/>
              <a:t>NHs</a:t>
            </a:r>
            <a:r>
              <a:rPr lang="es-MX" sz="2500" dirty="0" smtClean="0"/>
              <a:t> </a:t>
            </a:r>
            <a:r>
              <a:rPr lang="es-MX" sz="2500" dirty="0" err="1" smtClean="0"/>
              <a:t>ZnO</a:t>
            </a:r>
            <a:r>
              <a:rPr lang="es-MX" sz="2500" dirty="0" smtClean="0"/>
              <a:t> por        VLS </a:t>
            </a:r>
            <a:endParaRPr lang="es-MX" sz="2500" b="1" dirty="0" smtClean="0"/>
          </a:p>
        </p:txBody>
      </p:sp>
      <p:sp>
        <p:nvSpPr>
          <p:cNvPr id="101" name="100 CuadroTexto"/>
          <p:cNvSpPr txBox="1"/>
          <p:nvPr/>
        </p:nvSpPr>
        <p:spPr>
          <a:xfrm>
            <a:off x="12817574" y="26156259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Figura 9. </a:t>
            </a:r>
            <a:r>
              <a:rPr lang="es-MX" sz="2200" dirty="0" smtClean="0"/>
              <a:t>Micrografía tomada en SEM. Apilamiento de películas delgadas para elaboración de un dispositivo electrónico</a:t>
            </a:r>
          </a:p>
          <a:p>
            <a:endParaRPr lang="es-MX" sz="2200" dirty="0"/>
          </a:p>
        </p:txBody>
      </p:sp>
      <p:sp>
        <p:nvSpPr>
          <p:cNvPr id="87" name="86 Flecha derecha"/>
          <p:cNvSpPr/>
          <p:nvPr/>
        </p:nvSpPr>
        <p:spPr>
          <a:xfrm>
            <a:off x="5328742" y="14401825"/>
            <a:ext cx="1008112" cy="69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9" name="98 Imagen" descr="WhatsApp Image 2017-07-10 at 3.30.25 PM.jpeg"/>
          <p:cNvPicPr>
            <a:picLocks noChangeAspect="1"/>
          </p:cNvPicPr>
          <p:nvPr/>
        </p:nvPicPr>
        <p:blipFill>
          <a:blip r:embed="rId18" cstate="print">
            <a:lum bright="20000" contrast="20000"/>
          </a:blip>
          <a:srcRect l="22832" t="8764" r="34644" b="5819"/>
          <a:stretch>
            <a:fillRect/>
          </a:stretch>
        </p:blipFill>
        <p:spPr>
          <a:xfrm>
            <a:off x="2952478" y="13537729"/>
            <a:ext cx="2088232" cy="252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3" name="102 Conector recto de flecha"/>
          <p:cNvCxnSpPr/>
          <p:nvPr/>
        </p:nvCxnSpPr>
        <p:spPr>
          <a:xfrm flipV="1">
            <a:off x="2088382" y="11665521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 flipH="1" flipV="1">
            <a:off x="4104606" y="11665521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17210062" y="1106245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Gotas de Au</a:t>
            </a:r>
            <a:endParaRPr lang="es-MX" sz="2000" b="1" dirty="0">
              <a:solidFill>
                <a:schemeClr val="bg1"/>
              </a:solidFill>
            </a:endParaRPr>
          </a:p>
        </p:txBody>
      </p:sp>
      <p:cxnSp>
        <p:nvCxnSpPr>
          <p:cNvPr id="114" name="113 Conector recto de flecha"/>
          <p:cNvCxnSpPr>
            <a:stCxn id="112" idx="2"/>
          </p:cNvCxnSpPr>
          <p:nvPr/>
        </p:nvCxnSpPr>
        <p:spPr>
          <a:xfrm flipH="1">
            <a:off x="17282070" y="11462565"/>
            <a:ext cx="684076" cy="17595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114 Imagen" descr="cinta Kapton 01-03_e.t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3141610" y="22749236"/>
            <a:ext cx="4140460" cy="3312368"/>
          </a:xfrm>
          <a:prstGeom prst="rect">
            <a:avLst/>
          </a:prstGeom>
        </p:spPr>
      </p:pic>
      <p:cxnSp>
        <p:nvCxnSpPr>
          <p:cNvPr id="118" name="117 Conector recto de flecha"/>
          <p:cNvCxnSpPr/>
          <p:nvPr/>
        </p:nvCxnSpPr>
        <p:spPr>
          <a:xfrm flipH="1" flipV="1">
            <a:off x="14113718" y="24045380"/>
            <a:ext cx="792088" cy="1152128"/>
          </a:xfrm>
          <a:prstGeom prst="straightConnector1">
            <a:avLst/>
          </a:prstGeom>
          <a:ln w="952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 rot="19517406">
            <a:off x="13217285" y="2324436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bg1"/>
                </a:solidFill>
              </a:rPr>
              <a:t>Polímero termoformable </a:t>
            </a:r>
            <a:endParaRPr lang="es-MX" sz="1800" dirty="0">
              <a:solidFill>
                <a:schemeClr val="bg1"/>
              </a:solidFill>
            </a:endParaRPr>
          </a:p>
        </p:txBody>
      </p:sp>
      <p:cxnSp>
        <p:nvCxnSpPr>
          <p:cNvPr id="128" name="127 Conector recto de flecha"/>
          <p:cNvCxnSpPr/>
          <p:nvPr/>
        </p:nvCxnSpPr>
        <p:spPr>
          <a:xfrm>
            <a:off x="15913918" y="24477428"/>
            <a:ext cx="144016" cy="21602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CuadroTexto"/>
          <p:cNvSpPr txBox="1"/>
          <p:nvPr/>
        </p:nvSpPr>
        <p:spPr>
          <a:xfrm rot="19517406">
            <a:off x="15874903" y="23696126"/>
            <a:ext cx="242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bg1"/>
                </a:solidFill>
              </a:rPr>
              <a:t> Cinta </a:t>
            </a:r>
            <a:r>
              <a:rPr lang="es-MX" sz="1800" dirty="0" err="1" smtClean="0">
                <a:solidFill>
                  <a:schemeClr val="bg1"/>
                </a:solidFill>
              </a:rPr>
              <a:t>Kapton</a:t>
            </a:r>
            <a:r>
              <a:rPr lang="es-MX" sz="1800" dirty="0" smtClean="0">
                <a:solidFill>
                  <a:schemeClr val="bg1"/>
                </a:solidFill>
              </a:rPr>
              <a:t> </a:t>
            </a:r>
            <a:endParaRPr lang="es-MX" sz="1800" dirty="0">
              <a:solidFill>
                <a:schemeClr val="bg1"/>
              </a:solidFill>
            </a:endParaRPr>
          </a:p>
        </p:txBody>
      </p:sp>
      <p:cxnSp>
        <p:nvCxnSpPr>
          <p:cNvPr id="132" name="131 Conector recto de flecha"/>
          <p:cNvCxnSpPr/>
          <p:nvPr/>
        </p:nvCxnSpPr>
        <p:spPr>
          <a:xfrm flipV="1">
            <a:off x="15409862" y="25053492"/>
            <a:ext cx="144016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CuadroTexto"/>
          <p:cNvSpPr txBox="1"/>
          <p:nvPr/>
        </p:nvSpPr>
        <p:spPr>
          <a:xfrm>
            <a:off x="15049822" y="25269516"/>
            <a:ext cx="242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bg1"/>
                </a:solidFill>
              </a:rPr>
              <a:t> Apilamiento de películas delgadas </a:t>
            </a:r>
            <a:endParaRPr lang="es-MX" sz="1800" dirty="0">
              <a:solidFill>
                <a:schemeClr val="bg1"/>
              </a:solidFill>
            </a:endParaRPr>
          </a:p>
        </p:txBody>
      </p:sp>
      <p:cxnSp>
        <p:nvCxnSpPr>
          <p:cNvPr id="137" name="136 Conector recto de flecha"/>
          <p:cNvCxnSpPr/>
          <p:nvPr/>
        </p:nvCxnSpPr>
        <p:spPr>
          <a:xfrm flipH="1" flipV="1">
            <a:off x="15985926" y="24837468"/>
            <a:ext cx="288032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137 CuadroTexto"/>
          <p:cNvSpPr txBox="1"/>
          <p:nvPr/>
        </p:nvSpPr>
        <p:spPr>
          <a:xfrm>
            <a:off x="16345966" y="2469345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Contacto de Ga</a:t>
            </a:r>
            <a:endParaRPr lang="es-MX" sz="1600" dirty="0">
              <a:solidFill>
                <a:schemeClr val="bg1"/>
              </a:solidFill>
            </a:endParaRPr>
          </a:p>
        </p:txBody>
      </p:sp>
      <p:pic>
        <p:nvPicPr>
          <p:cNvPr id="98" name="Picture 5" descr="Image00005.jpg"/>
          <p:cNvPicPr/>
          <p:nvPr/>
        </p:nvPicPr>
        <p:blipFill rotWithShape="1">
          <a:blip r:embed="rId20" cstate="print"/>
          <a:srcRect l="1" r="51428"/>
          <a:stretch/>
        </p:blipFill>
        <p:spPr>
          <a:xfrm>
            <a:off x="18790664" y="10934768"/>
            <a:ext cx="2307830" cy="223224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" name="101 CuadroTexto"/>
          <p:cNvSpPr txBox="1"/>
          <p:nvPr/>
        </p:nvSpPr>
        <p:spPr>
          <a:xfrm>
            <a:off x="4104606" y="23690857"/>
            <a:ext cx="108012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Calibración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18794238" y="1274564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c)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674</Words>
  <Application>Microsoft Office PowerPoint</Application>
  <PresentationFormat>Personalizado</PresentationFormat>
  <Paragraphs>157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Elaboración de un dispositivo electrónico a partir de nanohilos de óxido de zinc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Generación de un dispositivo electrónico a partir de nanohilos de óxido de zinc</dc:title>
  <dc:creator>guereque</dc:creator>
  <cp:lastModifiedBy>design</cp:lastModifiedBy>
  <cp:revision>19</cp:revision>
  <cp:lastPrinted>2017-07-11T15:24:56Z</cp:lastPrinted>
  <dcterms:created xsi:type="dcterms:W3CDTF">2017-06-26T16:51:27Z</dcterms:created>
  <dcterms:modified xsi:type="dcterms:W3CDTF">2017-07-11T15:25:53Z</dcterms:modified>
</cp:coreProperties>
</file>