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
  </p:notesMasterIdLst>
  <p:sldIdLst>
    <p:sldId id="257" r:id="rId3"/>
  </p:sldIdLst>
  <p:sldSz cx="21599525" cy="32399288"/>
  <p:notesSz cx="21145500" cy="31945263"/>
  <p:defaultTextStyle>
    <a:defPPr>
      <a:defRPr lang="es-E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p15:clr>
            <a:srgbClr val="A4A3A4"/>
          </p15:clr>
        </p15:guide>
        <p15:guide id="2" pos="68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CC99"/>
    <a:srgbClr val="99CCFF"/>
    <a:srgbClr val="6CCE6C"/>
    <a:srgbClr val="339933"/>
    <a:srgbClr val="FF99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1" autoAdjust="0"/>
    <p:restoredTop sz="94660"/>
  </p:normalViewPr>
  <p:slideViewPr>
    <p:cSldViewPr snapToGrid="0">
      <p:cViewPr>
        <p:scale>
          <a:sx n="50" d="100"/>
          <a:sy n="50" d="100"/>
        </p:scale>
        <p:origin x="1158" y="-2592"/>
      </p:cViewPr>
      <p:guideLst>
        <p:guide orient="horz" pos="10204"/>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9163050" cy="1602812"/>
          </a:xfrm>
          <a:prstGeom prst="rect">
            <a:avLst/>
          </a:prstGeom>
        </p:spPr>
        <p:txBody>
          <a:bodyPr vert="horz" lIns="303366" tIns="151683" rIns="303366" bIns="151683" rtlCol="0"/>
          <a:lstStyle>
            <a:lvl1pPr algn="l">
              <a:defRPr sz="3900"/>
            </a:lvl1pPr>
          </a:lstStyle>
          <a:p>
            <a:endParaRPr lang="es-MX"/>
          </a:p>
        </p:txBody>
      </p:sp>
      <p:sp>
        <p:nvSpPr>
          <p:cNvPr id="3" name="Marcador de fecha 2"/>
          <p:cNvSpPr>
            <a:spLocks noGrp="1"/>
          </p:cNvSpPr>
          <p:nvPr>
            <p:ph type="dt" idx="1"/>
          </p:nvPr>
        </p:nvSpPr>
        <p:spPr>
          <a:xfrm>
            <a:off x="11977560" y="2"/>
            <a:ext cx="9163050" cy="1602812"/>
          </a:xfrm>
          <a:prstGeom prst="rect">
            <a:avLst/>
          </a:prstGeom>
        </p:spPr>
        <p:txBody>
          <a:bodyPr vert="horz" lIns="303366" tIns="151683" rIns="303366" bIns="151683" rtlCol="0"/>
          <a:lstStyle>
            <a:lvl1pPr algn="r">
              <a:defRPr sz="3900"/>
            </a:lvl1pPr>
          </a:lstStyle>
          <a:p>
            <a:fld id="{7608A109-4AD2-4229-8F37-9DAA9C4B3EA1}" type="datetimeFigureOut">
              <a:rPr lang="es-MX" smtClean="0"/>
              <a:pPr/>
              <a:t>10/07/2017</a:t>
            </a:fld>
            <a:endParaRPr lang="es-MX"/>
          </a:p>
        </p:txBody>
      </p:sp>
      <p:sp>
        <p:nvSpPr>
          <p:cNvPr id="4" name="Marcador de imagen de diapositiva 3"/>
          <p:cNvSpPr>
            <a:spLocks noGrp="1" noRot="1" noChangeAspect="1"/>
          </p:cNvSpPr>
          <p:nvPr>
            <p:ph type="sldImg" idx="2"/>
          </p:nvPr>
        </p:nvSpPr>
        <p:spPr>
          <a:xfrm>
            <a:off x="6980238" y="3995738"/>
            <a:ext cx="7185025" cy="10777537"/>
          </a:xfrm>
          <a:prstGeom prst="rect">
            <a:avLst/>
          </a:prstGeom>
          <a:noFill/>
          <a:ln w="12700">
            <a:solidFill>
              <a:prstClr val="black"/>
            </a:solidFill>
          </a:ln>
        </p:spPr>
        <p:txBody>
          <a:bodyPr vert="horz" lIns="303366" tIns="151683" rIns="303366" bIns="151683" rtlCol="0" anchor="ctr"/>
          <a:lstStyle/>
          <a:p>
            <a:endParaRPr lang="es-MX"/>
          </a:p>
        </p:txBody>
      </p:sp>
      <p:sp>
        <p:nvSpPr>
          <p:cNvPr id="5" name="Marcador de notas 4"/>
          <p:cNvSpPr>
            <a:spLocks noGrp="1"/>
          </p:cNvSpPr>
          <p:nvPr>
            <p:ph type="body" sz="quarter" idx="3"/>
          </p:nvPr>
        </p:nvSpPr>
        <p:spPr>
          <a:xfrm>
            <a:off x="2114551" y="15373657"/>
            <a:ext cx="16916399" cy="12578447"/>
          </a:xfrm>
          <a:prstGeom prst="rect">
            <a:avLst/>
          </a:prstGeom>
        </p:spPr>
        <p:txBody>
          <a:bodyPr vert="horz" lIns="303366" tIns="151683" rIns="303366" bIns="15168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1" y="30342458"/>
            <a:ext cx="9163050" cy="1602808"/>
          </a:xfrm>
          <a:prstGeom prst="rect">
            <a:avLst/>
          </a:prstGeom>
        </p:spPr>
        <p:txBody>
          <a:bodyPr vert="horz" lIns="303366" tIns="151683" rIns="303366" bIns="151683" rtlCol="0" anchor="b"/>
          <a:lstStyle>
            <a:lvl1pPr algn="l">
              <a:defRPr sz="3900"/>
            </a:lvl1pPr>
          </a:lstStyle>
          <a:p>
            <a:endParaRPr lang="es-MX"/>
          </a:p>
        </p:txBody>
      </p:sp>
      <p:sp>
        <p:nvSpPr>
          <p:cNvPr id="7" name="Marcador de número de diapositiva 6"/>
          <p:cNvSpPr>
            <a:spLocks noGrp="1"/>
          </p:cNvSpPr>
          <p:nvPr>
            <p:ph type="sldNum" sz="quarter" idx="5"/>
          </p:nvPr>
        </p:nvSpPr>
        <p:spPr>
          <a:xfrm>
            <a:off x="11977560" y="30342458"/>
            <a:ext cx="9163050" cy="1602808"/>
          </a:xfrm>
          <a:prstGeom prst="rect">
            <a:avLst/>
          </a:prstGeom>
        </p:spPr>
        <p:txBody>
          <a:bodyPr vert="horz" lIns="303366" tIns="151683" rIns="303366" bIns="151683" rtlCol="0" anchor="b"/>
          <a:lstStyle>
            <a:lvl1pPr algn="r">
              <a:defRPr sz="3900"/>
            </a:lvl1pPr>
          </a:lstStyle>
          <a:p>
            <a:fld id="{40EC246F-F116-4343-8702-BB9C71306C00}" type="slidenum">
              <a:rPr lang="es-MX" smtClean="0"/>
              <a:pPr/>
              <a:t>‹Nº›</a:t>
            </a:fld>
            <a:endParaRPr lang="es-MX"/>
          </a:p>
        </p:txBody>
      </p:sp>
    </p:spTree>
    <p:extLst>
      <p:ext uri="{BB962C8B-B14F-4D97-AF65-F5344CB8AC3E}">
        <p14:creationId xmlns:p14="http://schemas.microsoft.com/office/powerpoint/2010/main" val="97148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30034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32713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968" y="1724962"/>
            <a:ext cx="13702199" cy="274568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374253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4968" y="502340"/>
            <a:ext cx="18629590" cy="3491526"/>
          </a:xfrm>
        </p:spPr>
        <p:txBody>
          <a:bodyPr>
            <a:normAutofit/>
          </a:bodyPr>
          <a:lstStyle>
            <a:lvl1pPr>
              <a:defRPr sz="8504"/>
            </a:lvl1pPr>
          </a:lstStyle>
          <a:p>
            <a:r>
              <a:rPr lang="en-US" dirty="0"/>
              <a:t>Click to edit Master title style</a:t>
            </a:r>
          </a:p>
        </p:txBody>
      </p:sp>
    </p:spTree>
    <p:extLst>
      <p:ext uri="{BB962C8B-B14F-4D97-AF65-F5344CB8AC3E}">
        <p14:creationId xmlns:p14="http://schemas.microsoft.com/office/powerpoint/2010/main" val="395971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42741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3"/>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73719" y="21682033"/>
            <a:ext cx="18629590" cy="7087342"/>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129013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967" y="8624810"/>
            <a:ext cx="9179798" cy="2055705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0934760" y="8624810"/>
            <a:ext cx="9179798" cy="2055705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223324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7783" y="7942328"/>
            <a:ext cx="9137610"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7783" y="11834740"/>
            <a:ext cx="9137610" cy="17407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0934761" y="7942328"/>
            <a:ext cx="9182611"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0934761" y="11834740"/>
            <a:ext cx="9182611" cy="17407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355881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209160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1955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182611" y="4664905"/>
            <a:ext cx="10934760" cy="23024494"/>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45781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478F3A-A3F2-4375-9E07-202D3B9E8E17}" type="datetimeFigureOut">
              <a:rPr lang="es-ES" smtClean="0"/>
              <a:pPr/>
              <a:t>10/07/2017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C83B38-0D8E-403F-9CAA-18AB18CF8341}" type="slidenum">
              <a:rPr lang="es-ES" smtClean="0"/>
              <a:pPr/>
              <a:t>‹Nº›</a:t>
            </a:fld>
            <a:endParaRPr lang="es-ES"/>
          </a:p>
        </p:txBody>
      </p:sp>
    </p:spTree>
    <p:extLst>
      <p:ext uri="{BB962C8B-B14F-4D97-AF65-F5344CB8AC3E}">
        <p14:creationId xmlns:p14="http://schemas.microsoft.com/office/powerpoint/2010/main" val="41092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75000"/>
                  </a:schemeClr>
                </a:solidFill>
              </a:defRPr>
            </a:lvl1pPr>
          </a:lstStyle>
          <a:p>
            <a:fld id="{B2478F3A-A3F2-4375-9E07-202D3B9E8E17}" type="datetimeFigureOut">
              <a:rPr lang="es-ES" smtClean="0"/>
              <a:pPr/>
              <a:t>10/07/2017</a:t>
            </a:fld>
            <a:endParaRPr lang="es-ES"/>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75000"/>
                  </a:schemeClr>
                </a:solidFill>
              </a:defRPr>
            </a:lvl1pPr>
          </a:lstStyle>
          <a:p>
            <a:fld id="{C8C83B38-0D8E-403F-9CAA-18AB18CF8341}" type="slidenum">
              <a:rPr lang="es-ES" smtClean="0"/>
              <a:pPr/>
              <a:t>‹Nº›</a:t>
            </a:fld>
            <a:endParaRPr lang="es-ES"/>
          </a:p>
        </p:txBody>
      </p:sp>
    </p:spTree>
    <p:extLst>
      <p:ext uri="{BB962C8B-B14F-4D97-AF65-F5344CB8AC3E}">
        <p14:creationId xmlns:p14="http://schemas.microsoft.com/office/powerpoint/2010/main" val="11553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502345"/>
            <a:ext cx="18629590" cy="349152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1484968" y="5759876"/>
            <a:ext cx="18629590" cy="234219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29791048"/>
            <a:ext cx="21599525" cy="260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215995" rtlCol="0" anchor="ctr"/>
          <a:lstStyle/>
          <a:p>
            <a:pPr algn="ctr" defTabSz="2159996">
              <a:defRPr/>
            </a:pPr>
            <a:r>
              <a:rPr lang="en-US" sz="7559" spc="354" dirty="0">
                <a:solidFill>
                  <a:prstClr val="white">
                    <a:lumMod val="75000"/>
                  </a:prstClr>
                </a:solidFill>
              </a:rPr>
              <a:t>www.</a:t>
            </a:r>
            <a:r>
              <a:rPr lang="en-US" sz="7559" spc="354" dirty="0">
                <a:solidFill>
                  <a:prstClr val="black">
                    <a:lumMod val="85000"/>
                    <a:lumOff val="15000"/>
                  </a:prstClr>
                </a:solidFill>
              </a:rPr>
              <a:t>presentationgo</a:t>
            </a:r>
            <a:r>
              <a:rPr lang="en-US" sz="7559" spc="354" dirty="0">
                <a:solidFill>
                  <a:prstClr val="white">
                    <a:lumMod val="75000"/>
                  </a:prstClr>
                </a:solidFill>
              </a:rPr>
              <a:t>.com</a:t>
            </a:r>
          </a:p>
        </p:txBody>
      </p:sp>
      <p:sp>
        <p:nvSpPr>
          <p:cNvPr id="23" name="Freeform 22"/>
          <p:cNvSpPr/>
          <p:nvPr userDrawn="1"/>
        </p:nvSpPr>
        <p:spPr>
          <a:xfrm rot="5400000">
            <a:off x="-221027" y="1224367"/>
            <a:ext cx="1745612" cy="1348558"/>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2159996"/>
            <a:endParaRPr lang="en-US" sz="4252">
              <a:solidFill>
                <a:prstClr val="white"/>
              </a:solidFill>
            </a:endParaRPr>
          </a:p>
        </p:txBody>
      </p:sp>
      <p:sp>
        <p:nvSpPr>
          <p:cNvPr id="7" name="Rectangle 6"/>
          <p:cNvSpPr/>
          <p:nvPr userDrawn="1"/>
        </p:nvSpPr>
        <p:spPr>
          <a:xfrm>
            <a:off x="-209993" y="32879282"/>
            <a:ext cx="2863284" cy="492122"/>
          </a:xfrm>
          <a:prstGeom prst="rect">
            <a:avLst/>
          </a:prstGeom>
        </p:spPr>
        <p:txBody>
          <a:bodyPr wrap="none">
            <a:spAutoFit/>
          </a:bodyPr>
          <a:lstStyle/>
          <a:p>
            <a:pPr defTabSz="2159996"/>
            <a:r>
              <a:rPr lang="en-US" sz="2598" dirty="0">
                <a:solidFill>
                  <a:srgbClr val="555555"/>
                </a:solidFill>
                <a:latin typeface="Open Sans" panose="020B0606030504020204" pitchFamily="34" charset="0"/>
              </a:rPr>
              <a:t>© </a:t>
            </a:r>
            <a:r>
              <a:rPr lang="en-US" sz="2598" dirty="0">
                <a:solidFill>
                  <a:srgbClr val="A5CD28"/>
                </a:solidFill>
                <a:latin typeface="Open Sans" panose="020B0606030504020204" pitchFamily="34" charset="0"/>
                <a:hlinkClick r:id="rId3" tooltip="PresentationGo!"/>
              </a:rPr>
              <a:t>presentationgo.com</a:t>
            </a:r>
            <a:endParaRPr lang="en-US" sz="2598" dirty="0">
              <a:solidFill>
                <a:prstClr val="black"/>
              </a:solidFill>
            </a:endParaRPr>
          </a:p>
        </p:txBody>
      </p:sp>
      <p:grpSp>
        <p:nvGrpSpPr>
          <p:cNvPr id="8" name="Group 7"/>
          <p:cNvGrpSpPr/>
          <p:nvPr userDrawn="1"/>
        </p:nvGrpSpPr>
        <p:grpSpPr>
          <a:xfrm>
            <a:off x="-3909145" y="-348670"/>
            <a:ext cx="3503143" cy="2184561"/>
            <a:chOff x="-2096383" y="21447"/>
            <a:chExt cx="1483030" cy="462409"/>
          </a:xfrm>
        </p:grpSpPr>
        <p:sp>
          <p:nvSpPr>
            <p:cNvPr id="10" name="TextBox 9"/>
            <p:cNvSpPr txBox="1"/>
            <p:nvPr userDrawn="1"/>
          </p:nvSpPr>
          <p:spPr>
            <a:xfrm>
              <a:off x="-2096383" y="21447"/>
              <a:ext cx="230188" cy="96486"/>
            </a:xfrm>
            <a:prstGeom prst="rect">
              <a:avLst/>
            </a:prstGeom>
            <a:noFill/>
          </p:spPr>
          <p:txBody>
            <a:bodyPr wrap="none" rtlCol="0">
              <a:spAutoFit/>
            </a:bodyPr>
            <a:lstStyle/>
            <a:p>
              <a:pPr defTabSz="2159996"/>
              <a:r>
                <a:rPr lang="en-US" sz="2362"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06193" cy="96486"/>
            </a:xfrm>
            <a:prstGeom prst="rect">
              <a:avLst/>
            </a:prstGeom>
            <a:noFill/>
          </p:spPr>
          <p:txBody>
            <a:bodyPr wrap="none" rtlCol="0">
              <a:spAutoFit/>
            </a:bodyPr>
            <a:lstStyle/>
            <a:p>
              <a:pPr defTabSz="2159996"/>
              <a:r>
                <a:rPr lang="en-US" sz="2362"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86802497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159996" rtl="0" eaLnBrk="1" latinLnBrk="0" hangingPunct="1">
        <a:lnSpc>
          <a:spcPct val="90000"/>
        </a:lnSpc>
        <a:spcBef>
          <a:spcPct val="0"/>
        </a:spcBef>
        <a:buNone/>
        <a:defRPr lang="en-US" sz="8504" b="1" kern="1200">
          <a:solidFill>
            <a:schemeClr val="bg1"/>
          </a:solidFill>
          <a:latin typeface="Helvetica" panose="020B0500000000000000" pitchFamily="34" charset="0"/>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5669" kern="1200">
          <a:solidFill>
            <a:schemeClr val="tx1"/>
          </a:solidFill>
          <a:latin typeface="+mj-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j-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j-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j-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3780" kern="1200">
          <a:solidFill>
            <a:schemeClr val="tx1"/>
          </a:solidFill>
          <a:latin typeface="+mj-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emf"/><Relationship Id="rId3" Type="http://schemas.openxmlformats.org/officeDocument/2006/relationships/image" Target="../media/image3.jpeg"/><Relationship Id="rId21" Type="http://schemas.openxmlformats.org/officeDocument/2006/relationships/image" Target="../media/image21.emf"/><Relationship Id="rId7" Type="http://schemas.openxmlformats.org/officeDocument/2006/relationships/image" Target="../media/image7.emf"/><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emf"/><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hyperlink" Target="mailto:alejandro.vega@cimav.edu.mx" TargetMode="Externa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24" Type="http://schemas.openxmlformats.org/officeDocument/2006/relationships/image" Target="../media/image24.emf"/><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emf"/><Relationship Id="rId28" Type="http://schemas.openxmlformats.org/officeDocument/2006/relationships/hyperlink" Target="mailto:fernandacruz95@hotmail.com" TargetMode="External"/><Relationship Id="rId10" Type="http://schemas.openxmlformats.org/officeDocument/2006/relationships/image" Target="../media/image10.png"/><Relationship Id="rId19" Type="http://schemas.openxmlformats.org/officeDocument/2006/relationships/image" Target="../media/image19.jpeg"/><Relationship Id="rId31" Type="http://schemas.openxmlformats.org/officeDocument/2006/relationships/hyperlink" Target="mailto:sergio.flores@cimav.edu.mx" TargetMode="External"/><Relationship Id="rId4" Type="http://schemas.openxmlformats.org/officeDocument/2006/relationships/image" Target="../media/image4.jpeg"/><Relationship Id="rId9" Type="http://schemas.openxmlformats.org/officeDocument/2006/relationships/image" Target="../media/image9.emf"/><Relationship Id="rId14" Type="http://schemas.openxmlformats.org/officeDocument/2006/relationships/image" Target="../media/image14.jpeg"/><Relationship Id="rId22" Type="http://schemas.openxmlformats.org/officeDocument/2006/relationships/image" Target="../media/image22.emf"/><Relationship Id="rId27" Type="http://schemas.openxmlformats.org/officeDocument/2006/relationships/image" Target="../media/image27.emf"/><Relationship Id="rId30" Type="http://schemas.openxmlformats.org/officeDocument/2006/relationships/hyperlink" Target="mailto:marhec.Anderson@cimav.edu.m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4" name="203 Rectángulo"/>
          <p:cNvSpPr/>
          <p:nvPr/>
        </p:nvSpPr>
        <p:spPr>
          <a:xfrm>
            <a:off x="585537" y="4195003"/>
            <a:ext cx="9601200" cy="6874044"/>
          </a:xfrm>
          <a:prstGeom prst="rect">
            <a:avLst/>
          </a:prstGeom>
          <a:solidFill>
            <a:schemeClr val="accent4">
              <a:lumMod val="20000"/>
              <a:lumOff val="80000"/>
            </a:schemeClr>
          </a:solidFill>
          <a:ln w="38100">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3" name="202 Rectángulo"/>
          <p:cNvSpPr/>
          <p:nvPr/>
        </p:nvSpPr>
        <p:spPr>
          <a:xfrm>
            <a:off x="11381874" y="28418589"/>
            <a:ext cx="9601200" cy="3681664"/>
          </a:xfrm>
          <a:prstGeom prst="rect">
            <a:avLst/>
          </a:prstGeom>
          <a:solidFill>
            <a:schemeClr val="accent4">
              <a:lumMod val="20000"/>
              <a:lumOff val="80000"/>
            </a:schemeClr>
          </a:solidFill>
          <a:ln w="38100">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665256" y="2836318"/>
            <a:ext cx="20312265" cy="6341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o 30"/>
          <p:cNvGrpSpPr/>
          <p:nvPr/>
        </p:nvGrpSpPr>
        <p:grpSpPr>
          <a:xfrm>
            <a:off x="615401" y="27270723"/>
            <a:ext cx="3484977" cy="1046034"/>
            <a:chOff x="615401" y="27126345"/>
            <a:chExt cx="3484977" cy="1046034"/>
          </a:xfrm>
        </p:grpSpPr>
        <p:grpSp>
          <p:nvGrpSpPr>
            <p:cNvPr id="30" name="Grupo 29"/>
            <p:cNvGrpSpPr/>
            <p:nvPr/>
          </p:nvGrpSpPr>
          <p:grpSpPr>
            <a:xfrm>
              <a:off x="1195055" y="27296786"/>
              <a:ext cx="2905323" cy="722940"/>
              <a:chOff x="1198234" y="27374436"/>
              <a:chExt cx="2905323" cy="722940"/>
            </a:xfrm>
          </p:grpSpPr>
          <p:sp>
            <p:nvSpPr>
              <p:cNvPr id="28" name="Rectángulo redondeado 27"/>
              <p:cNvSpPr/>
              <p:nvPr/>
            </p:nvSpPr>
            <p:spPr>
              <a:xfrm>
                <a:off x="1198234" y="27374436"/>
                <a:ext cx="2905323" cy="7229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29" name="CuadroTexto 28"/>
              <p:cNvSpPr txBox="1"/>
              <p:nvPr/>
            </p:nvSpPr>
            <p:spPr>
              <a:xfrm>
                <a:off x="1457364" y="27447462"/>
                <a:ext cx="2272863" cy="523220"/>
              </a:xfrm>
              <a:prstGeom prst="rect">
                <a:avLst/>
              </a:prstGeom>
              <a:noFill/>
            </p:spPr>
            <p:txBody>
              <a:bodyPr wrap="square" rtlCol="0">
                <a:spAutoFit/>
              </a:bodyPr>
              <a:lstStyle/>
              <a:p>
                <a:pPr algn="ctr"/>
                <a:r>
                  <a:rPr lang="es-MX" sz="1400" dirty="0" smtClean="0">
                    <a:solidFill>
                      <a:schemeClr val="bg1"/>
                    </a:solidFill>
                  </a:rPr>
                  <a:t>EXTRUSOR BETUEL SPACHER MONOHUSILLO</a:t>
                </a:r>
                <a:endParaRPr lang="es-MX" sz="1400" dirty="0">
                  <a:solidFill>
                    <a:schemeClr val="bg1"/>
                  </a:solidFill>
                </a:endParaRPr>
              </a:p>
            </p:txBody>
          </p:sp>
        </p:grpSp>
        <p:pic>
          <p:nvPicPr>
            <p:cNvPr id="27" name="Imagen 26"/>
            <p:cNvPicPr>
              <a:picLocks noChangeAspect="1"/>
            </p:cNvPicPr>
            <p:nvPr/>
          </p:nvPicPr>
          <p:blipFill rotWithShape="1">
            <a:blip r:embed="rId3" cstate="print">
              <a:extLst>
                <a:ext uri="{28A0092B-C50C-407E-A947-70E740481C1C}">
                  <a14:useLocalDpi xmlns:a14="http://schemas.microsoft.com/office/drawing/2010/main" val="0"/>
                </a:ext>
              </a:extLst>
            </a:blip>
            <a:srcRect l="4496" t="18243" r="3340" b="8136"/>
            <a:stretch/>
          </p:blipFill>
          <p:spPr>
            <a:xfrm>
              <a:off x="615401" y="27126345"/>
              <a:ext cx="737588" cy="1046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4" name="Marcador de contenido 2"/>
          <p:cNvSpPr txBox="1">
            <a:spLocks/>
          </p:cNvSpPr>
          <p:nvPr/>
        </p:nvSpPr>
        <p:spPr>
          <a:xfrm>
            <a:off x="630621" y="4261972"/>
            <a:ext cx="9553613" cy="6981533"/>
          </a:xfrm>
          <a:prstGeom prst="rect">
            <a:avLst/>
          </a:prstGeom>
        </p:spPr>
        <p:txBody>
          <a:bodyPr vert="horz" lIns="91440" tIns="45720" rIns="91440" bIns="45720" rtlCol="0">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MX" sz="1600" b="1" dirty="0" smtClean="0"/>
              <a:t>1     INTRODUCCIÓN</a:t>
            </a:r>
          </a:p>
          <a:p>
            <a:pPr algn="just">
              <a:spcBef>
                <a:spcPts val="500"/>
              </a:spcBef>
            </a:pPr>
            <a:r>
              <a:rPr lang="es-MX" sz="1600" dirty="0" smtClean="0"/>
              <a:t>El aumento en el consumo de plásticos para la fabricación de envases, en las industrias de automoción, vivienda, vestido y para todo tipo de bienes de consumo se ha </a:t>
            </a:r>
            <a:r>
              <a:rPr lang="es-MX" sz="1600" dirty="0" err="1" smtClean="0"/>
              <a:t>exponenciado</a:t>
            </a:r>
            <a:r>
              <a:rPr lang="es-MX" sz="1600" dirty="0" smtClean="0"/>
              <a:t> en los últimos años, dando lugar a un grave problema de contaminación.</a:t>
            </a:r>
            <a:endParaRPr lang="es-ES" sz="1600" dirty="0" smtClean="0"/>
          </a:p>
          <a:p>
            <a:pPr algn="just">
              <a:spcBef>
                <a:spcPts val="600"/>
              </a:spcBef>
            </a:pPr>
            <a:r>
              <a:rPr lang="es-MX" sz="1600" dirty="0" smtClean="0"/>
              <a:t>Una de las soluciones viables económica y ambientalmente es el reciclaje post-consumo, pues los materiales termoplásticos una vez que se han moldeado y se les ha dado una forma pueden volver a fundirse manteniendo sus características plásticas y deformables en altas temperaturas; siendo capaces de adaptarse a una forma diferente y poder ser procesados varias veces, aunque en cada proceso de fundido existe una pérdida de las propiedades termoplásticas y  la calidad del polímero disminuye. </a:t>
            </a:r>
            <a:endParaRPr lang="es-ES" sz="1600" dirty="0" smtClean="0"/>
          </a:p>
          <a:p>
            <a:pPr algn="just">
              <a:spcBef>
                <a:spcPts val="600"/>
              </a:spcBef>
            </a:pPr>
            <a:r>
              <a:rPr lang="es-MX" sz="1600" dirty="0" smtClean="0"/>
              <a:t>El polietileno de baja densidad (LDPE) representa un porcentaje en peso importante de las </a:t>
            </a:r>
            <a:r>
              <a:rPr lang="es-MX" sz="1600" dirty="0" err="1" smtClean="0"/>
              <a:t>poliolefinas</a:t>
            </a:r>
            <a:r>
              <a:rPr lang="es-MX" sz="1600" dirty="0" smtClean="0"/>
              <a:t> que se encuentran en las corrientes de desechos, pero este polímero por sí solo no es muy interesante para aplicaciones particulares porque exhibe un promedio de propiedades mecánicas, que son por otra parte influenciadas por el envejecimiento del producto. Con mayor frecuencia, los residuos procedentes de LDPE bolsas y paletas cubiertas son generalmente reciclados como bolsas de basura, siendo sus aplicaciones muy limitadas. Nuevos puntos de venta de este tipo de desechos de LDPE se pueden desarrollar si sus propiedades mecánicas bajas pudiesen mejorar mediante la adición de otros materiales.</a:t>
            </a:r>
            <a:endParaRPr lang="es-ES" sz="1600" dirty="0" smtClean="0"/>
          </a:p>
          <a:p>
            <a:pPr algn="just">
              <a:spcBef>
                <a:spcPts val="600"/>
              </a:spcBef>
            </a:pPr>
            <a:r>
              <a:rPr lang="es-MX" sz="1600" dirty="0" smtClean="0"/>
              <a:t>Un </a:t>
            </a:r>
            <a:r>
              <a:rPr lang="es-MX" sz="1600" dirty="0" err="1" smtClean="0"/>
              <a:t>masterbatch</a:t>
            </a:r>
            <a:r>
              <a:rPr lang="es-MX" sz="1600" dirty="0" smtClean="0"/>
              <a:t> es un sistema de </a:t>
            </a:r>
            <a:r>
              <a:rPr lang="es-MX" sz="1600" dirty="0" err="1" smtClean="0"/>
              <a:t>aditivación</a:t>
            </a:r>
            <a:r>
              <a:rPr lang="es-MX" sz="1600" dirty="0" smtClean="0"/>
              <a:t> de polímeros que transmite una gran variedad de características deseables a las resinas, debido a que confiere prestaciones físicas, estéticas y funcionales a distintos artículos de plástico para devolverle sus propiedades originales al polímero, permitiendo que éste sea sometido a un proceso de reciclaje varias veces. </a:t>
            </a:r>
          </a:p>
          <a:p>
            <a:pPr algn="just">
              <a:spcBef>
                <a:spcPts val="600"/>
              </a:spcBef>
            </a:pPr>
            <a:r>
              <a:rPr lang="es-MX" sz="1600" dirty="0"/>
              <a:t>El presente trabajo busca estudiar la viabilidad del uso de polímeros biodegradables (específicamente Ácido </a:t>
            </a:r>
            <a:r>
              <a:rPr lang="es-MX" sz="1600" dirty="0" err="1"/>
              <a:t>poliláctico</a:t>
            </a:r>
            <a:r>
              <a:rPr lang="es-MX" sz="1600" dirty="0"/>
              <a:t>, PLA) reforzado para aumentar las propiedades </a:t>
            </a:r>
            <a:r>
              <a:rPr lang="es-MX" sz="1600" dirty="0" err="1"/>
              <a:t>reológicas</a:t>
            </a:r>
            <a:r>
              <a:rPr lang="es-MX" sz="1600" dirty="0"/>
              <a:t> y mecánicas de las </a:t>
            </a:r>
            <a:r>
              <a:rPr lang="es-MX" sz="1600" dirty="0" err="1"/>
              <a:t>poliolefinas</a:t>
            </a:r>
            <a:r>
              <a:rPr lang="es-MX" sz="1600" dirty="0"/>
              <a:t> recicladas, en este caso el LDPE, ya que los polietilenos de baja densidad representan un gran porcentaje de los desechos de polímeros y además cuenta con propiedades mecánicas promedio. </a:t>
            </a:r>
            <a:endParaRPr lang="es-ES" sz="1600" dirty="0"/>
          </a:p>
          <a:p>
            <a:pPr algn="just">
              <a:spcBef>
                <a:spcPts val="600"/>
              </a:spcBef>
            </a:pPr>
            <a:r>
              <a:rPr lang="es-MX" sz="1600" dirty="0"/>
              <a:t>El poli (ácido láctico) o </a:t>
            </a:r>
            <a:r>
              <a:rPr lang="es-MX" sz="1600" dirty="0" err="1"/>
              <a:t>poliláctida</a:t>
            </a:r>
            <a:r>
              <a:rPr lang="es-MX" sz="1600" dirty="0"/>
              <a:t> (PLA), es un polímero biodegradable y </a:t>
            </a:r>
            <a:r>
              <a:rPr lang="es-MX" sz="1600" dirty="0" err="1"/>
              <a:t>biocompatible</a:t>
            </a:r>
            <a:r>
              <a:rPr lang="es-MX" sz="1600" dirty="0"/>
              <a:t> atractivo. Se deriva a partir de recursos renovables (por ejemplo, maíz, trigo, o arroz) y es biodegradable, reciclable y </a:t>
            </a:r>
            <a:r>
              <a:rPr lang="es-MX" sz="1600" dirty="0" err="1"/>
              <a:t>compostable</a:t>
            </a:r>
            <a:r>
              <a:rPr lang="es-MX" sz="1600" dirty="0"/>
              <a:t>. Además, el PLA exhibe excelente </a:t>
            </a:r>
            <a:r>
              <a:rPr lang="es-MX" sz="1600" dirty="0" err="1"/>
              <a:t>procesabilidad</a:t>
            </a:r>
            <a:r>
              <a:rPr lang="es-MX" sz="1600" dirty="0"/>
              <a:t> y puede ser procesado por </a:t>
            </a:r>
            <a:r>
              <a:rPr lang="es-MX" sz="1600" dirty="0" smtClean="0"/>
              <a:t>moldeo </a:t>
            </a:r>
            <a:r>
              <a:rPr lang="es-MX" sz="1600" dirty="0"/>
              <a:t>por inyección, extrusión de película, moldeo por soplado, </a:t>
            </a:r>
            <a:r>
              <a:rPr lang="es-MX" sz="1600" dirty="0" err="1"/>
              <a:t>termoformado</a:t>
            </a:r>
            <a:r>
              <a:rPr lang="es-MX" sz="1600" dirty="0"/>
              <a:t>, fibra spinning, y formador de película. </a:t>
            </a:r>
            <a:endParaRPr lang="es-ES" sz="1600" dirty="0"/>
          </a:p>
          <a:p>
            <a:pPr algn="just"/>
            <a:endParaRPr lang="es-ES" sz="1600" dirty="0" smtClean="0"/>
          </a:p>
          <a:p>
            <a:pPr algn="just"/>
            <a:endParaRPr lang="es-ES" dirty="0" smtClean="0"/>
          </a:p>
        </p:txBody>
      </p:sp>
      <p:sp>
        <p:nvSpPr>
          <p:cNvPr id="5" name="Marcador de contenido 2"/>
          <p:cNvSpPr txBox="1">
            <a:spLocks/>
          </p:cNvSpPr>
          <p:nvPr/>
        </p:nvSpPr>
        <p:spPr>
          <a:xfrm>
            <a:off x="568398" y="11104752"/>
            <a:ext cx="9623723" cy="1335896"/>
          </a:xfrm>
          <a:prstGeom prst="rect">
            <a:avLst/>
          </a:prstGeom>
        </p:spPr>
        <p:txBody>
          <a:bodyPr vert="horz" lIns="91440" tIns="45720" rIns="91440" bIns="45720" rtlCol="0">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MX" sz="1600" b="1" dirty="0" smtClean="0"/>
              <a:t>2     OBJETIVO</a:t>
            </a:r>
          </a:p>
          <a:p>
            <a:pPr algn="just">
              <a:spcBef>
                <a:spcPts val="500"/>
              </a:spcBef>
            </a:pPr>
            <a:r>
              <a:rPr lang="es-MX" sz="1600" dirty="0" smtClean="0"/>
              <a:t>Estudiar y caracterizar un </a:t>
            </a:r>
            <a:r>
              <a:rPr lang="es-MX" sz="1600" dirty="0" err="1" smtClean="0"/>
              <a:t>masterbatch</a:t>
            </a:r>
            <a:r>
              <a:rPr lang="es-MX" sz="1600" dirty="0" smtClean="0"/>
              <a:t> que pueda ser aplicado a los plásticos reciclados para suplir las deficiencias que se presentan en los polímeros después de haber sido reciclados varias veces, con la finalidad de seguir siendo utilizados y reciclados para nuevas necesidades industriales. </a:t>
            </a:r>
            <a:endParaRPr lang="es-ES" sz="1600" dirty="0" smtClean="0"/>
          </a:p>
        </p:txBody>
      </p:sp>
      <p:sp>
        <p:nvSpPr>
          <p:cNvPr id="32" name="Rectángulo 31"/>
          <p:cNvSpPr/>
          <p:nvPr/>
        </p:nvSpPr>
        <p:spPr>
          <a:xfrm>
            <a:off x="630621" y="15760335"/>
            <a:ext cx="9623724" cy="1077218"/>
          </a:xfrm>
          <a:prstGeom prst="rect">
            <a:avLst/>
          </a:prstGeom>
        </p:spPr>
        <p:txBody>
          <a:bodyPr wrap="square">
            <a:spAutoFit/>
          </a:bodyPr>
          <a:lstStyle/>
          <a:p>
            <a:pPr algn="just"/>
            <a:r>
              <a:rPr lang="es-MX" sz="1600" b="1" dirty="0" smtClean="0"/>
              <a:t>3.2    GENERALIDADES</a:t>
            </a:r>
          </a:p>
          <a:p>
            <a:pPr algn="just"/>
            <a:r>
              <a:rPr lang="es-US" sz="1600" dirty="0" smtClean="0"/>
              <a:t>Inicialmente se realizaron dos mezclas, una de PLA y AM y una de PLA, AM y GL. Después, el resultado de ambas mezclas fue extruido con un LDPE, en este caso </a:t>
            </a:r>
            <a:r>
              <a:rPr lang="es-US" sz="1600" dirty="0" err="1" smtClean="0"/>
              <a:t>Riblene</a:t>
            </a:r>
            <a:r>
              <a:rPr lang="es-US" sz="1600" dirty="0" smtClean="0"/>
              <a:t>. A esta última formulación se le realizaron pruebas de caracterización IR, TGA, DSC y pruebas de </a:t>
            </a:r>
            <a:r>
              <a:rPr lang="es-US" sz="1600" dirty="0" err="1" smtClean="0"/>
              <a:t>reometría</a:t>
            </a:r>
            <a:r>
              <a:rPr lang="es-US" sz="1600" dirty="0" smtClean="0"/>
              <a:t> para medir su viscosidad.</a:t>
            </a:r>
            <a:endParaRPr lang="en-US" sz="1600" dirty="0" smtClean="0"/>
          </a:p>
        </p:txBody>
      </p:sp>
      <p:sp>
        <p:nvSpPr>
          <p:cNvPr id="33" name="Rectángulo 32"/>
          <p:cNvSpPr/>
          <p:nvPr/>
        </p:nvSpPr>
        <p:spPr>
          <a:xfrm>
            <a:off x="615527" y="12172650"/>
            <a:ext cx="10723179" cy="584775"/>
          </a:xfrm>
          <a:prstGeom prst="rect">
            <a:avLst/>
          </a:prstGeom>
        </p:spPr>
        <p:txBody>
          <a:bodyPr wrap="square">
            <a:spAutoFit/>
          </a:bodyPr>
          <a:lstStyle/>
          <a:p>
            <a:pPr algn="just"/>
            <a:r>
              <a:rPr lang="es-MX" sz="1600" b="1" dirty="0" smtClean="0"/>
              <a:t>3     EXPERIMENTACIÓN</a:t>
            </a:r>
          </a:p>
          <a:p>
            <a:pPr algn="just"/>
            <a:r>
              <a:rPr lang="es-MX" sz="1600" b="1" dirty="0" smtClean="0"/>
              <a:t>3.1     MATERIALES</a:t>
            </a:r>
          </a:p>
        </p:txBody>
      </p:sp>
      <p:sp>
        <p:nvSpPr>
          <p:cNvPr id="34" name="Rectángulo 33"/>
          <p:cNvSpPr/>
          <p:nvPr/>
        </p:nvSpPr>
        <p:spPr>
          <a:xfrm>
            <a:off x="876785" y="2874164"/>
            <a:ext cx="19871191" cy="1138773"/>
          </a:xfrm>
          <a:prstGeom prst="rect">
            <a:avLst/>
          </a:prstGeom>
        </p:spPr>
        <p:txBody>
          <a:bodyPr wrap="square">
            <a:spAutoFit/>
          </a:bodyPr>
          <a:lstStyle/>
          <a:p>
            <a:pPr algn="ctr"/>
            <a:r>
              <a:rPr lang="es-ES" sz="3200" b="1" dirty="0" smtClean="0">
                <a:solidFill>
                  <a:schemeClr val="bg1"/>
                </a:solidFill>
                <a:effectLst>
                  <a:outerShdw blurRad="38100" dist="38100" dir="2700000" algn="tl">
                    <a:srgbClr val="000000">
                      <a:alpha val="43137"/>
                    </a:srgbClr>
                  </a:outerShdw>
                </a:effectLst>
                <a:latin typeface="+mj-lt"/>
              </a:rPr>
              <a:t>“DESARROLLO DE MASTERBATCH ECO-AMIGABLES A BASE DE PLA PARA LA RECONSTRUCCIÓN DE CADENAS POLIMÉRICAS“</a:t>
            </a:r>
          </a:p>
          <a:p>
            <a:r>
              <a:rPr lang="en-US" sz="1800" b="1" dirty="0" smtClean="0">
                <a:solidFill>
                  <a:srgbClr val="212121"/>
                </a:solidFill>
                <a:effectLst>
                  <a:outerShdw blurRad="38100" dist="38100" dir="2700000" algn="tl">
                    <a:srgbClr val="000000">
                      <a:alpha val="43137"/>
                    </a:srgbClr>
                  </a:outerShdw>
                </a:effectLst>
                <a:latin typeface="+mj-lt"/>
              </a:rPr>
              <a:t>	</a:t>
            </a:r>
          </a:p>
          <a:p>
            <a:pPr algn="ctr"/>
            <a:endParaRPr lang="en-US" sz="1800" b="1" dirty="0">
              <a:solidFill>
                <a:srgbClr val="212121"/>
              </a:solidFill>
              <a:effectLst>
                <a:outerShdw blurRad="38100" dist="38100" dir="2700000" algn="tl">
                  <a:srgbClr val="000000">
                    <a:alpha val="43137"/>
                  </a:srgbClr>
                </a:outerShdw>
              </a:effectLst>
              <a:latin typeface="+mj-lt"/>
            </a:endParaRPr>
          </a:p>
        </p:txBody>
      </p:sp>
      <p:sp>
        <p:nvSpPr>
          <p:cNvPr id="35" name="Marcador de contenido 2"/>
          <p:cNvSpPr txBox="1">
            <a:spLocks/>
          </p:cNvSpPr>
          <p:nvPr/>
        </p:nvSpPr>
        <p:spPr>
          <a:xfrm>
            <a:off x="11438023" y="4202711"/>
            <a:ext cx="9623722" cy="427330"/>
          </a:xfrm>
          <a:prstGeom prst="rect">
            <a:avLst/>
          </a:prstGeom>
        </p:spPr>
        <p:txBody>
          <a:bodyPr vert="horz" lIns="91440" tIns="45720" rIns="91440" bIns="45720" rtlCol="0">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MX" sz="1600" b="1" dirty="0" smtClean="0"/>
              <a:t>4     DISCUSIÓN DE RESULTADOS</a:t>
            </a:r>
            <a:r>
              <a:rPr lang="es-MX" sz="1600" dirty="0" smtClean="0"/>
              <a:t> </a:t>
            </a:r>
            <a:endParaRPr lang="es-ES" dirty="0" smtClean="0"/>
          </a:p>
        </p:txBody>
      </p:sp>
      <p:graphicFrame>
        <p:nvGraphicFramePr>
          <p:cNvPr id="36" name="Marcador de contenido 11"/>
          <p:cNvGraphicFramePr>
            <a:graphicFrameLocks/>
          </p:cNvGraphicFramePr>
          <p:nvPr>
            <p:extLst>
              <p:ext uri="{D42A27DB-BD31-4B8C-83A1-F6EECF244321}">
                <p14:modId xmlns:p14="http://schemas.microsoft.com/office/powerpoint/2010/main" val="3845317750"/>
              </p:ext>
            </p:extLst>
          </p:nvPr>
        </p:nvGraphicFramePr>
        <p:xfrm>
          <a:off x="630618" y="16994779"/>
          <a:ext cx="9561504" cy="2895600"/>
        </p:xfrm>
        <a:graphic>
          <a:graphicData uri="http://schemas.openxmlformats.org/drawingml/2006/table">
            <a:tbl>
              <a:tblPr firstRow="1" bandRow="1">
                <a:tableStyleId>{5C22544A-7EE6-4342-B048-85BDC9FD1C3A}</a:tableStyleId>
              </a:tblPr>
              <a:tblGrid>
                <a:gridCol w="4780752">
                  <a:extLst>
                    <a:ext uri="{9D8B030D-6E8A-4147-A177-3AD203B41FA5}">
                      <a16:colId xmlns:a16="http://schemas.microsoft.com/office/drawing/2014/main" val="20000"/>
                    </a:ext>
                  </a:extLst>
                </a:gridCol>
                <a:gridCol w="4780752">
                  <a:extLst>
                    <a:ext uri="{9D8B030D-6E8A-4147-A177-3AD203B41FA5}">
                      <a16:colId xmlns:a16="http://schemas.microsoft.com/office/drawing/2014/main" val="20001"/>
                    </a:ext>
                  </a:extLst>
                </a:gridCol>
              </a:tblGrid>
              <a:tr h="0">
                <a:tc>
                  <a:txBody>
                    <a:bodyPr/>
                    <a:lstStyle/>
                    <a:p>
                      <a:r>
                        <a:rPr lang="es-MX" sz="1600" dirty="0" smtClean="0"/>
                        <a:t>Nomenclatura</a:t>
                      </a:r>
                      <a:endParaRPr lang="en-US" sz="1600" dirty="0"/>
                    </a:p>
                  </a:txBody>
                  <a:tcPr/>
                </a:tc>
                <a:tc>
                  <a:txBody>
                    <a:bodyPr/>
                    <a:lstStyle/>
                    <a:p>
                      <a:r>
                        <a:rPr lang="es-MX" sz="1600" dirty="0" smtClean="0"/>
                        <a:t>Contenido</a:t>
                      </a:r>
                      <a:endParaRPr lang="en-US" sz="1600" dirty="0"/>
                    </a:p>
                  </a:txBody>
                  <a:tcPr/>
                </a:tc>
                <a:extLst>
                  <a:ext uri="{0D108BD9-81ED-4DB2-BD59-A6C34878D82A}">
                    <a16:rowId xmlns:a16="http://schemas.microsoft.com/office/drawing/2014/main" val="10000"/>
                  </a:ext>
                </a:extLst>
              </a:tr>
              <a:tr h="370840">
                <a:tc>
                  <a:txBody>
                    <a:bodyPr/>
                    <a:lstStyle/>
                    <a:p>
                      <a:r>
                        <a:rPr lang="es-MX" sz="1600" dirty="0" smtClean="0"/>
                        <a:t>MB X</a:t>
                      </a:r>
                      <a:endParaRPr lang="en-US" sz="1600" dirty="0"/>
                    </a:p>
                  </a:txBody>
                  <a:tcPr/>
                </a:tc>
                <a:tc>
                  <a:txBody>
                    <a:bodyPr/>
                    <a:lstStyle/>
                    <a:p>
                      <a:r>
                        <a:rPr lang="es-MX" sz="1600" dirty="0" smtClean="0"/>
                        <a:t>97%</a:t>
                      </a:r>
                      <a:r>
                        <a:rPr lang="es-MX" sz="1600" baseline="0" dirty="0" smtClean="0"/>
                        <a:t> de PLA (4060D)</a:t>
                      </a:r>
                    </a:p>
                    <a:p>
                      <a:r>
                        <a:rPr lang="es-MX" sz="1600" baseline="0" dirty="0" smtClean="0"/>
                        <a:t>3% de Anhídrido Maléico (99% pureza, </a:t>
                      </a:r>
                      <a:r>
                        <a:rPr lang="es-MX" sz="1600" baseline="0" dirty="0" err="1" smtClean="0"/>
                        <a:t>Aldrich</a:t>
                      </a:r>
                      <a:r>
                        <a:rPr lang="es-MX" sz="1600" baseline="0" dirty="0" smtClean="0"/>
                        <a:t>)</a:t>
                      </a:r>
                      <a:endParaRPr lang="en-US" sz="1600" dirty="0"/>
                    </a:p>
                  </a:txBody>
                  <a:tcPr/>
                </a:tc>
                <a:extLst>
                  <a:ext uri="{0D108BD9-81ED-4DB2-BD59-A6C34878D82A}">
                    <a16:rowId xmlns:a16="http://schemas.microsoft.com/office/drawing/2014/main" val="10001"/>
                  </a:ext>
                </a:extLst>
              </a:tr>
              <a:tr h="370840">
                <a:tc>
                  <a:txBody>
                    <a:bodyPr/>
                    <a:lstStyle/>
                    <a:p>
                      <a:r>
                        <a:rPr lang="es-MX" sz="1600" dirty="0" smtClean="0"/>
                        <a:t>MB Y</a:t>
                      </a:r>
                      <a:endParaRPr lang="en-US" sz="1600" dirty="0"/>
                    </a:p>
                  </a:txBody>
                  <a:tcPr/>
                </a:tc>
                <a:tc>
                  <a:txBody>
                    <a:bodyPr/>
                    <a:lstStyle/>
                    <a:p>
                      <a:r>
                        <a:rPr lang="es-MX" sz="1600" dirty="0" smtClean="0"/>
                        <a:t>96%</a:t>
                      </a:r>
                      <a:r>
                        <a:rPr lang="es-MX" sz="1600" baseline="0" dirty="0" smtClean="0"/>
                        <a:t> de PLA (4060D)</a:t>
                      </a:r>
                    </a:p>
                    <a:p>
                      <a:r>
                        <a:rPr lang="es-MX" sz="1600" baseline="0" dirty="0" smtClean="0"/>
                        <a:t>3% de Anhídrido Maléico (99% pureza, </a:t>
                      </a:r>
                      <a:r>
                        <a:rPr lang="es-MX" sz="1600" baseline="0" dirty="0" err="1" smtClean="0"/>
                        <a:t>Aldrich</a:t>
                      </a:r>
                      <a:r>
                        <a:rPr lang="es-MX" sz="1600" baseline="0" dirty="0" smtClean="0"/>
                        <a:t>)</a:t>
                      </a:r>
                    </a:p>
                    <a:p>
                      <a:r>
                        <a:rPr lang="es-MX" sz="1600" baseline="0" dirty="0" smtClean="0"/>
                        <a:t>1% de Glicerol</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F1</a:t>
                      </a:r>
                      <a:r>
                        <a:rPr lang="en-US" sz="1600" baseline="0" dirty="0" smtClean="0"/>
                        <a:t> / MB X</a:t>
                      </a:r>
                      <a:endParaRPr lang="en-US" sz="1600" dirty="0"/>
                    </a:p>
                  </a:txBody>
                  <a:tcPr/>
                </a:tc>
                <a:tc>
                  <a:txBody>
                    <a:bodyPr/>
                    <a:lstStyle/>
                    <a:p>
                      <a:r>
                        <a:rPr lang="es-MX" sz="1600" dirty="0" smtClean="0"/>
                        <a:t>97% de LDPE </a:t>
                      </a:r>
                      <a:r>
                        <a:rPr lang="es-MX" sz="1600" dirty="0" err="1" smtClean="0"/>
                        <a:t>Riblene</a:t>
                      </a:r>
                      <a:r>
                        <a:rPr lang="es-MX" sz="1600" dirty="0" smtClean="0"/>
                        <a:t> (MVIOR IF 65)</a:t>
                      </a:r>
                    </a:p>
                    <a:p>
                      <a:r>
                        <a:rPr lang="es-MX" sz="1600" dirty="0" smtClean="0"/>
                        <a:t>3%</a:t>
                      </a:r>
                      <a:r>
                        <a:rPr lang="es-MX" sz="1600" baseline="0" dirty="0" smtClean="0"/>
                        <a:t> de </a:t>
                      </a:r>
                      <a:r>
                        <a:rPr lang="es-MX" sz="1600" baseline="0" dirty="0" err="1" smtClean="0"/>
                        <a:t>Masterbatch</a:t>
                      </a:r>
                      <a:r>
                        <a:rPr lang="es-MX" sz="1600" baseline="0" dirty="0" smtClean="0"/>
                        <a:t> uno</a:t>
                      </a:r>
                      <a:endParaRPr lang="en-US" sz="1600" dirty="0"/>
                    </a:p>
                  </a:txBody>
                  <a:tcPr/>
                </a:tc>
                <a:extLst>
                  <a:ext uri="{0D108BD9-81ED-4DB2-BD59-A6C34878D82A}">
                    <a16:rowId xmlns:a16="http://schemas.microsoft.com/office/drawing/2014/main" val="10003"/>
                  </a:ext>
                </a:extLst>
              </a:tr>
              <a:tr h="370840">
                <a:tc>
                  <a:txBody>
                    <a:bodyPr/>
                    <a:lstStyle/>
                    <a:p>
                      <a:r>
                        <a:rPr lang="en-US" sz="1600" dirty="0" smtClean="0"/>
                        <a:t>F2</a:t>
                      </a:r>
                      <a:r>
                        <a:rPr lang="en-US" sz="1600" baseline="0" dirty="0" smtClean="0"/>
                        <a:t> / MB Y</a:t>
                      </a:r>
                      <a:endParaRPr lang="en-US" sz="1600" dirty="0"/>
                    </a:p>
                  </a:txBody>
                  <a:tcPr/>
                </a:tc>
                <a:tc>
                  <a:txBody>
                    <a:bodyPr/>
                    <a:lstStyle/>
                    <a:p>
                      <a:r>
                        <a:rPr lang="es-MX" sz="1600" dirty="0" smtClean="0"/>
                        <a:t>97%</a:t>
                      </a:r>
                      <a:r>
                        <a:rPr lang="es-MX" sz="1600" baseline="0" dirty="0" smtClean="0"/>
                        <a:t> de LDPE </a:t>
                      </a:r>
                      <a:r>
                        <a:rPr lang="es-MX" sz="1600" baseline="0" dirty="0" err="1" smtClean="0"/>
                        <a:t>Riblene</a:t>
                      </a:r>
                      <a:r>
                        <a:rPr lang="es-MX" sz="1600" baseline="0" dirty="0" smtClean="0"/>
                        <a:t> </a:t>
                      </a:r>
                      <a:r>
                        <a:rPr lang="es-MX" sz="1600" dirty="0" smtClean="0"/>
                        <a:t>(MVIOR IF 65)</a:t>
                      </a:r>
                      <a:endParaRPr lang="es-MX" sz="1600" baseline="0" dirty="0" smtClean="0"/>
                    </a:p>
                    <a:p>
                      <a:r>
                        <a:rPr lang="es-MX" sz="1600" baseline="0" dirty="0" smtClean="0"/>
                        <a:t>3% de </a:t>
                      </a:r>
                      <a:r>
                        <a:rPr lang="es-MX" sz="1600" baseline="0" dirty="0" err="1" smtClean="0"/>
                        <a:t>Masterbatch</a:t>
                      </a:r>
                      <a:r>
                        <a:rPr lang="es-MX" sz="1600" baseline="0" dirty="0" smtClean="0"/>
                        <a:t> dos</a:t>
                      </a:r>
                      <a:endParaRPr lang="en-US" sz="1600" dirty="0"/>
                    </a:p>
                  </a:txBody>
                  <a:tcPr/>
                </a:tc>
                <a:extLst>
                  <a:ext uri="{0D108BD9-81ED-4DB2-BD59-A6C34878D82A}">
                    <a16:rowId xmlns:a16="http://schemas.microsoft.com/office/drawing/2014/main" val="10004"/>
                  </a:ext>
                </a:extLst>
              </a:tr>
            </a:tbl>
          </a:graphicData>
        </a:graphic>
      </p:graphicFrame>
      <p:sp>
        <p:nvSpPr>
          <p:cNvPr id="37" name="3 CuadroTexto"/>
          <p:cNvSpPr txBox="1"/>
          <p:nvPr/>
        </p:nvSpPr>
        <p:spPr>
          <a:xfrm>
            <a:off x="7695923" y="19966831"/>
            <a:ext cx="2849369" cy="338554"/>
          </a:xfrm>
          <a:prstGeom prst="rect">
            <a:avLst/>
          </a:prstGeom>
          <a:noFill/>
        </p:spPr>
        <p:txBody>
          <a:bodyPr wrap="square" rtlCol="0">
            <a:spAutoFit/>
          </a:bodyPr>
          <a:lstStyle/>
          <a:p>
            <a:r>
              <a:rPr lang="es-ES" sz="1600" dirty="0" smtClean="0"/>
              <a:t>*Porcentajes con base en 1kg</a:t>
            </a:r>
            <a:endParaRPr lang="es-ES" sz="1600" dirty="0"/>
          </a:p>
        </p:txBody>
      </p:sp>
      <p:sp>
        <p:nvSpPr>
          <p:cNvPr id="38" name="Título 1"/>
          <p:cNvSpPr txBox="1">
            <a:spLocks/>
          </p:cNvSpPr>
          <p:nvPr/>
        </p:nvSpPr>
        <p:spPr>
          <a:xfrm>
            <a:off x="630618" y="20238586"/>
            <a:ext cx="9623726" cy="150177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s-MX" sz="1600" b="1" dirty="0" smtClean="0"/>
              <a:t>3.3     METODOLOGÍA</a:t>
            </a:r>
            <a:r>
              <a:rPr lang="es-MX" sz="1600" dirty="0" smtClean="0"/>
              <a:t/>
            </a:r>
            <a:br>
              <a:rPr lang="es-MX" sz="1600" dirty="0" smtClean="0"/>
            </a:br>
            <a:r>
              <a:rPr lang="es-MX" sz="1600" dirty="0" smtClean="0"/>
              <a:t>3.3.1     Formulación de </a:t>
            </a:r>
            <a:r>
              <a:rPr lang="es-MX" sz="1600" dirty="0" err="1" smtClean="0"/>
              <a:t>Masterbatch</a:t>
            </a:r>
            <a:endParaRPr lang="en-US" sz="1600" dirty="0"/>
          </a:p>
        </p:txBody>
      </p:sp>
      <p:graphicFrame>
        <p:nvGraphicFramePr>
          <p:cNvPr id="95" name="Tabla 94"/>
          <p:cNvGraphicFramePr>
            <a:graphicFrameLocks noGrp="1"/>
          </p:cNvGraphicFramePr>
          <p:nvPr>
            <p:extLst>
              <p:ext uri="{D42A27DB-BD31-4B8C-83A1-F6EECF244321}">
                <p14:modId xmlns:p14="http://schemas.microsoft.com/office/powerpoint/2010/main" val="208015501"/>
              </p:ext>
            </p:extLst>
          </p:nvPr>
        </p:nvGraphicFramePr>
        <p:xfrm>
          <a:off x="12253321" y="7804442"/>
          <a:ext cx="3295112" cy="1676400"/>
        </p:xfrm>
        <a:graphic>
          <a:graphicData uri="http://schemas.openxmlformats.org/drawingml/2006/table">
            <a:tbl>
              <a:tblPr firstRow="1" bandRow="1">
                <a:tableStyleId>{5C22544A-7EE6-4342-B048-85BDC9FD1C3A}</a:tableStyleId>
              </a:tblPr>
              <a:tblGrid>
                <a:gridCol w="1647556">
                  <a:extLst>
                    <a:ext uri="{9D8B030D-6E8A-4147-A177-3AD203B41FA5}">
                      <a16:colId xmlns:a16="http://schemas.microsoft.com/office/drawing/2014/main" val="20000"/>
                    </a:ext>
                  </a:extLst>
                </a:gridCol>
                <a:gridCol w="1647556">
                  <a:extLst>
                    <a:ext uri="{9D8B030D-6E8A-4147-A177-3AD203B41FA5}">
                      <a16:colId xmlns:a16="http://schemas.microsoft.com/office/drawing/2014/main" val="20001"/>
                    </a:ext>
                  </a:extLst>
                </a:gridCol>
              </a:tblGrid>
              <a:tr h="319702">
                <a:tc>
                  <a:txBody>
                    <a:bodyPr/>
                    <a:lstStyle/>
                    <a:p>
                      <a:r>
                        <a:rPr lang="es-MX" sz="1600" dirty="0" smtClean="0"/>
                        <a:t>Número</a:t>
                      </a:r>
                      <a:r>
                        <a:rPr lang="es-MX" sz="1600" baseline="0" dirty="0" smtClean="0"/>
                        <a:t> de Onda</a:t>
                      </a:r>
                      <a:endParaRPr lang="es-MX" sz="1600" dirty="0"/>
                    </a:p>
                  </a:txBody>
                  <a:tcPr/>
                </a:tc>
                <a:tc>
                  <a:txBody>
                    <a:bodyPr/>
                    <a:lstStyle/>
                    <a:p>
                      <a:r>
                        <a:rPr lang="es-MX" sz="1600" dirty="0" smtClean="0"/>
                        <a:t>Grupo</a:t>
                      </a:r>
                      <a:r>
                        <a:rPr lang="es-MX" sz="1600" baseline="0" dirty="0" smtClean="0"/>
                        <a:t> Funcional</a:t>
                      </a:r>
                      <a:endParaRPr lang="es-MX" sz="1600" dirty="0"/>
                    </a:p>
                  </a:txBody>
                  <a:tcPr/>
                </a:tc>
                <a:extLst>
                  <a:ext uri="{0D108BD9-81ED-4DB2-BD59-A6C34878D82A}">
                    <a16:rowId xmlns:a16="http://schemas.microsoft.com/office/drawing/2014/main" val="10000"/>
                  </a:ext>
                </a:extLst>
              </a:tr>
              <a:tr h="319702">
                <a:tc>
                  <a:txBody>
                    <a:bodyPr/>
                    <a:lstStyle/>
                    <a:p>
                      <a:r>
                        <a:rPr lang="es-MX" sz="1600" dirty="0" smtClean="0"/>
                        <a:t>2880-2975</a:t>
                      </a:r>
                      <a:endParaRPr lang="es-MX" sz="1600" dirty="0"/>
                    </a:p>
                  </a:txBody>
                  <a:tcPr/>
                </a:tc>
                <a:tc>
                  <a:txBody>
                    <a:bodyPr/>
                    <a:lstStyle/>
                    <a:p>
                      <a:r>
                        <a:rPr lang="es-MX" sz="1600" dirty="0" smtClean="0"/>
                        <a:t>-CH</a:t>
                      </a:r>
                      <a:r>
                        <a:rPr lang="es-MX" sz="1600" baseline="-25000" dirty="0" smtClean="0"/>
                        <a:t>3</a:t>
                      </a:r>
                      <a:endParaRPr lang="es-MX" sz="1600" baseline="-25000" dirty="0"/>
                    </a:p>
                  </a:txBody>
                  <a:tcPr/>
                </a:tc>
                <a:extLst>
                  <a:ext uri="{0D108BD9-81ED-4DB2-BD59-A6C34878D82A}">
                    <a16:rowId xmlns:a16="http://schemas.microsoft.com/office/drawing/2014/main" val="10001"/>
                  </a:ext>
                </a:extLst>
              </a:tr>
              <a:tr h="319702">
                <a:tc>
                  <a:txBody>
                    <a:bodyPr/>
                    <a:lstStyle/>
                    <a:p>
                      <a:r>
                        <a:rPr lang="es-MX" sz="1600" dirty="0" smtClean="0"/>
                        <a:t>1754</a:t>
                      </a:r>
                    </a:p>
                  </a:txBody>
                  <a:tcPr/>
                </a:tc>
                <a:tc>
                  <a:txBody>
                    <a:bodyPr/>
                    <a:lstStyle/>
                    <a:p>
                      <a:r>
                        <a:rPr lang="es-MX" sz="1600" dirty="0" smtClean="0"/>
                        <a:t>C=O</a:t>
                      </a:r>
                      <a:endParaRPr lang="es-MX" sz="1600" dirty="0"/>
                    </a:p>
                  </a:txBody>
                  <a:tcPr/>
                </a:tc>
                <a:extLst>
                  <a:ext uri="{0D108BD9-81ED-4DB2-BD59-A6C34878D82A}">
                    <a16:rowId xmlns:a16="http://schemas.microsoft.com/office/drawing/2014/main" val="10002"/>
                  </a:ext>
                </a:extLst>
              </a:tr>
              <a:tr h="319702">
                <a:tc>
                  <a:txBody>
                    <a:bodyPr/>
                    <a:lstStyle/>
                    <a:p>
                      <a:r>
                        <a:rPr lang="es-MX" sz="1600" dirty="0" smtClean="0"/>
                        <a:t>1454 y 1375</a:t>
                      </a:r>
                      <a:endParaRPr lang="es-MX" sz="1600" dirty="0"/>
                    </a:p>
                  </a:txBody>
                  <a:tcPr/>
                </a:tc>
                <a:tc>
                  <a:txBody>
                    <a:bodyPr/>
                    <a:lstStyle/>
                    <a:p>
                      <a:r>
                        <a:rPr lang="es-MX" sz="1600" dirty="0" smtClean="0"/>
                        <a:t>C-H</a:t>
                      </a:r>
                      <a:endParaRPr lang="es-MX" sz="1600" dirty="0"/>
                    </a:p>
                  </a:txBody>
                  <a:tcPr/>
                </a:tc>
                <a:extLst>
                  <a:ext uri="{0D108BD9-81ED-4DB2-BD59-A6C34878D82A}">
                    <a16:rowId xmlns:a16="http://schemas.microsoft.com/office/drawing/2014/main" val="10003"/>
                  </a:ext>
                </a:extLst>
              </a:tr>
              <a:tr h="319702">
                <a:tc>
                  <a:txBody>
                    <a:bodyPr/>
                    <a:lstStyle/>
                    <a:p>
                      <a:r>
                        <a:rPr lang="es-MX" sz="1600" dirty="0" smtClean="0"/>
                        <a:t>1100</a:t>
                      </a:r>
                      <a:endParaRPr lang="es-MX" sz="1600" dirty="0"/>
                    </a:p>
                  </a:txBody>
                  <a:tcPr/>
                </a:tc>
                <a:tc>
                  <a:txBody>
                    <a:bodyPr/>
                    <a:lstStyle/>
                    <a:p>
                      <a:r>
                        <a:rPr lang="es-MX" sz="1600" dirty="0" smtClean="0"/>
                        <a:t>C-O</a:t>
                      </a:r>
                      <a:endParaRPr lang="es-MX" sz="1600" dirty="0"/>
                    </a:p>
                  </a:txBody>
                  <a:tcPr/>
                </a:tc>
                <a:extLst>
                  <a:ext uri="{0D108BD9-81ED-4DB2-BD59-A6C34878D82A}">
                    <a16:rowId xmlns:a16="http://schemas.microsoft.com/office/drawing/2014/main" val="10004"/>
                  </a:ext>
                </a:extLst>
              </a:tr>
            </a:tbl>
          </a:graphicData>
        </a:graphic>
      </p:graphicFrame>
      <p:pic>
        <p:nvPicPr>
          <p:cNvPr id="96" name="Imagen 95"/>
          <p:cNvPicPr>
            <a:picLocks noChangeAspect="1"/>
          </p:cNvPicPr>
          <p:nvPr/>
        </p:nvPicPr>
        <p:blipFill rotWithShape="1">
          <a:blip r:embed="rId4" cstate="print">
            <a:extLst>
              <a:ext uri="{28A0092B-C50C-407E-A947-70E740481C1C}">
                <a14:useLocalDpi xmlns:a14="http://schemas.microsoft.com/office/drawing/2010/main" val="0"/>
              </a:ext>
            </a:extLst>
          </a:blip>
          <a:srcRect l="3785" r="8221"/>
          <a:stretch/>
        </p:blipFill>
        <p:spPr>
          <a:xfrm>
            <a:off x="11886603" y="5070720"/>
            <a:ext cx="3613446" cy="2736000"/>
          </a:xfrm>
          <a:prstGeom prst="rect">
            <a:avLst/>
          </a:prstGeom>
        </p:spPr>
      </p:pic>
      <p:pic>
        <p:nvPicPr>
          <p:cNvPr id="97" name="Marcador de contenido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80368" y="5075816"/>
            <a:ext cx="3575366" cy="2736000"/>
          </a:xfrm>
          <a:prstGeom prst="rect">
            <a:avLst/>
          </a:prstGeom>
        </p:spPr>
      </p:pic>
      <p:graphicFrame>
        <p:nvGraphicFramePr>
          <p:cNvPr id="98" name="Tabla 97"/>
          <p:cNvGraphicFramePr>
            <a:graphicFrameLocks noGrp="1"/>
          </p:cNvGraphicFramePr>
          <p:nvPr>
            <p:extLst>
              <p:ext uri="{D42A27DB-BD31-4B8C-83A1-F6EECF244321}">
                <p14:modId xmlns:p14="http://schemas.microsoft.com/office/powerpoint/2010/main" val="727566682"/>
              </p:ext>
            </p:extLst>
          </p:nvPr>
        </p:nvGraphicFramePr>
        <p:xfrm>
          <a:off x="16720495" y="7758592"/>
          <a:ext cx="3295112" cy="1685046"/>
        </p:xfrm>
        <a:graphic>
          <a:graphicData uri="http://schemas.openxmlformats.org/drawingml/2006/table">
            <a:tbl>
              <a:tblPr firstRow="1" bandRow="1">
                <a:tableStyleId>{5C22544A-7EE6-4342-B048-85BDC9FD1C3A}</a:tableStyleId>
              </a:tblPr>
              <a:tblGrid>
                <a:gridCol w="1647556">
                  <a:extLst>
                    <a:ext uri="{9D8B030D-6E8A-4147-A177-3AD203B41FA5}">
                      <a16:colId xmlns:a16="http://schemas.microsoft.com/office/drawing/2014/main" val="20000"/>
                    </a:ext>
                  </a:extLst>
                </a:gridCol>
                <a:gridCol w="1647556">
                  <a:extLst>
                    <a:ext uri="{9D8B030D-6E8A-4147-A177-3AD203B41FA5}">
                      <a16:colId xmlns:a16="http://schemas.microsoft.com/office/drawing/2014/main" val="20001"/>
                    </a:ext>
                  </a:extLst>
                </a:gridCol>
              </a:tblGrid>
              <a:tr h="343926">
                <a:tc>
                  <a:txBody>
                    <a:bodyPr/>
                    <a:lstStyle/>
                    <a:p>
                      <a:r>
                        <a:rPr lang="es-MX" sz="1600" dirty="0" smtClean="0"/>
                        <a:t>Número</a:t>
                      </a:r>
                      <a:r>
                        <a:rPr lang="es-MX" sz="1600" baseline="0" dirty="0" smtClean="0"/>
                        <a:t> de Onda</a:t>
                      </a:r>
                      <a:endParaRPr lang="es-MX" sz="1600" dirty="0"/>
                    </a:p>
                  </a:txBody>
                  <a:tcPr/>
                </a:tc>
                <a:tc>
                  <a:txBody>
                    <a:bodyPr/>
                    <a:lstStyle/>
                    <a:p>
                      <a:r>
                        <a:rPr lang="es-MX" sz="1600" dirty="0" smtClean="0"/>
                        <a:t>Grupo</a:t>
                      </a:r>
                      <a:r>
                        <a:rPr lang="es-MX" sz="1600" baseline="0" dirty="0" smtClean="0"/>
                        <a:t> Funcional</a:t>
                      </a:r>
                      <a:endParaRPr lang="es-MX" sz="1600" dirty="0"/>
                    </a:p>
                  </a:txBody>
                  <a:tcPr/>
                </a:tc>
                <a:extLst>
                  <a:ext uri="{0D108BD9-81ED-4DB2-BD59-A6C34878D82A}">
                    <a16:rowId xmlns:a16="http://schemas.microsoft.com/office/drawing/2014/main" val="10000"/>
                  </a:ext>
                </a:extLst>
              </a:tr>
              <a:tr h="292529">
                <a:tc>
                  <a:txBody>
                    <a:bodyPr/>
                    <a:lstStyle/>
                    <a:p>
                      <a:r>
                        <a:rPr lang="es-MX" sz="1600" dirty="0" smtClean="0"/>
                        <a:t>2880-2975</a:t>
                      </a:r>
                      <a:endParaRPr lang="es-MX" sz="1600" dirty="0"/>
                    </a:p>
                  </a:txBody>
                  <a:tcPr/>
                </a:tc>
                <a:tc>
                  <a:txBody>
                    <a:bodyPr/>
                    <a:lstStyle/>
                    <a:p>
                      <a:r>
                        <a:rPr lang="es-MX" sz="1600" dirty="0" smtClean="0"/>
                        <a:t>-CH</a:t>
                      </a:r>
                      <a:r>
                        <a:rPr lang="es-MX" sz="1600" baseline="-25000" dirty="0" smtClean="0"/>
                        <a:t>3</a:t>
                      </a:r>
                      <a:endParaRPr lang="es-MX" sz="1600" baseline="-25000" dirty="0"/>
                    </a:p>
                  </a:txBody>
                  <a:tcPr/>
                </a:tc>
                <a:extLst>
                  <a:ext uri="{0D108BD9-81ED-4DB2-BD59-A6C34878D82A}">
                    <a16:rowId xmlns:a16="http://schemas.microsoft.com/office/drawing/2014/main" val="10001"/>
                  </a:ext>
                </a:extLst>
              </a:tr>
              <a:tr h="292529">
                <a:tc>
                  <a:txBody>
                    <a:bodyPr/>
                    <a:lstStyle/>
                    <a:p>
                      <a:r>
                        <a:rPr lang="es-MX" sz="1600" dirty="0" smtClean="0"/>
                        <a:t>1500</a:t>
                      </a:r>
                    </a:p>
                  </a:txBody>
                  <a:tcPr/>
                </a:tc>
                <a:tc>
                  <a:txBody>
                    <a:bodyPr/>
                    <a:lstStyle/>
                    <a:p>
                      <a:r>
                        <a:rPr lang="es-MX" sz="1600" dirty="0" smtClean="0"/>
                        <a:t>C=C</a:t>
                      </a:r>
                      <a:endParaRPr lang="es-MX" sz="1600" dirty="0"/>
                    </a:p>
                  </a:txBody>
                  <a:tcPr/>
                </a:tc>
                <a:extLst>
                  <a:ext uri="{0D108BD9-81ED-4DB2-BD59-A6C34878D82A}">
                    <a16:rowId xmlns:a16="http://schemas.microsoft.com/office/drawing/2014/main" val="10002"/>
                  </a:ext>
                </a:extLst>
              </a:tr>
              <a:tr h="292529">
                <a:tc>
                  <a:txBody>
                    <a:bodyPr/>
                    <a:lstStyle/>
                    <a:p>
                      <a:r>
                        <a:rPr lang="es-MX" sz="1600" dirty="0" smtClean="0"/>
                        <a:t>1365-1385</a:t>
                      </a:r>
                      <a:endParaRPr lang="es-MX" sz="1600" dirty="0"/>
                    </a:p>
                  </a:txBody>
                  <a:tcPr/>
                </a:tc>
                <a:tc>
                  <a:txBody>
                    <a:bodyPr/>
                    <a:lstStyle/>
                    <a:p>
                      <a:r>
                        <a:rPr lang="es-MX" sz="1600" dirty="0" smtClean="0"/>
                        <a:t>-CH</a:t>
                      </a:r>
                      <a:r>
                        <a:rPr lang="es-MX" sz="1600" baseline="-25000" dirty="0" smtClean="0"/>
                        <a:t>3</a:t>
                      </a:r>
                      <a:endParaRPr lang="es-MX" sz="1600" baseline="-25000" dirty="0"/>
                    </a:p>
                  </a:txBody>
                  <a:tcPr/>
                </a:tc>
                <a:extLst>
                  <a:ext uri="{0D108BD9-81ED-4DB2-BD59-A6C34878D82A}">
                    <a16:rowId xmlns:a16="http://schemas.microsoft.com/office/drawing/2014/main" val="10003"/>
                  </a:ext>
                </a:extLst>
              </a:tr>
              <a:tr h="292529">
                <a:tc>
                  <a:txBody>
                    <a:bodyPr/>
                    <a:lstStyle/>
                    <a:p>
                      <a:r>
                        <a:rPr lang="es-MX" sz="1600" dirty="0" smtClean="0"/>
                        <a:t>710-730</a:t>
                      </a:r>
                      <a:endParaRPr lang="es-MX" sz="1600" dirty="0"/>
                    </a:p>
                  </a:txBody>
                  <a:tcPr/>
                </a:tc>
                <a:tc>
                  <a:txBody>
                    <a:bodyPr/>
                    <a:lstStyle/>
                    <a:p>
                      <a:r>
                        <a:rPr lang="es-MX" sz="1600" dirty="0" smtClean="0"/>
                        <a:t>-CH</a:t>
                      </a:r>
                      <a:r>
                        <a:rPr lang="es-MX" sz="1600" baseline="-25000" dirty="0" smtClean="0"/>
                        <a:t>2</a:t>
                      </a:r>
                      <a:r>
                        <a:rPr lang="es-MX" sz="1600" dirty="0" smtClean="0"/>
                        <a:t>-</a:t>
                      </a:r>
                      <a:endParaRPr lang="es-MX" sz="1600" dirty="0"/>
                    </a:p>
                  </a:txBody>
                  <a:tcPr/>
                </a:tc>
                <a:extLst>
                  <a:ext uri="{0D108BD9-81ED-4DB2-BD59-A6C34878D82A}">
                    <a16:rowId xmlns:a16="http://schemas.microsoft.com/office/drawing/2014/main" val="10004"/>
                  </a:ext>
                </a:extLst>
              </a:tr>
            </a:tbl>
          </a:graphicData>
        </a:graphic>
      </p:graphicFrame>
      <p:pic>
        <p:nvPicPr>
          <p:cNvPr id="99" name="Imagen 3"/>
          <p:cNvPicPr/>
          <p:nvPr/>
        </p:nvPicPr>
        <p:blipFill>
          <a:blip r:embed="rId6">
            <a:extLst>
              <a:ext uri="{28A0092B-C50C-407E-A947-70E740481C1C}">
                <a14:useLocalDpi xmlns:a14="http://schemas.microsoft.com/office/drawing/2010/main" val="0"/>
              </a:ext>
            </a:extLst>
          </a:blip>
          <a:srcRect/>
          <a:stretch>
            <a:fillRect/>
          </a:stretch>
        </p:blipFill>
        <p:spPr bwMode="auto">
          <a:xfrm>
            <a:off x="12163260" y="10249296"/>
            <a:ext cx="3960000" cy="2736000"/>
          </a:xfrm>
          <a:prstGeom prst="rect">
            <a:avLst/>
          </a:prstGeom>
          <a:noFill/>
          <a:ln>
            <a:noFill/>
          </a:ln>
        </p:spPr>
      </p:pic>
      <p:pic>
        <p:nvPicPr>
          <p:cNvPr id="100"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16765984" y="10331200"/>
            <a:ext cx="3960000" cy="2736000"/>
          </a:xfrm>
          <a:prstGeom prst="rect">
            <a:avLst/>
          </a:prstGeom>
          <a:noFill/>
          <a:ln>
            <a:noFill/>
          </a:ln>
        </p:spPr>
      </p:pic>
      <p:pic>
        <p:nvPicPr>
          <p:cNvPr id="101" name="Imagen 5"/>
          <p:cNvPicPr/>
          <p:nvPr/>
        </p:nvPicPr>
        <p:blipFill>
          <a:blip r:embed="rId8">
            <a:extLst>
              <a:ext uri="{28A0092B-C50C-407E-A947-70E740481C1C}">
                <a14:useLocalDpi xmlns:a14="http://schemas.microsoft.com/office/drawing/2010/main" val="0"/>
              </a:ext>
            </a:extLst>
          </a:blip>
          <a:srcRect/>
          <a:stretch>
            <a:fillRect/>
          </a:stretch>
        </p:blipFill>
        <p:spPr bwMode="auto">
          <a:xfrm>
            <a:off x="14480046" y="12773911"/>
            <a:ext cx="3960000" cy="2628000"/>
          </a:xfrm>
          <a:prstGeom prst="rect">
            <a:avLst/>
          </a:prstGeom>
          <a:noFill/>
          <a:ln>
            <a:noFill/>
          </a:ln>
        </p:spPr>
      </p:pic>
      <p:sp>
        <p:nvSpPr>
          <p:cNvPr id="157" name="Título 1"/>
          <p:cNvSpPr txBox="1">
            <a:spLocks/>
          </p:cNvSpPr>
          <p:nvPr/>
        </p:nvSpPr>
        <p:spPr>
          <a:xfrm>
            <a:off x="11421843" y="28433606"/>
            <a:ext cx="9623726" cy="403002"/>
          </a:xfrm>
          <a:prstGeom prst="rect">
            <a:avLst/>
          </a:prstGeom>
        </p:spPr>
        <p:txBody>
          <a:bodyPr/>
          <a:lstStyle/>
          <a:p>
            <a:pPr marL="342900" marR="0" lvl="0" indent="-342900" algn="l" defTabSz="914400" rtl="0" eaLnBrk="1" fontAlgn="auto" latinLnBrk="0" hangingPunct="1">
              <a:lnSpc>
                <a:spcPct val="90000"/>
              </a:lnSpc>
              <a:spcBef>
                <a:spcPct val="0"/>
              </a:spcBef>
              <a:spcAft>
                <a:spcPts val="0"/>
              </a:spcAft>
              <a:buClrTx/>
              <a:buSzTx/>
              <a:buAutoNum type="arabicPlain" startAt="5"/>
              <a:tabLst/>
              <a:defRPr/>
            </a:pPr>
            <a:r>
              <a:rPr lang="es-MX" sz="1600" b="1" dirty="0" smtClean="0"/>
              <a:t>CONCLUSIONES</a:t>
            </a:r>
          </a:p>
          <a:p>
            <a:pPr marL="342900" marR="0" lvl="0" indent="-342900" algn="l" defTabSz="914400" rtl="0" eaLnBrk="1" fontAlgn="auto" latinLnBrk="0" hangingPunct="1">
              <a:lnSpc>
                <a:spcPct val="90000"/>
              </a:lnSpc>
              <a:spcBef>
                <a:spcPct val="0"/>
              </a:spcBef>
              <a:spcAft>
                <a:spcPts val="0"/>
              </a:spcAft>
              <a:buClrTx/>
              <a:buSzTx/>
              <a:buAutoNum type="arabicPlain" startAt="5"/>
              <a:tabLst/>
              <a:defRPr/>
            </a:pPr>
            <a:endParaRPr lang="es-MX" sz="1600" b="1" dirty="0" smtClean="0"/>
          </a:p>
        </p:txBody>
      </p:sp>
      <p:sp>
        <p:nvSpPr>
          <p:cNvPr id="158" name="Título 1"/>
          <p:cNvSpPr txBox="1">
            <a:spLocks/>
          </p:cNvSpPr>
          <p:nvPr/>
        </p:nvSpPr>
        <p:spPr>
          <a:xfrm>
            <a:off x="457200" y="30544957"/>
            <a:ext cx="10395284" cy="1651547"/>
          </a:xfrm>
          <a:prstGeom prst="rect">
            <a:avLst/>
          </a:prstGeom>
        </p:spPr>
        <p:txBody>
          <a:bodyPr/>
          <a:lstStyle/>
          <a:p>
            <a:pPr marL="342900" marR="0" lvl="0" indent="-342900" defTabSz="914400" rtl="0" eaLnBrk="1" fontAlgn="auto" latinLnBrk="0" hangingPunct="1">
              <a:lnSpc>
                <a:spcPct val="90000"/>
              </a:lnSpc>
              <a:spcBef>
                <a:spcPct val="0"/>
              </a:spcBef>
              <a:spcAft>
                <a:spcPts val="0"/>
              </a:spcAft>
              <a:buClrTx/>
              <a:buSzTx/>
              <a:buAutoNum type="arabicPlain" startAt="6"/>
              <a:tabLst/>
              <a:defRPr/>
            </a:pPr>
            <a:r>
              <a:rPr lang="es-MX" sz="1600" b="1" dirty="0" smtClean="0"/>
              <a:t>BIBLIOGRAFÍA</a:t>
            </a:r>
          </a:p>
          <a:p>
            <a:pPr marL="285750" lvl="0" indent="-285750" defTabSz="914400">
              <a:lnSpc>
                <a:spcPct val="90000"/>
              </a:lnSpc>
              <a:spcBef>
                <a:spcPct val="0"/>
              </a:spcBef>
              <a:buFont typeface="Arial" panose="020B0604020202020204" pitchFamily="34" charset="0"/>
              <a:buChar char="•"/>
              <a:defRPr/>
            </a:pPr>
            <a:r>
              <a:rPr lang="es-ES" sz="1600" dirty="0" err="1" smtClean="0"/>
              <a:t>Arandes</a:t>
            </a:r>
            <a:r>
              <a:rPr lang="es-ES" sz="1600" dirty="0" smtClean="0"/>
              <a:t>, J.M., Bilbao, J. &amp; López, D.. (Marzo de 2004). Reciclado de residuos plásticos. Revista Iberoamericana de Polímeros, 5(1), 18.</a:t>
            </a:r>
          </a:p>
          <a:p>
            <a:pPr marL="285750" lvl="0" indent="-285750" defTabSz="914400">
              <a:lnSpc>
                <a:spcPct val="90000"/>
              </a:lnSpc>
              <a:spcBef>
                <a:spcPct val="0"/>
              </a:spcBef>
              <a:buFont typeface="Arial" panose="020B0604020202020204" pitchFamily="34" charset="0"/>
              <a:buChar char="•"/>
              <a:defRPr/>
            </a:pPr>
            <a:r>
              <a:rPr lang="es-ES" sz="1600" dirty="0" smtClean="0"/>
              <a:t>Guajardo, A. B., </a:t>
            </a:r>
            <a:r>
              <a:rPr lang="es-ES" sz="1600" dirty="0" err="1" smtClean="0"/>
              <a:t>Najar</a:t>
            </a:r>
            <a:r>
              <a:rPr lang="es-ES" sz="1600" dirty="0" smtClean="0"/>
              <a:t>, L. E., </a:t>
            </a:r>
            <a:r>
              <a:rPr lang="es-ES" sz="1600" dirty="0" err="1" smtClean="0"/>
              <a:t>Prósperi</a:t>
            </a:r>
            <a:r>
              <a:rPr lang="es-ES" sz="1600" dirty="0" smtClean="0"/>
              <a:t>, S. B. &amp; Molina, M. G.. (2000). Propiedades de los plásticos reciclados. junio 26, 2017, de Facultad de Ciencias Aplicadas a la Industria Sitio web: http://www.estrucplan.com.ar/articulos/verarticulo.asp?IDArticulo=605</a:t>
            </a:r>
          </a:p>
        </p:txBody>
      </p:sp>
      <p:sp>
        <p:nvSpPr>
          <p:cNvPr id="1026" name="AutoShape 2" descr="https://attachment.outlook.office.net/owa/fernandacruz95@hotmail.com/service.svc/s/GetAttachmentThumbnail?id=AQMkADAwATZiZmYAZC05MDFjLWM0YTQtMDACLTAwCgBGAAADERDJO%2FKf60O9tZIUGThLLgcAX0P31n4C2kaHhwBFYnfz2uMAAAIBDAAAAF9D99Z%2BAtpGh4cARWJ389rjAAAAj%2Bi4AgAAAAESABAADzWnzoU0MUa44uuhQgP5zw%3D%3D&amp;thumbnailType=2&amp;X-OWA-CANARY=wF5WeVGQY0CtXvSQRwzG8WD_qXrkv9QYQR28_G3LQIei7qhWHou7z9Ph52NRN4DrXNyINavmtEY.&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0MTc4MDQ0NTJcIixcInB1aWRcIjpcIjE4OTk5NDU2MjU2OTk0OTJcIixcIm9pZFwiOlwiMDAwNmJmZmQtOTAxYy1jNGE0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ODg0NzI1MywibmJmIjoxNDk4ODQ2NjUzfQ.oNyOpOuphuwf3OL-vPLx38mfgRt1hkcSfSxxvOKvLJxpmnaQTtxuzPd_1eO71G5rTsL4d9qsV4kcdRm0xNdijY3cbk-t9pXL9r_2QiFseQd4A9S9KRXwIZXpcoIQX6SbSWjTAj59IB5LeiYsOAYugshR9A84EHuQqll9KJYOWvzuODeeuyJB0viajSKGGPTn1BHRr5btIhzVU82wIAbiVBEKLf7t1F_DlKVvNyLWw10hKT_7nfVuGzs7VaGj59-9Kw2z9JO9VLZPaJT8ndUNvt2aoHuScSDZ8GtB5RzNDncQAvXyyBCvZ_KDeeryHgkKWl6v8HREvLRVjI3-Wxof2g&amp;owa=outlook.live.com&amp;i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4" name="Título 1"/>
          <p:cNvSpPr txBox="1">
            <a:spLocks/>
          </p:cNvSpPr>
          <p:nvPr/>
        </p:nvSpPr>
        <p:spPr>
          <a:xfrm>
            <a:off x="11064387" y="28774453"/>
            <a:ext cx="9957252" cy="3871908"/>
          </a:xfrm>
          <a:prstGeom prst="rect">
            <a:avLst/>
          </a:prstGeom>
        </p:spPr>
        <p:txBody>
          <a:bodyPr/>
          <a:lstStyle/>
          <a:p>
            <a:pPr marL="342900" marR="0" lvl="0" indent="-342900" algn="just" defTabSz="914400" rtl="0" eaLnBrk="1" fontAlgn="auto" latinLnBrk="0" hangingPunct="1">
              <a:lnSpc>
                <a:spcPct val="90000"/>
              </a:lnSpc>
              <a:spcBef>
                <a:spcPct val="0"/>
              </a:spcBef>
              <a:spcAft>
                <a:spcPts val="600"/>
              </a:spcAft>
              <a:buClrTx/>
              <a:buSzTx/>
              <a:tabLst/>
              <a:defRPr/>
            </a:pPr>
            <a:r>
              <a:rPr lang="es-MX" sz="1600" b="1" dirty="0" smtClean="0"/>
              <a:t>	</a:t>
            </a:r>
            <a:r>
              <a:rPr lang="es-MX" sz="1600" dirty="0" smtClean="0"/>
              <a:t>En las gráficas IR podemos observar a través de los grupos funcionales de los pellets analizados que no hubo una interacción química al mezclar los materiales, solamente una interacción física. Esto lo podemos comprobar comparando la </a:t>
            </a:r>
            <a:r>
              <a:rPr lang="es-MX" sz="1600" dirty="0" err="1" smtClean="0"/>
              <a:t>espectroscopía</a:t>
            </a:r>
            <a:r>
              <a:rPr lang="es-MX" sz="1600" dirty="0" smtClean="0"/>
              <a:t> infrarroja de los compuestos originales con la del </a:t>
            </a:r>
            <a:r>
              <a:rPr lang="es-MX" sz="1600" dirty="0" err="1"/>
              <a:t>M</a:t>
            </a:r>
            <a:r>
              <a:rPr lang="es-MX" sz="1600" dirty="0" err="1" smtClean="0"/>
              <a:t>asterbatch</a:t>
            </a:r>
            <a:r>
              <a:rPr lang="es-MX" sz="1600" dirty="0" smtClean="0"/>
              <a:t> X, Y y de las formulaciones finales.</a:t>
            </a:r>
          </a:p>
          <a:p>
            <a:pPr marL="342900" marR="0" lvl="0" indent="-342900" algn="just" defTabSz="914400" rtl="0" eaLnBrk="1" fontAlgn="auto" latinLnBrk="0" hangingPunct="1">
              <a:lnSpc>
                <a:spcPct val="90000"/>
              </a:lnSpc>
              <a:spcBef>
                <a:spcPct val="0"/>
              </a:spcBef>
              <a:spcAft>
                <a:spcPts val="600"/>
              </a:spcAft>
              <a:buClrTx/>
              <a:buSzTx/>
              <a:tabLst/>
              <a:defRPr/>
            </a:pPr>
            <a:r>
              <a:rPr lang="es-MX" sz="1600" dirty="0" smtClean="0"/>
              <a:t>	El análisis TGA señala que la temperatura a la que se degrada la formulación que utiliza el </a:t>
            </a:r>
            <a:r>
              <a:rPr lang="es-MX" sz="1600" dirty="0" err="1"/>
              <a:t>M</a:t>
            </a:r>
            <a:r>
              <a:rPr lang="es-MX" sz="1600" dirty="0" err="1" smtClean="0"/>
              <a:t>asterbatch</a:t>
            </a:r>
            <a:r>
              <a:rPr lang="es-MX" sz="1600" dirty="0" smtClean="0"/>
              <a:t> X mejoró sus propiedades térmicas pasando de aprox. 264°C a 290°C, mientras que en la formulación que contiene el </a:t>
            </a:r>
            <a:r>
              <a:rPr lang="es-MX" sz="1600" dirty="0" err="1"/>
              <a:t>M</a:t>
            </a:r>
            <a:r>
              <a:rPr lang="es-MX" sz="1600" dirty="0" err="1" smtClean="0"/>
              <a:t>asterbatch</a:t>
            </a:r>
            <a:r>
              <a:rPr lang="es-MX" sz="1600" dirty="0" smtClean="0"/>
              <a:t> Y, empeoraron sus propiedades térmicas, pasando de 250°C a 243°C, por lo que no es una opción viable ya que comenzará a degradarse a una temperatura más baja.</a:t>
            </a:r>
          </a:p>
          <a:p>
            <a:pPr marL="342900" marR="0" lvl="0" indent="-342900" algn="just" defTabSz="914400" rtl="0" eaLnBrk="1" fontAlgn="auto" latinLnBrk="0" hangingPunct="1">
              <a:lnSpc>
                <a:spcPct val="90000"/>
              </a:lnSpc>
              <a:spcBef>
                <a:spcPct val="0"/>
              </a:spcBef>
              <a:spcAft>
                <a:spcPts val="0"/>
              </a:spcAft>
              <a:buClrTx/>
              <a:buSzTx/>
              <a:tabLst/>
              <a:defRPr/>
            </a:pPr>
            <a:r>
              <a:rPr lang="es-MX" sz="1600" dirty="0" smtClean="0"/>
              <a:t>	Podemos deducir que el </a:t>
            </a:r>
            <a:r>
              <a:rPr lang="es-MX" sz="1600" dirty="0" err="1"/>
              <a:t>M</a:t>
            </a:r>
            <a:r>
              <a:rPr lang="es-MX" sz="1600" dirty="0" err="1" smtClean="0"/>
              <a:t>asterbatch</a:t>
            </a:r>
            <a:r>
              <a:rPr lang="es-MX" sz="1600" dirty="0" smtClean="0"/>
              <a:t> X hace que la formulación 1 mejore sus propiedades térmicas y mecánicas, ya que al mezclar el PLA con el Anhídrido </a:t>
            </a:r>
            <a:r>
              <a:rPr lang="es-MX" sz="1600" dirty="0" err="1" smtClean="0"/>
              <a:t>Maléico</a:t>
            </a:r>
            <a:r>
              <a:rPr lang="es-MX" sz="1600" dirty="0" smtClean="0"/>
              <a:t>, que es un extensor de cadena, aumentamos el peso molecular de la formulación, de modo que el LDPE, que es un polietileno de baja densidad que simula un material reciclado debido a su bajo peso molecular, tiene mejores propiedades </a:t>
            </a:r>
            <a:r>
              <a:rPr lang="es-MX" sz="1600" dirty="0" err="1" smtClean="0"/>
              <a:t>reológicas</a:t>
            </a:r>
            <a:r>
              <a:rPr lang="es-MX" sz="1600" dirty="0" smtClean="0"/>
              <a:t> y mecánicas por lo que al aplicar el </a:t>
            </a:r>
            <a:r>
              <a:rPr lang="es-MX" sz="1600" dirty="0" err="1"/>
              <a:t>M</a:t>
            </a:r>
            <a:r>
              <a:rPr lang="es-MX" sz="1600" dirty="0" err="1" smtClean="0"/>
              <a:t>asterbatch</a:t>
            </a:r>
            <a:r>
              <a:rPr lang="es-MX" sz="1600" dirty="0" smtClean="0"/>
              <a:t> X a un polímero reciclado, sería compensada la disminución en la calidad del polímero y este podría ser reciclado un mayor número de veces.</a:t>
            </a:r>
            <a:endParaRPr lang="en-US" sz="1600" dirty="0"/>
          </a:p>
        </p:txBody>
      </p:sp>
      <p:grpSp>
        <p:nvGrpSpPr>
          <p:cNvPr id="7" name="Grupo 6"/>
          <p:cNvGrpSpPr/>
          <p:nvPr/>
        </p:nvGrpSpPr>
        <p:grpSpPr>
          <a:xfrm>
            <a:off x="11635979" y="15976479"/>
            <a:ext cx="4512694" cy="3290767"/>
            <a:chOff x="11321142" y="15867308"/>
            <a:chExt cx="4512694" cy="3290767"/>
          </a:xfrm>
        </p:grpSpPr>
        <p:grpSp>
          <p:nvGrpSpPr>
            <p:cNvPr id="177" name="176 Grupo"/>
            <p:cNvGrpSpPr/>
            <p:nvPr/>
          </p:nvGrpSpPr>
          <p:grpSpPr>
            <a:xfrm>
              <a:off x="12199179" y="15867308"/>
              <a:ext cx="770721" cy="400310"/>
              <a:chOff x="10771372" y="19992766"/>
              <a:chExt cx="770721" cy="400310"/>
            </a:xfrm>
          </p:grpSpPr>
          <p:sp>
            <p:nvSpPr>
              <p:cNvPr id="178" name="45 Rectángulo redondeado"/>
              <p:cNvSpPr/>
              <p:nvPr/>
            </p:nvSpPr>
            <p:spPr>
              <a:xfrm>
                <a:off x="10771372" y="19992766"/>
                <a:ext cx="770721" cy="400310"/>
              </a:xfrm>
              <a:prstGeom prst="roundRect">
                <a:avLst>
                  <a:gd name="adj" fmla="val 1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9" name="46 Rectángulo"/>
              <p:cNvSpPr/>
              <p:nvPr/>
            </p:nvSpPr>
            <p:spPr>
              <a:xfrm>
                <a:off x="10786415" y="20009808"/>
                <a:ext cx="725573" cy="376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MX" sz="900" b="1" dirty="0" smtClean="0"/>
                  <a:t>MB X</a:t>
                </a:r>
              </a:p>
            </p:txBody>
          </p:sp>
        </p:grpSp>
        <p:pic>
          <p:nvPicPr>
            <p:cNvPr id="165" name="Imagen 164"/>
            <p:cNvPicPr>
              <a:picLocks noChangeAspect="1"/>
            </p:cNvPicPr>
            <p:nvPr/>
          </p:nvPicPr>
          <p:blipFill rotWithShape="1">
            <a:blip r:embed="rId9"/>
            <a:srcRect t="14891"/>
            <a:stretch/>
          </p:blipFill>
          <p:spPr>
            <a:xfrm>
              <a:off x="11321142" y="16278075"/>
              <a:ext cx="4512694" cy="2880000"/>
            </a:xfrm>
            <a:prstGeom prst="rect">
              <a:avLst/>
            </a:prstGeom>
          </p:spPr>
        </p:pic>
      </p:grpSp>
      <p:pic>
        <p:nvPicPr>
          <p:cNvPr id="2" name="Imagen 1"/>
          <p:cNvPicPr>
            <a:picLocks noChangeAspect="1"/>
          </p:cNvPicPr>
          <p:nvPr/>
        </p:nvPicPr>
        <p:blipFill rotWithShape="1">
          <a:blip r:embed="rId10"/>
          <a:srcRect t="11434" b="22261"/>
          <a:stretch/>
        </p:blipFill>
        <p:spPr>
          <a:xfrm>
            <a:off x="2246780" y="12753831"/>
            <a:ext cx="5962736" cy="2890068"/>
          </a:xfrm>
          <a:prstGeom prst="rect">
            <a:avLst/>
          </a:prstGeom>
        </p:spPr>
      </p:pic>
      <p:grpSp>
        <p:nvGrpSpPr>
          <p:cNvPr id="1036" name="Grupo 1035"/>
          <p:cNvGrpSpPr/>
          <p:nvPr/>
        </p:nvGrpSpPr>
        <p:grpSpPr>
          <a:xfrm>
            <a:off x="11529678" y="4448895"/>
            <a:ext cx="9447843" cy="730398"/>
            <a:chOff x="11405348" y="1926864"/>
            <a:chExt cx="8134507" cy="730398"/>
          </a:xfrm>
        </p:grpSpPr>
        <p:grpSp>
          <p:nvGrpSpPr>
            <p:cNvPr id="185" name="Grupo 184"/>
            <p:cNvGrpSpPr/>
            <p:nvPr/>
          </p:nvGrpSpPr>
          <p:grpSpPr>
            <a:xfrm>
              <a:off x="11932612" y="2047906"/>
              <a:ext cx="7607243" cy="512587"/>
              <a:chOff x="711051" y="1465992"/>
              <a:chExt cx="6637442" cy="411616"/>
            </a:xfrm>
          </p:grpSpPr>
          <p:sp>
            <p:nvSpPr>
              <p:cNvPr id="187" name="Rectángulo 186"/>
              <p:cNvSpPr/>
              <p:nvPr/>
            </p:nvSpPr>
            <p:spPr>
              <a:xfrm>
                <a:off x="711051" y="1465992"/>
                <a:ext cx="6637442" cy="411616"/>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8" name="Rectángulo 187"/>
              <p:cNvSpPr/>
              <p:nvPr/>
            </p:nvSpPr>
            <p:spPr>
              <a:xfrm>
                <a:off x="1910375" y="1489831"/>
                <a:ext cx="3819427" cy="38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2587" tIns="55880" rIns="55880" bIns="55880" numCol="1" spcCol="1270" anchor="ctr" anchorCtr="0">
                <a:noAutofit/>
              </a:bodyPr>
              <a:lstStyle/>
              <a:p>
                <a:pPr lvl="0" algn="l" defTabSz="977900">
                  <a:lnSpc>
                    <a:spcPct val="90000"/>
                  </a:lnSpc>
                  <a:spcBef>
                    <a:spcPct val="0"/>
                  </a:spcBef>
                  <a:spcAft>
                    <a:spcPct val="35000"/>
                  </a:spcAft>
                </a:pPr>
                <a:r>
                  <a:rPr lang="es-MX" sz="2200" b="1" kern="1200" dirty="0" err="1" smtClean="0">
                    <a:solidFill>
                      <a:schemeClr val="bg1"/>
                    </a:solidFill>
                  </a:rPr>
                  <a:t>Espectroscopía</a:t>
                </a:r>
                <a:r>
                  <a:rPr lang="en-US" sz="2200" b="1" kern="1200" dirty="0" smtClean="0">
                    <a:solidFill>
                      <a:schemeClr val="bg1"/>
                    </a:solidFill>
                  </a:rPr>
                  <a:t> </a:t>
                </a:r>
                <a:r>
                  <a:rPr lang="es-MX" sz="2200" b="1" kern="1200" dirty="0" smtClean="0">
                    <a:solidFill>
                      <a:schemeClr val="bg1"/>
                    </a:solidFill>
                  </a:rPr>
                  <a:t>Infrarrojo</a:t>
                </a:r>
                <a:r>
                  <a:rPr lang="en-US" sz="2200" b="1" kern="1200" dirty="0" smtClean="0">
                    <a:solidFill>
                      <a:schemeClr val="bg1"/>
                    </a:solidFill>
                  </a:rPr>
                  <a:t> (IR)</a:t>
                </a:r>
                <a:endParaRPr lang="en-US" sz="2200" b="1" kern="1200" dirty="0">
                  <a:solidFill>
                    <a:schemeClr val="bg1"/>
                  </a:solidFill>
                </a:endParaRPr>
              </a:p>
            </p:txBody>
          </p:sp>
        </p:grpSp>
        <p:sp>
          <p:nvSpPr>
            <p:cNvPr id="186" name="Elipse 185"/>
            <p:cNvSpPr/>
            <p:nvPr/>
          </p:nvSpPr>
          <p:spPr>
            <a:xfrm>
              <a:off x="11405348" y="1926864"/>
              <a:ext cx="749524" cy="730398"/>
            </a:xfrm>
            <a:prstGeom prst="ellipse">
              <a:avLst/>
            </a:prstGeom>
            <a:solidFill>
              <a:schemeClr val="accent2"/>
            </a:solidFill>
            <a:ln>
              <a:solidFill>
                <a:schemeClr val="accent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1037" name="Grupo 1036"/>
          <p:cNvGrpSpPr/>
          <p:nvPr/>
        </p:nvGrpSpPr>
        <p:grpSpPr>
          <a:xfrm>
            <a:off x="11520536" y="9543268"/>
            <a:ext cx="9456985" cy="730398"/>
            <a:chOff x="11376153" y="7714480"/>
            <a:chExt cx="8134507" cy="730398"/>
          </a:xfrm>
        </p:grpSpPr>
        <p:grpSp>
          <p:nvGrpSpPr>
            <p:cNvPr id="189" name="Grupo 188"/>
            <p:cNvGrpSpPr/>
            <p:nvPr/>
          </p:nvGrpSpPr>
          <p:grpSpPr>
            <a:xfrm>
              <a:off x="11903417" y="7835522"/>
              <a:ext cx="7607243" cy="512587"/>
              <a:chOff x="711051" y="1465992"/>
              <a:chExt cx="6637442" cy="411616"/>
            </a:xfrm>
          </p:grpSpPr>
          <p:sp>
            <p:nvSpPr>
              <p:cNvPr id="190" name="Rectángulo 189"/>
              <p:cNvSpPr/>
              <p:nvPr/>
            </p:nvSpPr>
            <p:spPr>
              <a:xfrm>
                <a:off x="711051" y="1465992"/>
                <a:ext cx="6637442" cy="411616"/>
              </a:xfrm>
              <a:prstGeom prst="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1" name="Rectángulo 190"/>
              <p:cNvSpPr/>
              <p:nvPr/>
            </p:nvSpPr>
            <p:spPr>
              <a:xfrm>
                <a:off x="1910375" y="1489831"/>
                <a:ext cx="3819427" cy="38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2587" tIns="55880" rIns="55880" bIns="55880" numCol="1" spcCol="1270" anchor="ctr" anchorCtr="0">
                <a:noAutofit/>
              </a:bodyPr>
              <a:lstStyle/>
              <a:p>
                <a:pPr lvl="0" algn="ctr" defTabSz="977900">
                  <a:lnSpc>
                    <a:spcPct val="90000"/>
                  </a:lnSpc>
                  <a:spcBef>
                    <a:spcPct val="0"/>
                  </a:spcBef>
                  <a:spcAft>
                    <a:spcPct val="35000"/>
                  </a:spcAft>
                </a:pPr>
                <a:r>
                  <a:rPr lang="es-MX" sz="2200" b="1" dirty="0" err="1" smtClean="0">
                    <a:solidFill>
                      <a:schemeClr val="bg1"/>
                    </a:solidFill>
                  </a:rPr>
                  <a:t>Reometría</a:t>
                </a:r>
                <a:r>
                  <a:rPr lang="es-MX" sz="2200" b="1" dirty="0" smtClean="0">
                    <a:solidFill>
                      <a:schemeClr val="bg1"/>
                    </a:solidFill>
                  </a:rPr>
                  <a:t> Rotacional</a:t>
                </a:r>
                <a:endParaRPr lang="en-US" sz="2200" b="1" kern="1200" dirty="0">
                  <a:solidFill>
                    <a:schemeClr val="bg1"/>
                  </a:solidFill>
                </a:endParaRPr>
              </a:p>
            </p:txBody>
          </p:sp>
        </p:grpSp>
        <p:sp>
          <p:nvSpPr>
            <p:cNvPr id="192" name="Elipse 191"/>
            <p:cNvSpPr/>
            <p:nvPr/>
          </p:nvSpPr>
          <p:spPr>
            <a:xfrm>
              <a:off x="11376153" y="7714480"/>
              <a:ext cx="749524" cy="730398"/>
            </a:xfrm>
            <a:prstGeom prst="ellipse">
              <a:avLst/>
            </a:prstGeom>
            <a:solidFill>
              <a:srgbClr val="00B0F0"/>
            </a:solidFill>
            <a:ln>
              <a:solidFill>
                <a:srgbClr val="00B0F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1038" name="Grupo 1037"/>
          <p:cNvGrpSpPr/>
          <p:nvPr/>
        </p:nvGrpSpPr>
        <p:grpSpPr>
          <a:xfrm>
            <a:off x="11520537" y="15216787"/>
            <a:ext cx="9456984" cy="730398"/>
            <a:chOff x="11405348" y="14178095"/>
            <a:chExt cx="8134507" cy="730398"/>
          </a:xfrm>
        </p:grpSpPr>
        <p:grpSp>
          <p:nvGrpSpPr>
            <p:cNvPr id="193" name="Grupo 192"/>
            <p:cNvGrpSpPr/>
            <p:nvPr/>
          </p:nvGrpSpPr>
          <p:grpSpPr>
            <a:xfrm>
              <a:off x="11932612" y="14299137"/>
              <a:ext cx="7607243" cy="512587"/>
              <a:chOff x="711051" y="1465992"/>
              <a:chExt cx="6637442" cy="411616"/>
            </a:xfrm>
          </p:grpSpPr>
          <p:sp>
            <p:nvSpPr>
              <p:cNvPr id="194" name="Rectángulo 193"/>
              <p:cNvSpPr/>
              <p:nvPr/>
            </p:nvSpPr>
            <p:spPr>
              <a:xfrm>
                <a:off x="711051" y="1465992"/>
                <a:ext cx="6637442" cy="411616"/>
              </a:xfrm>
              <a:prstGeom prst="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5" name="Rectángulo 194"/>
              <p:cNvSpPr/>
              <p:nvPr/>
            </p:nvSpPr>
            <p:spPr>
              <a:xfrm>
                <a:off x="1910375" y="1489831"/>
                <a:ext cx="3819427" cy="38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2587" tIns="55880" rIns="55880" bIns="55880" numCol="1" spcCol="1270" anchor="ctr" anchorCtr="0">
                <a:noAutofit/>
              </a:bodyPr>
              <a:lstStyle/>
              <a:p>
                <a:pPr lvl="0" algn="l" defTabSz="977900">
                  <a:lnSpc>
                    <a:spcPct val="90000"/>
                  </a:lnSpc>
                  <a:spcBef>
                    <a:spcPct val="0"/>
                  </a:spcBef>
                  <a:spcAft>
                    <a:spcPct val="35000"/>
                  </a:spcAft>
                </a:pPr>
                <a:r>
                  <a:rPr lang="es-MX" sz="2200" b="1" dirty="0" smtClean="0">
                    <a:solidFill>
                      <a:schemeClr val="bg1"/>
                    </a:solidFill>
                  </a:rPr>
                  <a:t>Análisis Termo gravimétrico (TGA)</a:t>
                </a:r>
                <a:endParaRPr lang="en-US" sz="2200" b="1" kern="1200" dirty="0">
                  <a:solidFill>
                    <a:schemeClr val="bg1"/>
                  </a:solidFill>
                </a:endParaRPr>
              </a:p>
            </p:txBody>
          </p:sp>
        </p:grpSp>
        <p:sp>
          <p:nvSpPr>
            <p:cNvPr id="196" name="Elipse 195"/>
            <p:cNvSpPr/>
            <p:nvPr/>
          </p:nvSpPr>
          <p:spPr>
            <a:xfrm>
              <a:off x="11405348" y="14178095"/>
              <a:ext cx="749524" cy="730398"/>
            </a:xfrm>
            <a:prstGeom prst="ellipse">
              <a:avLst/>
            </a:prstGeom>
            <a:solidFill>
              <a:srgbClr val="C00000"/>
            </a:solidFill>
            <a:ln>
              <a:solidFill>
                <a:srgbClr val="C0000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1039" name="Grupo 1038"/>
          <p:cNvGrpSpPr/>
          <p:nvPr/>
        </p:nvGrpSpPr>
        <p:grpSpPr>
          <a:xfrm>
            <a:off x="11525668" y="22343208"/>
            <a:ext cx="9451853" cy="730398"/>
            <a:chOff x="11409829" y="22500382"/>
            <a:chExt cx="8134507" cy="730398"/>
          </a:xfrm>
        </p:grpSpPr>
        <p:grpSp>
          <p:nvGrpSpPr>
            <p:cNvPr id="197" name="Grupo 196"/>
            <p:cNvGrpSpPr/>
            <p:nvPr/>
          </p:nvGrpSpPr>
          <p:grpSpPr>
            <a:xfrm>
              <a:off x="11937093" y="22621424"/>
              <a:ext cx="7607243" cy="512587"/>
              <a:chOff x="711051" y="1465992"/>
              <a:chExt cx="6637442" cy="411616"/>
            </a:xfrm>
          </p:grpSpPr>
          <p:sp>
            <p:nvSpPr>
              <p:cNvPr id="198" name="Rectángulo 197"/>
              <p:cNvSpPr/>
              <p:nvPr/>
            </p:nvSpPr>
            <p:spPr>
              <a:xfrm>
                <a:off x="711051" y="1465992"/>
                <a:ext cx="6637442" cy="411616"/>
              </a:xfrm>
              <a:prstGeom prst="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9" name="Rectángulo 198"/>
              <p:cNvSpPr/>
              <p:nvPr/>
            </p:nvSpPr>
            <p:spPr>
              <a:xfrm>
                <a:off x="1910375" y="1489831"/>
                <a:ext cx="3819427" cy="38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2587" tIns="55880" rIns="55880" bIns="55880" numCol="1" spcCol="1270" anchor="ctr" anchorCtr="0">
                <a:noAutofit/>
              </a:bodyPr>
              <a:lstStyle/>
              <a:p>
                <a:pPr lvl="0" algn="l" defTabSz="977900">
                  <a:lnSpc>
                    <a:spcPct val="90000"/>
                  </a:lnSpc>
                  <a:spcBef>
                    <a:spcPct val="0"/>
                  </a:spcBef>
                  <a:spcAft>
                    <a:spcPct val="35000"/>
                  </a:spcAft>
                </a:pPr>
                <a:r>
                  <a:rPr lang="es-MX" sz="2200" b="1" dirty="0" smtClean="0">
                    <a:solidFill>
                      <a:schemeClr val="bg1"/>
                    </a:solidFill>
                  </a:rPr>
                  <a:t>Análisis Termo gravimétrico (TGA)</a:t>
                </a:r>
                <a:endParaRPr lang="en-US" sz="2200" b="1" kern="1200" dirty="0">
                  <a:solidFill>
                    <a:schemeClr val="bg1"/>
                  </a:solidFill>
                </a:endParaRPr>
              </a:p>
            </p:txBody>
          </p:sp>
        </p:grpSp>
        <p:sp>
          <p:nvSpPr>
            <p:cNvPr id="200" name="Elipse 199"/>
            <p:cNvSpPr/>
            <p:nvPr/>
          </p:nvSpPr>
          <p:spPr>
            <a:xfrm>
              <a:off x="11409829" y="22500382"/>
              <a:ext cx="749524" cy="730398"/>
            </a:xfrm>
            <a:prstGeom prst="ellipse">
              <a:avLst/>
            </a:prstGeom>
            <a:solidFill>
              <a:schemeClr val="tx2">
                <a:lumMod val="75000"/>
              </a:schemeClr>
            </a:solidFill>
            <a:ln>
              <a:solidFill>
                <a:schemeClr val="tx2">
                  <a:lumMod val="75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12" name="Rectángulo 11"/>
          <p:cNvSpPr/>
          <p:nvPr/>
        </p:nvSpPr>
        <p:spPr>
          <a:xfrm>
            <a:off x="568398" y="20874485"/>
            <a:ext cx="9689133" cy="5916331"/>
          </a:xfrm>
          <a:prstGeom prst="rect">
            <a:avLst/>
          </a:prstGeom>
          <a:gradFill>
            <a:gsLst>
              <a:gs pos="0">
                <a:schemeClr val="tx1"/>
              </a:gs>
              <a:gs pos="74000">
                <a:schemeClr val="bg2">
                  <a:lumMod val="50000"/>
                </a:schemeClr>
              </a:gs>
              <a:gs pos="83000">
                <a:schemeClr val="tx1">
                  <a:lumMod val="65000"/>
                  <a:lumOff val="35000"/>
                </a:schemeClr>
              </a:gs>
              <a:gs pos="100000">
                <a:schemeClr val="bg2">
                  <a:lumMod val="10000"/>
                </a:schemeClr>
              </a:gs>
            </a:gsLst>
            <a:lin ang="5400000" scaled="1"/>
          </a:gra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bg2">
                    <a:lumMod val="5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55" name="Group 109"/>
          <p:cNvGrpSpPr/>
          <p:nvPr/>
        </p:nvGrpSpPr>
        <p:grpSpPr>
          <a:xfrm>
            <a:off x="3971443" y="25535320"/>
            <a:ext cx="1304176" cy="1020023"/>
            <a:chOff x="398334" y="2968720"/>
            <a:chExt cx="3346331" cy="1201486"/>
          </a:xfrm>
        </p:grpSpPr>
        <p:sp>
          <p:nvSpPr>
            <p:cNvPr id="256" name="TextBox 110"/>
            <p:cNvSpPr txBox="1"/>
            <p:nvPr/>
          </p:nvSpPr>
          <p:spPr>
            <a:xfrm>
              <a:off x="398334" y="2968720"/>
              <a:ext cx="3346331" cy="344404"/>
            </a:xfrm>
            <a:prstGeom prst="rect">
              <a:avLst/>
            </a:prstGeom>
            <a:noFill/>
          </p:spPr>
          <p:txBody>
            <a:bodyPr wrap="square" lIns="0" tIns="0" rIns="0" rtlCol="0" anchor="ctr">
              <a:spAutoFit/>
            </a:bodyPr>
            <a:lstStyle/>
            <a:p>
              <a:pPr algn="ctr"/>
              <a:r>
                <a:rPr lang="en-US" sz="1600" b="1" dirty="0" smtClean="0">
                  <a:solidFill>
                    <a:schemeClr val="bg1"/>
                  </a:solidFill>
                </a:rPr>
                <a:t>FORMULACIÓN</a:t>
              </a:r>
              <a:endParaRPr lang="en-US" sz="1600" b="1" dirty="0">
                <a:solidFill>
                  <a:schemeClr val="bg1"/>
                </a:solidFill>
              </a:endParaRPr>
            </a:p>
          </p:txBody>
        </p:sp>
        <p:sp>
          <p:nvSpPr>
            <p:cNvPr id="257" name="TextBox 111"/>
            <p:cNvSpPr txBox="1"/>
            <p:nvPr/>
          </p:nvSpPr>
          <p:spPr>
            <a:xfrm>
              <a:off x="617038" y="3300133"/>
              <a:ext cx="2929294" cy="870073"/>
            </a:xfrm>
            <a:prstGeom prst="rect">
              <a:avLst/>
            </a:prstGeom>
            <a:noFill/>
          </p:spPr>
          <p:txBody>
            <a:bodyPr wrap="square" lIns="0" rIns="0" rtlCol="0" anchor="t">
              <a:spAutoFit/>
            </a:bodyPr>
            <a:lstStyle/>
            <a:p>
              <a:pPr algn="ctr"/>
              <a:r>
                <a:rPr lang="en-US" sz="1400" dirty="0" smtClean="0">
                  <a:solidFill>
                    <a:schemeClr val="bg1">
                      <a:lumMod val="75000"/>
                    </a:schemeClr>
                  </a:solidFill>
                </a:rPr>
                <a:t>Se </a:t>
              </a:r>
              <a:r>
                <a:rPr lang="es-MX" sz="1400" dirty="0" smtClean="0">
                  <a:solidFill>
                    <a:schemeClr val="bg1">
                      <a:lumMod val="75000"/>
                    </a:schemeClr>
                  </a:solidFill>
                </a:rPr>
                <a:t>obtuvo</a:t>
              </a:r>
              <a:r>
                <a:rPr lang="en-US" sz="1400" dirty="0" smtClean="0">
                  <a:solidFill>
                    <a:schemeClr val="bg1">
                      <a:lumMod val="75000"/>
                    </a:schemeClr>
                  </a:solidFill>
                </a:rPr>
                <a:t> la </a:t>
              </a:r>
              <a:r>
                <a:rPr lang="es-MX" sz="1400" dirty="0" smtClean="0">
                  <a:solidFill>
                    <a:schemeClr val="bg1">
                      <a:lumMod val="75000"/>
                    </a:schemeClr>
                  </a:solidFill>
                </a:rPr>
                <a:t>formulación</a:t>
              </a:r>
              <a:r>
                <a:rPr lang="en-US" sz="1400" dirty="0" smtClean="0">
                  <a:solidFill>
                    <a:schemeClr val="bg1">
                      <a:lumMod val="75000"/>
                    </a:schemeClr>
                  </a:solidFill>
                </a:rPr>
                <a:t> de MASTERBATCH. </a:t>
              </a:r>
              <a:endParaRPr lang="en-US" sz="1400" dirty="0">
                <a:solidFill>
                  <a:schemeClr val="bg1">
                    <a:lumMod val="75000"/>
                  </a:schemeClr>
                </a:solidFill>
              </a:endParaRPr>
            </a:p>
          </p:txBody>
        </p:sp>
      </p:grpSp>
      <p:grpSp>
        <p:nvGrpSpPr>
          <p:cNvPr id="258" name="Group 115"/>
          <p:cNvGrpSpPr/>
          <p:nvPr/>
        </p:nvGrpSpPr>
        <p:grpSpPr>
          <a:xfrm>
            <a:off x="6558190" y="24411868"/>
            <a:ext cx="1805980" cy="1692995"/>
            <a:chOff x="367221" y="2813637"/>
            <a:chExt cx="4087315" cy="1994180"/>
          </a:xfrm>
        </p:grpSpPr>
        <p:sp>
          <p:nvSpPr>
            <p:cNvPr id="259" name="TextBox 116"/>
            <p:cNvSpPr txBox="1"/>
            <p:nvPr/>
          </p:nvSpPr>
          <p:spPr>
            <a:xfrm>
              <a:off x="367221" y="2813637"/>
              <a:ext cx="4087315" cy="634428"/>
            </a:xfrm>
            <a:prstGeom prst="rect">
              <a:avLst/>
            </a:prstGeom>
            <a:noFill/>
          </p:spPr>
          <p:txBody>
            <a:bodyPr wrap="square" lIns="0" tIns="0" rIns="0" rtlCol="0" anchor="ctr">
              <a:spAutoFit/>
            </a:bodyPr>
            <a:lstStyle/>
            <a:p>
              <a:pPr algn="ctr"/>
              <a:r>
                <a:rPr lang="en-US" sz="1600" b="1" dirty="0" smtClean="0">
                  <a:solidFill>
                    <a:schemeClr val="bg1"/>
                  </a:solidFill>
                </a:rPr>
                <a:t>PROCESAMIENTO DE FORMULACIONES</a:t>
              </a:r>
              <a:endParaRPr lang="en-US" sz="1600" b="1" dirty="0">
                <a:solidFill>
                  <a:schemeClr val="bg1"/>
                </a:solidFill>
              </a:endParaRPr>
            </a:p>
          </p:txBody>
        </p:sp>
        <p:sp>
          <p:nvSpPr>
            <p:cNvPr id="260" name="TextBox 117"/>
            <p:cNvSpPr txBox="1"/>
            <p:nvPr/>
          </p:nvSpPr>
          <p:spPr>
            <a:xfrm>
              <a:off x="730247" y="3430204"/>
              <a:ext cx="3599097" cy="1377613"/>
            </a:xfrm>
            <a:prstGeom prst="rect">
              <a:avLst/>
            </a:prstGeom>
            <a:noFill/>
          </p:spPr>
          <p:txBody>
            <a:bodyPr wrap="square" lIns="0" rIns="0" rtlCol="0" anchor="t">
              <a:spAutoFit/>
            </a:bodyPr>
            <a:lstStyle/>
            <a:p>
              <a:pPr algn="just"/>
              <a:r>
                <a:rPr lang="es-MX" sz="1400" dirty="0" smtClean="0">
                  <a:solidFill>
                    <a:schemeClr val="bg1">
                      <a:lumMod val="75000"/>
                    </a:schemeClr>
                  </a:solidFill>
                </a:rPr>
                <a:t>Los pellets obtenidos de los </a:t>
              </a:r>
              <a:r>
                <a:rPr lang="es-MX" sz="1400" dirty="0" err="1" smtClean="0">
                  <a:solidFill>
                    <a:schemeClr val="bg1">
                      <a:lumMod val="75000"/>
                    </a:schemeClr>
                  </a:solidFill>
                </a:rPr>
                <a:t>Masterbatch</a:t>
              </a:r>
              <a:r>
                <a:rPr lang="es-MX" sz="1400" dirty="0" smtClean="0">
                  <a:solidFill>
                    <a:schemeClr val="bg1">
                      <a:lumMod val="75000"/>
                    </a:schemeClr>
                  </a:solidFill>
                </a:rPr>
                <a:t>, se añadieron al LPDE, para obtener dos formulaciones.</a:t>
              </a:r>
            </a:p>
          </p:txBody>
        </p:sp>
      </p:grpSp>
      <p:grpSp>
        <p:nvGrpSpPr>
          <p:cNvPr id="261" name="Group 91"/>
          <p:cNvGrpSpPr/>
          <p:nvPr/>
        </p:nvGrpSpPr>
        <p:grpSpPr>
          <a:xfrm>
            <a:off x="2162727" y="21139794"/>
            <a:ext cx="1929390" cy="1063983"/>
            <a:chOff x="-595949" y="2280348"/>
            <a:chExt cx="4221503" cy="1253267"/>
          </a:xfrm>
        </p:grpSpPr>
        <p:sp>
          <p:nvSpPr>
            <p:cNvPr id="262" name="TextBox 92"/>
            <p:cNvSpPr txBox="1"/>
            <p:nvPr/>
          </p:nvSpPr>
          <p:spPr>
            <a:xfrm>
              <a:off x="-118458" y="2280348"/>
              <a:ext cx="3479977" cy="634428"/>
            </a:xfrm>
            <a:prstGeom prst="rect">
              <a:avLst/>
            </a:prstGeom>
            <a:noFill/>
          </p:spPr>
          <p:txBody>
            <a:bodyPr wrap="square" lIns="0" tIns="0" rIns="0" rtlCol="0" anchor="ctr">
              <a:spAutoFit/>
            </a:bodyPr>
            <a:lstStyle/>
            <a:p>
              <a:pPr algn="ctr"/>
              <a:r>
                <a:rPr lang="es-MX" sz="1600" b="1" dirty="0" smtClean="0">
                  <a:solidFill>
                    <a:schemeClr val="bg1"/>
                  </a:solidFill>
                </a:rPr>
                <a:t>PROCESAMIENTO</a:t>
              </a:r>
            </a:p>
            <a:p>
              <a:pPr algn="ctr"/>
              <a:r>
                <a:rPr lang="es-MX" sz="1600" b="1" dirty="0" smtClean="0">
                  <a:solidFill>
                    <a:schemeClr val="bg1"/>
                  </a:solidFill>
                </a:rPr>
                <a:t>MASTERBATCH</a:t>
              </a:r>
              <a:endParaRPr lang="es-MX" sz="1600" b="1" dirty="0">
                <a:solidFill>
                  <a:schemeClr val="bg1"/>
                </a:solidFill>
              </a:endParaRPr>
            </a:p>
          </p:txBody>
        </p:sp>
        <p:sp>
          <p:nvSpPr>
            <p:cNvPr id="263" name="TextBox 93"/>
            <p:cNvSpPr txBox="1"/>
            <p:nvPr/>
          </p:nvSpPr>
          <p:spPr>
            <a:xfrm>
              <a:off x="-595949" y="2917314"/>
              <a:ext cx="4221503" cy="616301"/>
            </a:xfrm>
            <a:prstGeom prst="rect">
              <a:avLst/>
            </a:prstGeom>
            <a:noFill/>
          </p:spPr>
          <p:txBody>
            <a:bodyPr wrap="square" lIns="0" rIns="0" rtlCol="0" anchor="t">
              <a:spAutoFit/>
            </a:bodyPr>
            <a:lstStyle/>
            <a:p>
              <a:pPr algn="ctr"/>
              <a:r>
                <a:rPr lang="es-MX" sz="1400" dirty="0" smtClean="0">
                  <a:solidFill>
                    <a:schemeClr val="bg1">
                      <a:lumMod val="75000"/>
                    </a:schemeClr>
                  </a:solidFill>
                </a:rPr>
                <a:t>Se mezclaron los materiales en el extrusor.</a:t>
              </a:r>
            </a:p>
          </p:txBody>
        </p:sp>
      </p:grpSp>
      <p:grpSp>
        <p:nvGrpSpPr>
          <p:cNvPr id="264" name="Group 112"/>
          <p:cNvGrpSpPr/>
          <p:nvPr/>
        </p:nvGrpSpPr>
        <p:grpSpPr>
          <a:xfrm>
            <a:off x="5018281" y="21179685"/>
            <a:ext cx="1925615" cy="2038031"/>
            <a:chOff x="398334" y="2968719"/>
            <a:chExt cx="2937087" cy="3486411"/>
          </a:xfrm>
        </p:grpSpPr>
        <p:sp>
          <p:nvSpPr>
            <p:cNvPr id="265" name="TextBox 113"/>
            <p:cNvSpPr txBox="1"/>
            <p:nvPr/>
          </p:nvSpPr>
          <p:spPr>
            <a:xfrm>
              <a:off x="398334" y="2968719"/>
              <a:ext cx="2937087" cy="344404"/>
            </a:xfrm>
            <a:prstGeom prst="rect">
              <a:avLst/>
            </a:prstGeom>
            <a:noFill/>
          </p:spPr>
          <p:txBody>
            <a:bodyPr wrap="square" lIns="0" tIns="0" rIns="0" rtlCol="0" anchor="ctr">
              <a:spAutoFit/>
            </a:bodyPr>
            <a:lstStyle/>
            <a:p>
              <a:pPr algn="ctr"/>
              <a:r>
                <a:rPr lang="en-US" sz="1600" b="1" dirty="0" smtClean="0">
                  <a:solidFill>
                    <a:schemeClr val="bg1"/>
                  </a:solidFill>
                </a:rPr>
                <a:t>MOLIENDA</a:t>
              </a:r>
              <a:endParaRPr lang="en-US" sz="1600" b="1" dirty="0">
                <a:solidFill>
                  <a:schemeClr val="bg1"/>
                </a:solidFill>
              </a:endParaRPr>
            </a:p>
          </p:txBody>
        </p:sp>
        <p:sp>
          <p:nvSpPr>
            <p:cNvPr id="266" name="TextBox 114"/>
            <p:cNvSpPr txBox="1"/>
            <p:nvPr/>
          </p:nvSpPr>
          <p:spPr>
            <a:xfrm>
              <a:off x="402232" y="3301119"/>
              <a:ext cx="2929294" cy="3154011"/>
            </a:xfrm>
            <a:prstGeom prst="rect">
              <a:avLst/>
            </a:prstGeom>
            <a:noFill/>
          </p:spPr>
          <p:txBody>
            <a:bodyPr wrap="square" lIns="0" rIns="0" rtlCol="0" anchor="t">
              <a:spAutoFit/>
            </a:bodyPr>
            <a:lstStyle/>
            <a:p>
              <a:pPr algn="just"/>
              <a:r>
                <a:rPr lang="es-MX" sz="1400" dirty="0" smtClean="0">
                  <a:solidFill>
                    <a:schemeClr val="bg1">
                      <a:lumMod val="75000"/>
                    </a:schemeClr>
                  </a:solidFill>
                </a:rPr>
                <a:t>Los materiales obtenidos pasaron a un molino de cuchillas para obtener pellets de los </a:t>
              </a:r>
              <a:r>
                <a:rPr lang="es-MX" sz="1400" dirty="0" err="1" smtClean="0">
                  <a:solidFill>
                    <a:schemeClr val="bg1">
                      <a:lumMod val="75000"/>
                    </a:schemeClr>
                  </a:solidFill>
                </a:rPr>
                <a:t>masterbatch</a:t>
              </a:r>
              <a:r>
                <a:rPr lang="es-MX" sz="1400" dirty="0" smtClean="0">
                  <a:solidFill>
                    <a:schemeClr val="bg1">
                      <a:lumMod val="75000"/>
                    </a:schemeClr>
                  </a:solidFill>
                </a:rPr>
                <a:t>, para después ser añadidos a las formulaciones.</a:t>
              </a:r>
              <a:endParaRPr lang="es-MX" sz="1400" dirty="0">
                <a:solidFill>
                  <a:schemeClr val="bg1">
                    <a:lumMod val="75000"/>
                  </a:schemeClr>
                </a:solidFill>
              </a:endParaRPr>
            </a:p>
          </p:txBody>
        </p:sp>
      </p:grpSp>
      <p:grpSp>
        <p:nvGrpSpPr>
          <p:cNvPr id="267" name="Group 118"/>
          <p:cNvGrpSpPr/>
          <p:nvPr/>
        </p:nvGrpSpPr>
        <p:grpSpPr>
          <a:xfrm>
            <a:off x="8308854" y="21383752"/>
            <a:ext cx="1767472" cy="2165073"/>
            <a:chOff x="727286" y="2889807"/>
            <a:chExt cx="3664735" cy="2550239"/>
          </a:xfrm>
        </p:grpSpPr>
        <p:sp>
          <p:nvSpPr>
            <p:cNvPr id="268" name="TextBox 119"/>
            <p:cNvSpPr txBox="1"/>
            <p:nvPr/>
          </p:nvSpPr>
          <p:spPr>
            <a:xfrm>
              <a:off x="727286" y="2889807"/>
              <a:ext cx="3509731" cy="344404"/>
            </a:xfrm>
            <a:prstGeom prst="rect">
              <a:avLst/>
            </a:prstGeom>
            <a:noFill/>
          </p:spPr>
          <p:txBody>
            <a:bodyPr wrap="square" lIns="0" tIns="0" rIns="0" rtlCol="0" anchor="ctr">
              <a:spAutoFit/>
            </a:bodyPr>
            <a:lstStyle/>
            <a:p>
              <a:pPr algn="ctr"/>
              <a:r>
                <a:rPr lang="en-US" sz="1600" b="1" dirty="0" smtClean="0">
                  <a:solidFill>
                    <a:schemeClr val="bg1"/>
                  </a:solidFill>
                </a:rPr>
                <a:t>CARACTERIZACIÓN</a:t>
              </a:r>
              <a:endParaRPr lang="en-US" sz="1600" b="1" dirty="0">
                <a:solidFill>
                  <a:schemeClr val="bg1"/>
                </a:solidFill>
              </a:endParaRPr>
            </a:p>
          </p:txBody>
        </p:sp>
        <p:sp>
          <p:nvSpPr>
            <p:cNvPr id="269" name="TextBox 120"/>
            <p:cNvSpPr txBox="1"/>
            <p:nvPr/>
          </p:nvSpPr>
          <p:spPr>
            <a:xfrm>
              <a:off x="727686" y="3301119"/>
              <a:ext cx="3664335" cy="2138927"/>
            </a:xfrm>
            <a:prstGeom prst="rect">
              <a:avLst/>
            </a:prstGeom>
            <a:noFill/>
          </p:spPr>
          <p:txBody>
            <a:bodyPr wrap="square" lIns="0" rIns="0" rtlCol="0" anchor="t">
              <a:spAutoFit/>
            </a:bodyPr>
            <a:lstStyle/>
            <a:p>
              <a:pPr algn="just"/>
              <a:r>
                <a:rPr lang="es-MX" sz="1400" dirty="0" smtClean="0">
                  <a:solidFill>
                    <a:schemeClr val="bg1">
                      <a:lumMod val="75000"/>
                    </a:schemeClr>
                  </a:solidFill>
                </a:rPr>
                <a:t>Las formulaciones obtenidas a caracterizar por medio de las técnicas de :</a:t>
              </a:r>
            </a:p>
            <a:p>
              <a:pPr marL="171450" indent="-171450" algn="just">
                <a:buClr>
                  <a:srgbClr val="C00000"/>
                </a:buClr>
                <a:buFont typeface="Wingdings" panose="05000000000000000000" pitchFamily="2" charset="2"/>
                <a:buChar char="§"/>
              </a:pPr>
              <a:r>
                <a:rPr lang="es-MX" sz="1400" dirty="0" smtClean="0">
                  <a:solidFill>
                    <a:schemeClr val="bg1">
                      <a:lumMod val="75000"/>
                    </a:schemeClr>
                  </a:solidFill>
                </a:rPr>
                <a:t>IR</a:t>
              </a:r>
            </a:p>
            <a:p>
              <a:pPr marL="171450" indent="-171450" algn="just">
                <a:buClr>
                  <a:srgbClr val="C00000"/>
                </a:buClr>
                <a:buFont typeface="Wingdings" panose="05000000000000000000" pitchFamily="2" charset="2"/>
                <a:buChar char="§"/>
              </a:pPr>
              <a:r>
                <a:rPr lang="es-MX" sz="1400" dirty="0" err="1" smtClean="0">
                  <a:solidFill>
                    <a:schemeClr val="bg1">
                      <a:lumMod val="75000"/>
                    </a:schemeClr>
                  </a:solidFill>
                </a:rPr>
                <a:t>Reometría</a:t>
              </a:r>
              <a:r>
                <a:rPr lang="es-MX" sz="1400" dirty="0" smtClean="0">
                  <a:solidFill>
                    <a:schemeClr val="bg1">
                      <a:lumMod val="75000"/>
                    </a:schemeClr>
                  </a:solidFill>
                </a:rPr>
                <a:t> Rotacional</a:t>
              </a:r>
            </a:p>
            <a:p>
              <a:pPr marL="171450" indent="-171450" algn="just">
                <a:buClr>
                  <a:srgbClr val="C00000"/>
                </a:buClr>
                <a:buFont typeface="Wingdings" panose="05000000000000000000" pitchFamily="2" charset="2"/>
                <a:buChar char="§"/>
              </a:pPr>
              <a:r>
                <a:rPr lang="es-MX" sz="1400" dirty="0" smtClean="0">
                  <a:solidFill>
                    <a:schemeClr val="bg1">
                      <a:lumMod val="75000"/>
                    </a:schemeClr>
                  </a:solidFill>
                </a:rPr>
                <a:t>TGA</a:t>
              </a:r>
            </a:p>
            <a:p>
              <a:pPr marL="171450" indent="-171450" algn="just">
                <a:buClr>
                  <a:srgbClr val="C00000"/>
                </a:buClr>
                <a:buFont typeface="Wingdings" panose="05000000000000000000" pitchFamily="2" charset="2"/>
                <a:buChar char="§"/>
              </a:pPr>
              <a:r>
                <a:rPr lang="es-MX" sz="1400" dirty="0" smtClean="0">
                  <a:solidFill>
                    <a:schemeClr val="bg1">
                      <a:lumMod val="75000"/>
                    </a:schemeClr>
                  </a:solidFill>
                </a:rPr>
                <a:t>DSC</a:t>
              </a:r>
              <a:endParaRPr lang="es-MX" sz="1400" dirty="0">
                <a:solidFill>
                  <a:schemeClr val="bg1">
                    <a:lumMod val="75000"/>
                  </a:schemeClr>
                </a:solidFill>
              </a:endParaRPr>
            </a:p>
          </p:txBody>
        </p:sp>
      </p:grpSp>
      <p:grpSp>
        <p:nvGrpSpPr>
          <p:cNvPr id="13" name="Grupo 12"/>
          <p:cNvGrpSpPr/>
          <p:nvPr/>
        </p:nvGrpSpPr>
        <p:grpSpPr>
          <a:xfrm>
            <a:off x="8653612" y="23486228"/>
            <a:ext cx="1144680" cy="1648191"/>
            <a:chOff x="8335141" y="23225254"/>
            <a:chExt cx="1144680" cy="1648191"/>
          </a:xfrm>
        </p:grpSpPr>
        <p:cxnSp>
          <p:nvCxnSpPr>
            <p:cNvPr id="236" name="Straight Arrow Connector 23"/>
            <p:cNvCxnSpPr>
              <a:cxnSpLocks/>
            </p:cNvCxnSpPr>
            <p:nvPr/>
          </p:nvCxnSpPr>
          <p:spPr>
            <a:xfrm flipH="1" flipV="1">
              <a:off x="8894779" y="23225254"/>
              <a:ext cx="1" cy="4657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52" name="Group 58"/>
            <p:cNvGrpSpPr/>
            <p:nvPr/>
          </p:nvGrpSpPr>
          <p:grpSpPr>
            <a:xfrm>
              <a:off x="8335141" y="23545617"/>
              <a:ext cx="1144680" cy="1327828"/>
              <a:chOff x="3149699" y="2927925"/>
              <a:chExt cx="1348318" cy="1564049"/>
            </a:xfrm>
          </p:grpSpPr>
          <p:sp>
            <p:nvSpPr>
              <p:cNvPr id="253" name="Hexagon 60"/>
              <p:cNvSpPr/>
              <p:nvPr/>
            </p:nvSpPr>
            <p:spPr>
              <a:xfrm rot="16200000">
                <a:off x="3041833" y="3035791"/>
                <a:ext cx="1564049" cy="1348318"/>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254" name="Hexagon 63"/>
              <p:cNvSpPr/>
              <p:nvPr/>
            </p:nvSpPr>
            <p:spPr>
              <a:xfrm rot="16200000">
                <a:off x="3175647" y="3151150"/>
                <a:ext cx="1296419" cy="1117603"/>
              </a:xfrm>
              <a:prstGeom prst="hexagon">
                <a:avLst/>
              </a:prstGeom>
              <a:gradFill flip="none" rotWithShape="1">
                <a:gsLst>
                  <a:gs pos="0">
                    <a:schemeClr val="bg2">
                      <a:lumMod val="90000"/>
                    </a:schemeClr>
                  </a:gs>
                  <a:gs pos="53000">
                    <a:srgbClr val="F1EFF0"/>
                  </a:gs>
                  <a:gs pos="77000">
                    <a:srgbClr val="EFEDEE"/>
                  </a:gs>
                  <a:gs pos="100000">
                    <a:srgbClr val="EFEBEC"/>
                  </a:gs>
                </a:gsLst>
                <a:path path="circle">
                  <a:fillToRect l="100000" b="100000"/>
                </a:path>
                <a:tileRect t="-100000" r="-10000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grpSp>
        <p:sp>
          <p:nvSpPr>
            <p:cNvPr id="270" name="Freeform 322"/>
            <p:cNvSpPr/>
            <p:nvPr/>
          </p:nvSpPr>
          <p:spPr>
            <a:xfrm>
              <a:off x="8588446" y="23931603"/>
              <a:ext cx="552837" cy="473618"/>
            </a:xfrm>
            <a:custGeom>
              <a:avLst/>
              <a:gdLst>
                <a:gd name="connsiteX0" fmla="*/ 9015 w 504825"/>
                <a:gd name="connsiteY0" fmla="*/ 360589 h 432707"/>
                <a:gd name="connsiteX1" fmla="*/ 63103 w 504825"/>
                <a:gd name="connsiteY1" fmla="*/ 360589 h 432707"/>
                <a:gd name="connsiteX2" fmla="*/ 69583 w 504825"/>
                <a:gd name="connsiteY2" fmla="*/ 363125 h 432707"/>
                <a:gd name="connsiteX3" fmla="*/ 72118 w 504825"/>
                <a:gd name="connsiteY3" fmla="*/ 369604 h 432707"/>
                <a:gd name="connsiteX4" fmla="*/ 72118 w 504825"/>
                <a:gd name="connsiteY4" fmla="*/ 423692 h 432707"/>
                <a:gd name="connsiteX5" fmla="*/ 69583 w 504825"/>
                <a:gd name="connsiteY5" fmla="*/ 430172 h 432707"/>
                <a:gd name="connsiteX6" fmla="*/ 63103 w 504825"/>
                <a:gd name="connsiteY6" fmla="*/ 432707 h 432707"/>
                <a:gd name="connsiteX7" fmla="*/ 9015 w 504825"/>
                <a:gd name="connsiteY7" fmla="*/ 432707 h 432707"/>
                <a:gd name="connsiteX8" fmla="*/ 2535 w 504825"/>
                <a:gd name="connsiteY8" fmla="*/ 430172 h 432707"/>
                <a:gd name="connsiteX9" fmla="*/ 0 w 504825"/>
                <a:gd name="connsiteY9" fmla="*/ 423692 h 432707"/>
                <a:gd name="connsiteX10" fmla="*/ 0 w 504825"/>
                <a:gd name="connsiteY10" fmla="*/ 369604 h 432707"/>
                <a:gd name="connsiteX11" fmla="*/ 2535 w 504825"/>
                <a:gd name="connsiteY11" fmla="*/ 363125 h 432707"/>
                <a:gd name="connsiteX12" fmla="*/ 9015 w 504825"/>
                <a:gd name="connsiteY12" fmla="*/ 360589 h 432707"/>
                <a:gd name="connsiteX13" fmla="*/ 117192 w 504825"/>
                <a:gd name="connsiteY13" fmla="*/ 324530 h 432707"/>
                <a:gd name="connsiteX14" fmla="*/ 171280 w 504825"/>
                <a:gd name="connsiteY14" fmla="*/ 324530 h 432707"/>
                <a:gd name="connsiteX15" fmla="*/ 177759 w 504825"/>
                <a:gd name="connsiteY15" fmla="*/ 327066 h 432707"/>
                <a:gd name="connsiteX16" fmla="*/ 180295 w 504825"/>
                <a:gd name="connsiteY16" fmla="*/ 333545 h 432707"/>
                <a:gd name="connsiteX17" fmla="*/ 180295 w 504825"/>
                <a:gd name="connsiteY17" fmla="*/ 423692 h 432707"/>
                <a:gd name="connsiteX18" fmla="*/ 177759 w 504825"/>
                <a:gd name="connsiteY18" fmla="*/ 430172 h 432707"/>
                <a:gd name="connsiteX19" fmla="*/ 171280 w 504825"/>
                <a:gd name="connsiteY19" fmla="*/ 432707 h 432707"/>
                <a:gd name="connsiteX20" fmla="*/ 117192 w 504825"/>
                <a:gd name="connsiteY20" fmla="*/ 432707 h 432707"/>
                <a:gd name="connsiteX21" fmla="*/ 110712 w 504825"/>
                <a:gd name="connsiteY21" fmla="*/ 430172 h 432707"/>
                <a:gd name="connsiteX22" fmla="*/ 108177 w 504825"/>
                <a:gd name="connsiteY22" fmla="*/ 423692 h 432707"/>
                <a:gd name="connsiteX23" fmla="*/ 108177 w 504825"/>
                <a:gd name="connsiteY23" fmla="*/ 333545 h 432707"/>
                <a:gd name="connsiteX24" fmla="*/ 110712 w 504825"/>
                <a:gd name="connsiteY24" fmla="*/ 327066 h 432707"/>
                <a:gd name="connsiteX25" fmla="*/ 117192 w 504825"/>
                <a:gd name="connsiteY25" fmla="*/ 324530 h 432707"/>
                <a:gd name="connsiteX26" fmla="*/ 225368 w 504825"/>
                <a:gd name="connsiteY26" fmla="*/ 252412 h 432707"/>
                <a:gd name="connsiteX27" fmla="*/ 279457 w 504825"/>
                <a:gd name="connsiteY27" fmla="*/ 252412 h 432707"/>
                <a:gd name="connsiteX28" fmla="*/ 285936 w 504825"/>
                <a:gd name="connsiteY28" fmla="*/ 254948 h 432707"/>
                <a:gd name="connsiteX29" fmla="*/ 288472 w 504825"/>
                <a:gd name="connsiteY29" fmla="*/ 261427 h 432707"/>
                <a:gd name="connsiteX30" fmla="*/ 288472 w 504825"/>
                <a:gd name="connsiteY30" fmla="*/ 423692 h 432707"/>
                <a:gd name="connsiteX31" fmla="*/ 285936 w 504825"/>
                <a:gd name="connsiteY31" fmla="*/ 430172 h 432707"/>
                <a:gd name="connsiteX32" fmla="*/ 279457 w 504825"/>
                <a:gd name="connsiteY32" fmla="*/ 432707 h 432707"/>
                <a:gd name="connsiteX33" fmla="*/ 225368 w 504825"/>
                <a:gd name="connsiteY33" fmla="*/ 432707 h 432707"/>
                <a:gd name="connsiteX34" fmla="*/ 218889 w 504825"/>
                <a:gd name="connsiteY34" fmla="*/ 430172 h 432707"/>
                <a:gd name="connsiteX35" fmla="*/ 216354 w 504825"/>
                <a:gd name="connsiteY35" fmla="*/ 423692 h 432707"/>
                <a:gd name="connsiteX36" fmla="*/ 216354 w 504825"/>
                <a:gd name="connsiteY36" fmla="*/ 261427 h 432707"/>
                <a:gd name="connsiteX37" fmla="*/ 218889 w 504825"/>
                <a:gd name="connsiteY37" fmla="*/ 254948 h 432707"/>
                <a:gd name="connsiteX38" fmla="*/ 225368 w 504825"/>
                <a:gd name="connsiteY38" fmla="*/ 252412 h 432707"/>
                <a:gd name="connsiteX39" fmla="*/ 333545 w 504825"/>
                <a:gd name="connsiteY39" fmla="*/ 144236 h 432707"/>
                <a:gd name="connsiteX40" fmla="*/ 387633 w 504825"/>
                <a:gd name="connsiteY40" fmla="*/ 144236 h 432707"/>
                <a:gd name="connsiteX41" fmla="*/ 394113 w 504825"/>
                <a:gd name="connsiteY41" fmla="*/ 146771 h 432707"/>
                <a:gd name="connsiteX42" fmla="*/ 396648 w 504825"/>
                <a:gd name="connsiteY42" fmla="*/ 153250 h 432707"/>
                <a:gd name="connsiteX43" fmla="*/ 396648 w 504825"/>
                <a:gd name="connsiteY43" fmla="*/ 423692 h 432707"/>
                <a:gd name="connsiteX44" fmla="*/ 394113 w 504825"/>
                <a:gd name="connsiteY44" fmla="*/ 430172 h 432707"/>
                <a:gd name="connsiteX45" fmla="*/ 387633 w 504825"/>
                <a:gd name="connsiteY45" fmla="*/ 432707 h 432707"/>
                <a:gd name="connsiteX46" fmla="*/ 333545 w 504825"/>
                <a:gd name="connsiteY46" fmla="*/ 432707 h 432707"/>
                <a:gd name="connsiteX47" fmla="*/ 327066 w 504825"/>
                <a:gd name="connsiteY47" fmla="*/ 430172 h 432707"/>
                <a:gd name="connsiteX48" fmla="*/ 324530 w 504825"/>
                <a:gd name="connsiteY48" fmla="*/ 423692 h 432707"/>
                <a:gd name="connsiteX49" fmla="*/ 324530 w 504825"/>
                <a:gd name="connsiteY49" fmla="*/ 153250 h 432707"/>
                <a:gd name="connsiteX50" fmla="*/ 327066 w 504825"/>
                <a:gd name="connsiteY50" fmla="*/ 146771 h 432707"/>
                <a:gd name="connsiteX51" fmla="*/ 333545 w 504825"/>
                <a:gd name="connsiteY51" fmla="*/ 144236 h 432707"/>
                <a:gd name="connsiteX52" fmla="*/ 441722 w 504825"/>
                <a:gd name="connsiteY52" fmla="*/ 0 h 432707"/>
                <a:gd name="connsiteX53" fmla="*/ 495810 w 504825"/>
                <a:gd name="connsiteY53" fmla="*/ 0 h 432707"/>
                <a:gd name="connsiteX54" fmla="*/ 502290 w 504825"/>
                <a:gd name="connsiteY54" fmla="*/ 2535 h 432707"/>
                <a:gd name="connsiteX55" fmla="*/ 504825 w 504825"/>
                <a:gd name="connsiteY55" fmla="*/ 9015 h 432707"/>
                <a:gd name="connsiteX56" fmla="*/ 504825 w 504825"/>
                <a:gd name="connsiteY56" fmla="*/ 423692 h 432707"/>
                <a:gd name="connsiteX57" fmla="*/ 502290 w 504825"/>
                <a:gd name="connsiteY57" fmla="*/ 430172 h 432707"/>
                <a:gd name="connsiteX58" fmla="*/ 495810 w 504825"/>
                <a:gd name="connsiteY58" fmla="*/ 432707 h 432707"/>
                <a:gd name="connsiteX59" fmla="*/ 441722 w 504825"/>
                <a:gd name="connsiteY59" fmla="*/ 432707 h 432707"/>
                <a:gd name="connsiteX60" fmla="*/ 435243 w 504825"/>
                <a:gd name="connsiteY60" fmla="*/ 430172 h 432707"/>
                <a:gd name="connsiteX61" fmla="*/ 432707 w 504825"/>
                <a:gd name="connsiteY61" fmla="*/ 423692 h 432707"/>
                <a:gd name="connsiteX62" fmla="*/ 432707 w 504825"/>
                <a:gd name="connsiteY62" fmla="*/ 9015 h 432707"/>
                <a:gd name="connsiteX63" fmla="*/ 435243 w 504825"/>
                <a:gd name="connsiteY63" fmla="*/ 2535 h 432707"/>
                <a:gd name="connsiteX64" fmla="*/ 441722 w 504825"/>
                <a:gd name="connsiteY64"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4825" h="432707">
                  <a:moveTo>
                    <a:pt x="9015" y="360589"/>
                  </a:moveTo>
                  <a:lnTo>
                    <a:pt x="63103" y="360589"/>
                  </a:lnTo>
                  <a:cubicBezTo>
                    <a:pt x="65732" y="360589"/>
                    <a:pt x="67892" y="361434"/>
                    <a:pt x="69583" y="363125"/>
                  </a:cubicBezTo>
                  <a:cubicBezTo>
                    <a:pt x="71273" y="364815"/>
                    <a:pt x="72118" y="366975"/>
                    <a:pt x="72118" y="369604"/>
                  </a:cubicBezTo>
                  <a:lnTo>
                    <a:pt x="72118" y="423692"/>
                  </a:lnTo>
                  <a:cubicBezTo>
                    <a:pt x="72118" y="426322"/>
                    <a:pt x="71273" y="428481"/>
                    <a:pt x="69583" y="430172"/>
                  </a:cubicBezTo>
                  <a:cubicBezTo>
                    <a:pt x="67892" y="431862"/>
                    <a:pt x="65732" y="432707"/>
                    <a:pt x="63103" y="432707"/>
                  </a:cubicBezTo>
                  <a:lnTo>
                    <a:pt x="9015" y="432707"/>
                  </a:lnTo>
                  <a:cubicBezTo>
                    <a:pt x="6385" y="432707"/>
                    <a:pt x="4226" y="431862"/>
                    <a:pt x="2535" y="430172"/>
                  </a:cubicBezTo>
                  <a:cubicBezTo>
                    <a:pt x="845" y="428481"/>
                    <a:pt x="0" y="426322"/>
                    <a:pt x="0" y="423692"/>
                  </a:cubicBezTo>
                  <a:lnTo>
                    <a:pt x="0" y="369604"/>
                  </a:lnTo>
                  <a:cubicBezTo>
                    <a:pt x="0" y="366975"/>
                    <a:pt x="845" y="364815"/>
                    <a:pt x="2535" y="363125"/>
                  </a:cubicBezTo>
                  <a:cubicBezTo>
                    <a:pt x="4226" y="361434"/>
                    <a:pt x="6385" y="360589"/>
                    <a:pt x="9015" y="360589"/>
                  </a:cubicBezTo>
                  <a:close/>
                  <a:moveTo>
                    <a:pt x="117192" y="324530"/>
                  </a:moveTo>
                  <a:lnTo>
                    <a:pt x="171280" y="324530"/>
                  </a:lnTo>
                  <a:cubicBezTo>
                    <a:pt x="173909" y="324530"/>
                    <a:pt x="176069" y="325375"/>
                    <a:pt x="177759" y="327066"/>
                  </a:cubicBezTo>
                  <a:cubicBezTo>
                    <a:pt x="179450" y="328756"/>
                    <a:pt x="180295" y="330916"/>
                    <a:pt x="180295" y="333545"/>
                  </a:cubicBezTo>
                  <a:lnTo>
                    <a:pt x="180295" y="423692"/>
                  </a:lnTo>
                  <a:cubicBezTo>
                    <a:pt x="180295" y="426322"/>
                    <a:pt x="179450" y="428481"/>
                    <a:pt x="177759" y="430172"/>
                  </a:cubicBezTo>
                  <a:cubicBezTo>
                    <a:pt x="176069" y="431862"/>
                    <a:pt x="173909" y="432707"/>
                    <a:pt x="171280" y="432707"/>
                  </a:cubicBezTo>
                  <a:lnTo>
                    <a:pt x="117192" y="432707"/>
                  </a:lnTo>
                  <a:cubicBezTo>
                    <a:pt x="114562" y="432707"/>
                    <a:pt x="112403" y="431862"/>
                    <a:pt x="110712" y="430172"/>
                  </a:cubicBezTo>
                  <a:cubicBezTo>
                    <a:pt x="109022" y="428481"/>
                    <a:pt x="108177" y="426322"/>
                    <a:pt x="108177" y="423692"/>
                  </a:cubicBezTo>
                  <a:lnTo>
                    <a:pt x="108177" y="333545"/>
                  </a:lnTo>
                  <a:cubicBezTo>
                    <a:pt x="108177" y="330916"/>
                    <a:pt x="109022" y="328756"/>
                    <a:pt x="110712" y="327066"/>
                  </a:cubicBezTo>
                  <a:cubicBezTo>
                    <a:pt x="112403" y="325375"/>
                    <a:pt x="114562" y="324530"/>
                    <a:pt x="117192" y="324530"/>
                  </a:cubicBezTo>
                  <a:close/>
                  <a:moveTo>
                    <a:pt x="225368" y="252412"/>
                  </a:moveTo>
                  <a:lnTo>
                    <a:pt x="279457" y="252412"/>
                  </a:lnTo>
                  <a:cubicBezTo>
                    <a:pt x="282086" y="252412"/>
                    <a:pt x="284246" y="253258"/>
                    <a:pt x="285936" y="254948"/>
                  </a:cubicBezTo>
                  <a:cubicBezTo>
                    <a:pt x="287627" y="256638"/>
                    <a:pt x="288472" y="258798"/>
                    <a:pt x="288472" y="261427"/>
                  </a:cubicBezTo>
                  <a:lnTo>
                    <a:pt x="288472" y="423692"/>
                  </a:lnTo>
                  <a:cubicBezTo>
                    <a:pt x="288472" y="426322"/>
                    <a:pt x="287627" y="428481"/>
                    <a:pt x="285936" y="430172"/>
                  </a:cubicBezTo>
                  <a:cubicBezTo>
                    <a:pt x="284246" y="431862"/>
                    <a:pt x="282086" y="432707"/>
                    <a:pt x="279457" y="432707"/>
                  </a:cubicBezTo>
                  <a:lnTo>
                    <a:pt x="225368" y="432707"/>
                  </a:lnTo>
                  <a:cubicBezTo>
                    <a:pt x="222739" y="432707"/>
                    <a:pt x="220579" y="431862"/>
                    <a:pt x="218889" y="430172"/>
                  </a:cubicBezTo>
                  <a:cubicBezTo>
                    <a:pt x="217199" y="428481"/>
                    <a:pt x="216354" y="426322"/>
                    <a:pt x="216354" y="423692"/>
                  </a:cubicBezTo>
                  <a:lnTo>
                    <a:pt x="216354" y="261427"/>
                  </a:lnTo>
                  <a:cubicBezTo>
                    <a:pt x="216354" y="258798"/>
                    <a:pt x="217199" y="256638"/>
                    <a:pt x="218889" y="254948"/>
                  </a:cubicBezTo>
                  <a:cubicBezTo>
                    <a:pt x="220579" y="253258"/>
                    <a:pt x="222739" y="252412"/>
                    <a:pt x="225368" y="252412"/>
                  </a:cubicBezTo>
                  <a:close/>
                  <a:moveTo>
                    <a:pt x="333545" y="144236"/>
                  </a:moveTo>
                  <a:lnTo>
                    <a:pt x="387633" y="144236"/>
                  </a:lnTo>
                  <a:cubicBezTo>
                    <a:pt x="390263" y="144236"/>
                    <a:pt x="392423" y="145081"/>
                    <a:pt x="394113" y="146771"/>
                  </a:cubicBezTo>
                  <a:cubicBezTo>
                    <a:pt x="395803" y="148461"/>
                    <a:pt x="396648" y="150621"/>
                    <a:pt x="396648" y="153250"/>
                  </a:cubicBezTo>
                  <a:lnTo>
                    <a:pt x="396648" y="423692"/>
                  </a:lnTo>
                  <a:cubicBezTo>
                    <a:pt x="396648" y="426322"/>
                    <a:pt x="395803" y="428481"/>
                    <a:pt x="394113" y="430172"/>
                  </a:cubicBezTo>
                  <a:cubicBezTo>
                    <a:pt x="392423" y="431862"/>
                    <a:pt x="390263" y="432707"/>
                    <a:pt x="387633" y="432707"/>
                  </a:cubicBezTo>
                  <a:lnTo>
                    <a:pt x="333545" y="432707"/>
                  </a:lnTo>
                  <a:cubicBezTo>
                    <a:pt x="330916" y="432707"/>
                    <a:pt x="328756" y="431862"/>
                    <a:pt x="327066" y="430172"/>
                  </a:cubicBezTo>
                  <a:cubicBezTo>
                    <a:pt x="325376" y="428481"/>
                    <a:pt x="324530" y="426322"/>
                    <a:pt x="324530" y="423692"/>
                  </a:cubicBezTo>
                  <a:lnTo>
                    <a:pt x="324530" y="153250"/>
                  </a:lnTo>
                  <a:cubicBezTo>
                    <a:pt x="324530" y="150621"/>
                    <a:pt x="325376" y="148461"/>
                    <a:pt x="327066" y="146771"/>
                  </a:cubicBezTo>
                  <a:cubicBezTo>
                    <a:pt x="328756" y="145081"/>
                    <a:pt x="330916" y="144236"/>
                    <a:pt x="333545" y="144236"/>
                  </a:cubicBezTo>
                  <a:close/>
                  <a:moveTo>
                    <a:pt x="441722" y="0"/>
                  </a:moveTo>
                  <a:lnTo>
                    <a:pt x="495810" y="0"/>
                  </a:lnTo>
                  <a:cubicBezTo>
                    <a:pt x="498440" y="0"/>
                    <a:pt x="500600" y="845"/>
                    <a:pt x="502290" y="2535"/>
                  </a:cubicBezTo>
                  <a:cubicBezTo>
                    <a:pt x="503980" y="4226"/>
                    <a:pt x="504825" y="6385"/>
                    <a:pt x="504825" y="9015"/>
                  </a:cubicBezTo>
                  <a:lnTo>
                    <a:pt x="504825" y="423692"/>
                  </a:lnTo>
                  <a:cubicBezTo>
                    <a:pt x="504825" y="426322"/>
                    <a:pt x="503980" y="428481"/>
                    <a:pt x="502290" y="430172"/>
                  </a:cubicBezTo>
                  <a:cubicBezTo>
                    <a:pt x="500600" y="431862"/>
                    <a:pt x="498440" y="432707"/>
                    <a:pt x="495810" y="432707"/>
                  </a:cubicBezTo>
                  <a:lnTo>
                    <a:pt x="441722" y="432707"/>
                  </a:lnTo>
                  <a:cubicBezTo>
                    <a:pt x="439093" y="432707"/>
                    <a:pt x="436933" y="431862"/>
                    <a:pt x="435243" y="430172"/>
                  </a:cubicBezTo>
                  <a:cubicBezTo>
                    <a:pt x="433552" y="428481"/>
                    <a:pt x="432707" y="426322"/>
                    <a:pt x="432707" y="423692"/>
                  </a:cubicBezTo>
                  <a:lnTo>
                    <a:pt x="432707" y="9015"/>
                  </a:lnTo>
                  <a:cubicBezTo>
                    <a:pt x="432707" y="6385"/>
                    <a:pt x="433552" y="4226"/>
                    <a:pt x="435243" y="2535"/>
                  </a:cubicBezTo>
                  <a:cubicBezTo>
                    <a:pt x="436933" y="845"/>
                    <a:pt x="439093" y="0"/>
                    <a:pt x="44172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50">
                <a:solidFill>
                  <a:prstClr val="white"/>
                </a:solidFill>
                <a:latin typeface="Calibri" panose="020F0502020204030204"/>
              </a:endParaRPr>
            </a:p>
          </p:txBody>
        </p:sp>
      </p:grpSp>
      <p:grpSp>
        <p:nvGrpSpPr>
          <p:cNvPr id="18" name="Grupo 17"/>
          <p:cNvGrpSpPr/>
          <p:nvPr/>
        </p:nvGrpSpPr>
        <p:grpSpPr>
          <a:xfrm>
            <a:off x="3959298" y="23785385"/>
            <a:ext cx="1144680" cy="1680003"/>
            <a:chOff x="3958777" y="22843773"/>
            <a:chExt cx="1144680" cy="1680003"/>
          </a:xfrm>
        </p:grpSpPr>
        <p:cxnSp>
          <p:nvCxnSpPr>
            <p:cNvPr id="233" name="Straight Arrow Connector 17"/>
            <p:cNvCxnSpPr>
              <a:stCxn id="245" idx="3"/>
            </p:cNvCxnSpPr>
            <p:nvPr/>
          </p:nvCxnSpPr>
          <p:spPr>
            <a:xfrm flipH="1">
              <a:off x="4531116" y="24057998"/>
              <a:ext cx="1" cy="46577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43" name="Group 45"/>
            <p:cNvGrpSpPr/>
            <p:nvPr/>
          </p:nvGrpSpPr>
          <p:grpSpPr>
            <a:xfrm>
              <a:off x="3958777" y="22843773"/>
              <a:ext cx="1144680" cy="1327828"/>
              <a:chOff x="3149698" y="2927926"/>
              <a:chExt cx="1348318" cy="1564049"/>
            </a:xfrm>
          </p:grpSpPr>
          <p:sp>
            <p:nvSpPr>
              <p:cNvPr id="244" name="Hexagon 46"/>
              <p:cNvSpPr/>
              <p:nvPr/>
            </p:nvSpPr>
            <p:spPr>
              <a:xfrm rot="16200000">
                <a:off x="3041832" y="3035792"/>
                <a:ext cx="1564049" cy="134831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245" name="Hexagon 47"/>
              <p:cNvSpPr/>
              <p:nvPr/>
            </p:nvSpPr>
            <p:spPr>
              <a:xfrm rot="16200000">
                <a:off x="3175646" y="3151150"/>
                <a:ext cx="1296420" cy="1117603"/>
              </a:xfrm>
              <a:prstGeom prst="hexagon">
                <a:avLst/>
              </a:prstGeom>
              <a:gradFill flip="none" rotWithShape="1">
                <a:gsLst>
                  <a:gs pos="0">
                    <a:schemeClr val="bg2">
                      <a:lumMod val="90000"/>
                    </a:schemeClr>
                  </a:gs>
                  <a:gs pos="53000">
                    <a:srgbClr val="F1EFF0"/>
                  </a:gs>
                  <a:gs pos="77000">
                    <a:srgbClr val="EFEDEE"/>
                  </a:gs>
                  <a:gs pos="100000">
                    <a:srgbClr val="EFEBEC"/>
                  </a:gs>
                </a:gsLst>
                <a:path path="circle">
                  <a:fillToRect l="100000" b="100000"/>
                </a:path>
                <a:tileRect t="-100000" r="-10000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grpSp>
        <p:sp>
          <p:nvSpPr>
            <p:cNvPr id="271" name="Freeform 452"/>
            <p:cNvSpPr/>
            <p:nvPr/>
          </p:nvSpPr>
          <p:spPr>
            <a:xfrm>
              <a:off x="4294679" y="23264127"/>
              <a:ext cx="473861" cy="473618"/>
            </a:xfrm>
            <a:custGeom>
              <a:avLst/>
              <a:gdLst/>
              <a:ahLst/>
              <a:cxnLst/>
              <a:rect l="l" t="t" r="r" b="b"/>
              <a:pathLst>
                <a:path w="432708" h="432707">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a:solidFill>
                  <a:prstClr val="white"/>
                </a:solidFill>
                <a:latin typeface="Calibri" panose="020F0502020204030204"/>
              </a:endParaRPr>
            </a:p>
          </p:txBody>
        </p:sp>
      </p:grpSp>
      <p:grpSp>
        <p:nvGrpSpPr>
          <p:cNvPr id="19" name="Grupo 18"/>
          <p:cNvGrpSpPr/>
          <p:nvPr/>
        </p:nvGrpSpPr>
        <p:grpSpPr>
          <a:xfrm>
            <a:off x="2531589" y="22958347"/>
            <a:ext cx="1144680" cy="1692902"/>
            <a:chOff x="2721138" y="23159884"/>
            <a:chExt cx="1144680" cy="1692902"/>
          </a:xfrm>
        </p:grpSpPr>
        <p:cxnSp>
          <p:nvCxnSpPr>
            <p:cNvPr id="235" name="Straight Arrow Connector 21"/>
            <p:cNvCxnSpPr/>
            <p:nvPr/>
          </p:nvCxnSpPr>
          <p:spPr>
            <a:xfrm flipH="1" flipV="1">
              <a:off x="3279337" y="23159884"/>
              <a:ext cx="1" cy="46577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46" name="Group 48"/>
            <p:cNvGrpSpPr/>
            <p:nvPr/>
          </p:nvGrpSpPr>
          <p:grpSpPr>
            <a:xfrm>
              <a:off x="2721138" y="23524958"/>
              <a:ext cx="1144680" cy="1327828"/>
              <a:chOff x="3149698" y="2927926"/>
              <a:chExt cx="1348318" cy="1564049"/>
            </a:xfrm>
          </p:grpSpPr>
          <p:sp>
            <p:nvSpPr>
              <p:cNvPr id="247" name="Hexagon 49"/>
              <p:cNvSpPr/>
              <p:nvPr/>
            </p:nvSpPr>
            <p:spPr>
              <a:xfrm rot="16200000">
                <a:off x="3041832" y="3035792"/>
                <a:ext cx="1564049" cy="1348318"/>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248" name="Hexagon 50"/>
              <p:cNvSpPr/>
              <p:nvPr/>
            </p:nvSpPr>
            <p:spPr>
              <a:xfrm rot="16200000">
                <a:off x="3175646" y="3151150"/>
                <a:ext cx="1296420" cy="1117603"/>
              </a:xfrm>
              <a:prstGeom prst="hexagon">
                <a:avLst/>
              </a:prstGeom>
              <a:gradFill flip="none" rotWithShape="1">
                <a:gsLst>
                  <a:gs pos="0">
                    <a:schemeClr val="bg2">
                      <a:lumMod val="90000"/>
                    </a:schemeClr>
                  </a:gs>
                  <a:gs pos="53000">
                    <a:srgbClr val="F1EFF0"/>
                  </a:gs>
                  <a:gs pos="77000">
                    <a:srgbClr val="EFEDEE"/>
                  </a:gs>
                  <a:gs pos="100000">
                    <a:srgbClr val="EFEBEC"/>
                  </a:gs>
                </a:gsLst>
                <a:path path="circle">
                  <a:fillToRect l="100000" b="100000"/>
                </a:path>
                <a:tileRect t="-100000" r="-10000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grpSp>
        <p:sp>
          <p:nvSpPr>
            <p:cNvPr id="272" name="Freeform 308"/>
            <p:cNvSpPr/>
            <p:nvPr/>
          </p:nvSpPr>
          <p:spPr>
            <a:xfrm>
              <a:off x="2951668" y="23931874"/>
              <a:ext cx="591570" cy="543023"/>
            </a:xfrm>
            <a:custGeom>
              <a:avLst/>
              <a:gdLst>
                <a:gd name="connsiteX0" fmla="*/ 432708 w 540885"/>
                <a:gd name="connsiteY0" fmla="*/ 356081 h 496091"/>
                <a:gd name="connsiteX1" fmla="*/ 407355 w 540885"/>
                <a:gd name="connsiteY1" fmla="*/ 366786 h 496091"/>
                <a:gd name="connsiteX2" fmla="*/ 396649 w 540885"/>
                <a:gd name="connsiteY2" fmla="*/ 392140 h 496091"/>
                <a:gd name="connsiteX3" fmla="*/ 407213 w 540885"/>
                <a:gd name="connsiteY3" fmla="*/ 417635 h 496091"/>
                <a:gd name="connsiteX4" fmla="*/ 432708 w 540885"/>
                <a:gd name="connsiteY4" fmla="*/ 428199 h 496091"/>
                <a:gd name="connsiteX5" fmla="*/ 458203 w 540885"/>
                <a:gd name="connsiteY5" fmla="*/ 417635 h 496091"/>
                <a:gd name="connsiteX6" fmla="*/ 468767 w 540885"/>
                <a:gd name="connsiteY6" fmla="*/ 392140 h 496091"/>
                <a:gd name="connsiteX7" fmla="*/ 458063 w 540885"/>
                <a:gd name="connsiteY7" fmla="*/ 366786 h 496091"/>
                <a:gd name="connsiteX8" fmla="*/ 432708 w 540885"/>
                <a:gd name="connsiteY8" fmla="*/ 356081 h 496091"/>
                <a:gd name="connsiteX9" fmla="*/ 396649 w 540885"/>
                <a:gd name="connsiteY9" fmla="*/ 288471 h 496091"/>
                <a:gd name="connsiteX10" fmla="*/ 409608 w 540885"/>
                <a:gd name="connsiteY10" fmla="*/ 301570 h 496091"/>
                <a:gd name="connsiteX11" fmla="*/ 424257 w 540885"/>
                <a:gd name="connsiteY11" fmla="*/ 320586 h 496091"/>
                <a:gd name="connsiteX12" fmla="*/ 432708 w 540885"/>
                <a:gd name="connsiteY12" fmla="*/ 320023 h 496091"/>
                <a:gd name="connsiteX13" fmla="*/ 441160 w 540885"/>
                <a:gd name="connsiteY13" fmla="*/ 320586 h 496091"/>
                <a:gd name="connsiteX14" fmla="*/ 467077 w 540885"/>
                <a:gd name="connsiteY14" fmla="*/ 289034 h 496091"/>
                <a:gd name="connsiteX15" fmla="*/ 468767 w 540885"/>
                <a:gd name="connsiteY15" fmla="*/ 288471 h 496091"/>
                <a:gd name="connsiteX16" fmla="*/ 503699 w 540885"/>
                <a:gd name="connsiteY16" fmla="*/ 308190 h 496091"/>
                <a:gd name="connsiteX17" fmla="*/ 504826 w 540885"/>
                <a:gd name="connsiteY17" fmla="*/ 310163 h 496091"/>
                <a:gd name="connsiteX18" fmla="*/ 490459 w 540885"/>
                <a:gd name="connsiteY18" fmla="*/ 349039 h 496091"/>
                <a:gd name="connsiteX19" fmla="*/ 498910 w 540885"/>
                <a:gd name="connsiteY19" fmla="*/ 363688 h 496091"/>
                <a:gd name="connsiteX20" fmla="*/ 540885 w 540885"/>
                <a:gd name="connsiteY20" fmla="*/ 372421 h 496091"/>
                <a:gd name="connsiteX21" fmla="*/ 540885 w 540885"/>
                <a:gd name="connsiteY21" fmla="*/ 411860 h 496091"/>
                <a:gd name="connsiteX22" fmla="*/ 498910 w 540885"/>
                <a:gd name="connsiteY22" fmla="*/ 420593 h 496091"/>
                <a:gd name="connsiteX23" fmla="*/ 490459 w 540885"/>
                <a:gd name="connsiteY23" fmla="*/ 435242 h 496091"/>
                <a:gd name="connsiteX24" fmla="*/ 504826 w 540885"/>
                <a:gd name="connsiteY24" fmla="*/ 474118 h 496091"/>
                <a:gd name="connsiteX25" fmla="*/ 503699 w 540885"/>
                <a:gd name="connsiteY25" fmla="*/ 476090 h 496091"/>
                <a:gd name="connsiteX26" fmla="*/ 468767 w 540885"/>
                <a:gd name="connsiteY26" fmla="*/ 496091 h 496091"/>
                <a:gd name="connsiteX27" fmla="*/ 455809 w 540885"/>
                <a:gd name="connsiteY27" fmla="*/ 482851 h 496091"/>
                <a:gd name="connsiteX28" fmla="*/ 441160 w 540885"/>
                <a:gd name="connsiteY28" fmla="*/ 463695 h 496091"/>
                <a:gd name="connsiteX29" fmla="*/ 432708 w 540885"/>
                <a:gd name="connsiteY29" fmla="*/ 464258 h 496091"/>
                <a:gd name="connsiteX30" fmla="*/ 424257 w 540885"/>
                <a:gd name="connsiteY30" fmla="*/ 463695 h 496091"/>
                <a:gd name="connsiteX31" fmla="*/ 409608 w 540885"/>
                <a:gd name="connsiteY31" fmla="*/ 482851 h 496091"/>
                <a:gd name="connsiteX32" fmla="*/ 396649 w 540885"/>
                <a:gd name="connsiteY32" fmla="*/ 496091 h 496091"/>
                <a:gd name="connsiteX33" fmla="*/ 361717 w 540885"/>
                <a:gd name="connsiteY33" fmla="*/ 476090 h 496091"/>
                <a:gd name="connsiteX34" fmla="*/ 360591 w 540885"/>
                <a:gd name="connsiteY34" fmla="*/ 474118 h 496091"/>
                <a:gd name="connsiteX35" fmla="*/ 374958 w 540885"/>
                <a:gd name="connsiteY35" fmla="*/ 435242 h 496091"/>
                <a:gd name="connsiteX36" fmla="*/ 366507 w 540885"/>
                <a:gd name="connsiteY36" fmla="*/ 420593 h 496091"/>
                <a:gd name="connsiteX37" fmla="*/ 324532 w 540885"/>
                <a:gd name="connsiteY37" fmla="*/ 411860 h 496091"/>
                <a:gd name="connsiteX38" fmla="*/ 324532 w 540885"/>
                <a:gd name="connsiteY38" fmla="*/ 372421 h 496091"/>
                <a:gd name="connsiteX39" fmla="*/ 366507 w 540885"/>
                <a:gd name="connsiteY39" fmla="*/ 363688 h 496091"/>
                <a:gd name="connsiteX40" fmla="*/ 374958 w 540885"/>
                <a:gd name="connsiteY40" fmla="*/ 349039 h 496091"/>
                <a:gd name="connsiteX41" fmla="*/ 360591 w 540885"/>
                <a:gd name="connsiteY41" fmla="*/ 310163 h 496091"/>
                <a:gd name="connsiteX42" fmla="*/ 361717 w 540885"/>
                <a:gd name="connsiteY42" fmla="*/ 308190 h 496091"/>
                <a:gd name="connsiteX43" fmla="*/ 371577 w 540885"/>
                <a:gd name="connsiteY43" fmla="*/ 302557 h 496091"/>
                <a:gd name="connsiteX44" fmla="*/ 388198 w 540885"/>
                <a:gd name="connsiteY44" fmla="*/ 292978 h 496091"/>
                <a:gd name="connsiteX45" fmla="*/ 396649 w 540885"/>
                <a:gd name="connsiteY45" fmla="*/ 288471 h 496091"/>
                <a:gd name="connsiteX46" fmla="*/ 180295 w 540885"/>
                <a:gd name="connsiteY46" fmla="*/ 175788 h 496091"/>
                <a:gd name="connsiteX47" fmla="*/ 129305 w 540885"/>
                <a:gd name="connsiteY47" fmla="*/ 196916 h 496091"/>
                <a:gd name="connsiteX48" fmla="*/ 108177 w 540885"/>
                <a:gd name="connsiteY48" fmla="*/ 247906 h 496091"/>
                <a:gd name="connsiteX49" fmla="*/ 129305 w 540885"/>
                <a:gd name="connsiteY49" fmla="*/ 298895 h 496091"/>
                <a:gd name="connsiteX50" fmla="*/ 180295 w 540885"/>
                <a:gd name="connsiteY50" fmla="*/ 320024 h 496091"/>
                <a:gd name="connsiteX51" fmla="*/ 231285 w 540885"/>
                <a:gd name="connsiteY51" fmla="*/ 298895 h 496091"/>
                <a:gd name="connsiteX52" fmla="*/ 252413 w 540885"/>
                <a:gd name="connsiteY52" fmla="*/ 247906 h 496091"/>
                <a:gd name="connsiteX53" fmla="*/ 231285 w 540885"/>
                <a:gd name="connsiteY53" fmla="*/ 196916 h 496091"/>
                <a:gd name="connsiteX54" fmla="*/ 180295 w 540885"/>
                <a:gd name="connsiteY54" fmla="*/ 175788 h 496091"/>
                <a:gd name="connsiteX55" fmla="*/ 432708 w 540885"/>
                <a:gd name="connsiteY55" fmla="*/ 67611 h 496091"/>
                <a:gd name="connsiteX56" fmla="*/ 407355 w 540885"/>
                <a:gd name="connsiteY56" fmla="*/ 78316 h 496091"/>
                <a:gd name="connsiteX57" fmla="*/ 396649 w 540885"/>
                <a:gd name="connsiteY57" fmla="*/ 103670 h 496091"/>
                <a:gd name="connsiteX58" fmla="*/ 407213 w 540885"/>
                <a:gd name="connsiteY58" fmla="*/ 129165 h 496091"/>
                <a:gd name="connsiteX59" fmla="*/ 432708 w 540885"/>
                <a:gd name="connsiteY59" fmla="*/ 139729 h 496091"/>
                <a:gd name="connsiteX60" fmla="*/ 458203 w 540885"/>
                <a:gd name="connsiteY60" fmla="*/ 129165 h 496091"/>
                <a:gd name="connsiteX61" fmla="*/ 468767 w 540885"/>
                <a:gd name="connsiteY61" fmla="*/ 103670 h 496091"/>
                <a:gd name="connsiteX62" fmla="*/ 458063 w 540885"/>
                <a:gd name="connsiteY62" fmla="*/ 78316 h 496091"/>
                <a:gd name="connsiteX63" fmla="*/ 432708 w 540885"/>
                <a:gd name="connsiteY63" fmla="*/ 67611 h 496091"/>
                <a:gd name="connsiteX64" fmla="*/ 154096 w 540885"/>
                <a:gd name="connsiteY64" fmla="*/ 67611 h 496091"/>
                <a:gd name="connsiteX65" fmla="*/ 206494 w 540885"/>
                <a:gd name="connsiteY65" fmla="*/ 67611 h 496091"/>
                <a:gd name="connsiteX66" fmla="*/ 212128 w 540885"/>
                <a:gd name="connsiteY66" fmla="*/ 69724 h 496091"/>
                <a:gd name="connsiteX67" fmla="*/ 214945 w 540885"/>
                <a:gd name="connsiteY67" fmla="*/ 74654 h 496091"/>
                <a:gd name="connsiteX68" fmla="*/ 221425 w 540885"/>
                <a:gd name="connsiteY68" fmla="*/ 117755 h 496091"/>
                <a:gd name="connsiteX69" fmla="*/ 242553 w 540885"/>
                <a:gd name="connsiteY69" fmla="*/ 126488 h 496091"/>
                <a:gd name="connsiteX70" fmla="*/ 275795 w 540885"/>
                <a:gd name="connsiteY70" fmla="*/ 101416 h 496091"/>
                <a:gd name="connsiteX71" fmla="*/ 281429 w 540885"/>
                <a:gd name="connsiteY71" fmla="*/ 99444 h 496091"/>
                <a:gd name="connsiteX72" fmla="*/ 287345 w 540885"/>
                <a:gd name="connsiteY72" fmla="*/ 101698 h 496091"/>
                <a:gd name="connsiteX73" fmla="*/ 327911 w 540885"/>
                <a:gd name="connsiteY73" fmla="*/ 146772 h 496091"/>
                <a:gd name="connsiteX74" fmla="*/ 325939 w 540885"/>
                <a:gd name="connsiteY74" fmla="*/ 152124 h 496091"/>
                <a:gd name="connsiteX75" fmla="*/ 314108 w 540885"/>
                <a:gd name="connsiteY75" fmla="*/ 167337 h 496091"/>
                <a:gd name="connsiteX76" fmla="*/ 301430 w 540885"/>
                <a:gd name="connsiteY76" fmla="*/ 184239 h 496091"/>
                <a:gd name="connsiteX77" fmla="*/ 311008 w 540885"/>
                <a:gd name="connsiteY77" fmla="*/ 207339 h 496091"/>
                <a:gd name="connsiteX78" fmla="*/ 353828 w 540885"/>
                <a:gd name="connsiteY78" fmla="*/ 213819 h 496091"/>
                <a:gd name="connsiteX79" fmla="*/ 358618 w 540885"/>
                <a:gd name="connsiteY79" fmla="*/ 216777 h 496091"/>
                <a:gd name="connsiteX80" fmla="*/ 360590 w 540885"/>
                <a:gd name="connsiteY80" fmla="*/ 222270 h 496091"/>
                <a:gd name="connsiteX81" fmla="*/ 360590 w 540885"/>
                <a:gd name="connsiteY81" fmla="*/ 274386 h 496091"/>
                <a:gd name="connsiteX82" fmla="*/ 358618 w 540885"/>
                <a:gd name="connsiteY82" fmla="*/ 279880 h 496091"/>
                <a:gd name="connsiteX83" fmla="*/ 354110 w 540885"/>
                <a:gd name="connsiteY83" fmla="*/ 282838 h 496091"/>
                <a:gd name="connsiteX84" fmla="*/ 310445 w 540885"/>
                <a:gd name="connsiteY84" fmla="*/ 289599 h 496091"/>
                <a:gd name="connsiteX85" fmla="*/ 301430 w 540885"/>
                <a:gd name="connsiteY85" fmla="*/ 311009 h 496091"/>
                <a:gd name="connsiteX86" fmla="*/ 326784 w 540885"/>
                <a:gd name="connsiteY86" fmla="*/ 343405 h 496091"/>
                <a:gd name="connsiteX87" fmla="*/ 328756 w 540885"/>
                <a:gd name="connsiteY87" fmla="*/ 349040 h 496091"/>
                <a:gd name="connsiteX88" fmla="*/ 326784 w 540885"/>
                <a:gd name="connsiteY88" fmla="*/ 354392 h 496091"/>
                <a:gd name="connsiteX89" fmla="*/ 303543 w 540885"/>
                <a:gd name="connsiteY89" fmla="*/ 379605 h 496091"/>
                <a:gd name="connsiteX90" fmla="*/ 281429 w 540885"/>
                <a:gd name="connsiteY90" fmla="*/ 396367 h 496091"/>
                <a:gd name="connsiteX91" fmla="*/ 275513 w 540885"/>
                <a:gd name="connsiteY91" fmla="*/ 394395 h 496091"/>
                <a:gd name="connsiteX92" fmla="*/ 243117 w 540885"/>
                <a:gd name="connsiteY92" fmla="*/ 369041 h 496091"/>
                <a:gd name="connsiteX93" fmla="*/ 221425 w 540885"/>
                <a:gd name="connsiteY93" fmla="*/ 377774 h 496091"/>
                <a:gd name="connsiteX94" fmla="*/ 214945 w 540885"/>
                <a:gd name="connsiteY94" fmla="*/ 421439 h 496091"/>
                <a:gd name="connsiteX95" fmla="*/ 206494 w 540885"/>
                <a:gd name="connsiteY95" fmla="*/ 428200 h 496091"/>
                <a:gd name="connsiteX96" fmla="*/ 154096 w 540885"/>
                <a:gd name="connsiteY96" fmla="*/ 428200 h 496091"/>
                <a:gd name="connsiteX97" fmla="*/ 148462 w 540885"/>
                <a:gd name="connsiteY97" fmla="*/ 426087 h 496091"/>
                <a:gd name="connsiteX98" fmla="*/ 145645 w 540885"/>
                <a:gd name="connsiteY98" fmla="*/ 421158 h 496091"/>
                <a:gd name="connsiteX99" fmla="*/ 139165 w 540885"/>
                <a:gd name="connsiteY99" fmla="*/ 378056 h 496091"/>
                <a:gd name="connsiteX100" fmla="*/ 118037 w 540885"/>
                <a:gd name="connsiteY100" fmla="*/ 369323 h 496091"/>
                <a:gd name="connsiteX101" fmla="*/ 84795 w 540885"/>
                <a:gd name="connsiteY101" fmla="*/ 394395 h 496091"/>
                <a:gd name="connsiteX102" fmla="*/ 79161 w 540885"/>
                <a:gd name="connsiteY102" fmla="*/ 396367 h 496091"/>
                <a:gd name="connsiteX103" fmla="*/ 73245 w 540885"/>
                <a:gd name="connsiteY103" fmla="*/ 394113 h 496091"/>
                <a:gd name="connsiteX104" fmla="*/ 32679 w 540885"/>
                <a:gd name="connsiteY104" fmla="*/ 349040 h 496091"/>
                <a:gd name="connsiteX105" fmla="*/ 34651 w 540885"/>
                <a:gd name="connsiteY105" fmla="*/ 343687 h 496091"/>
                <a:gd name="connsiteX106" fmla="*/ 46201 w 540885"/>
                <a:gd name="connsiteY106" fmla="*/ 328756 h 496091"/>
                <a:gd name="connsiteX107" fmla="*/ 59441 w 540885"/>
                <a:gd name="connsiteY107" fmla="*/ 311572 h 496091"/>
                <a:gd name="connsiteX108" fmla="*/ 49581 w 540885"/>
                <a:gd name="connsiteY108" fmla="*/ 288472 h 496091"/>
                <a:gd name="connsiteX109" fmla="*/ 6761 w 540885"/>
                <a:gd name="connsiteY109" fmla="*/ 281711 h 496091"/>
                <a:gd name="connsiteX110" fmla="*/ 1972 w 540885"/>
                <a:gd name="connsiteY110" fmla="*/ 279034 h 496091"/>
                <a:gd name="connsiteX111" fmla="*/ 0 w 540885"/>
                <a:gd name="connsiteY111" fmla="*/ 273541 h 496091"/>
                <a:gd name="connsiteX112" fmla="*/ 0 w 540885"/>
                <a:gd name="connsiteY112" fmla="*/ 221425 h 496091"/>
                <a:gd name="connsiteX113" fmla="*/ 1972 w 540885"/>
                <a:gd name="connsiteY113" fmla="*/ 215932 h 496091"/>
                <a:gd name="connsiteX114" fmla="*/ 6480 w 540885"/>
                <a:gd name="connsiteY114" fmla="*/ 212973 h 496091"/>
                <a:gd name="connsiteX115" fmla="*/ 50145 w 540885"/>
                <a:gd name="connsiteY115" fmla="*/ 206213 h 496091"/>
                <a:gd name="connsiteX116" fmla="*/ 59159 w 540885"/>
                <a:gd name="connsiteY116" fmla="*/ 184802 h 496091"/>
                <a:gd name="connsiteX117" fmla="*/ 33806 w 540885"/>
                <a:gd name="connsiteY117" fmla="*/ 152406 h 496091"/>
                <a:gd name="connsiteX118" fmla="*/ 31834 w 540885"/>
                <a:gd name="connsiteY118" fmla="*/ 146772 h 496091"/>
                <a:gd name="connsiteX119" fmla="*/ 33806 w 540885"/>
                <a:gd name="connsiteY119" fmla="*/ 141137 h 496091"/>
                <a:gd name="connsiteX120" fmla="*/ 56906 w 540885"/>
                <a:gd name="connsiteY120" fmla="*/ 116065 h 496091"/>
                <a:gd name="connsiteX121" fmla="*/ 79161 w 540885"/>
                <a:gd name="connsiteY121" fmla="*/ 99444 h 496091"/>
                <a:gd name="connsiteX122" fmla="*/ 85077 w 540885"/>
                <a:gd name="connsiteY122" fmla="*/ 101416 h 496091"/>
                <a:gd name="connsiteX123" fmla="*/ 117474 w 540885"/>
                <a:gd name="connsiteY123" fmla="*/ 126770 h 496091"/>
                <a:gd name="connsiteX124" fmla="*/ 139165 w 540885"/>
                <a:gd name="connsiteY124" fmla="*/ 117755 h 496091"/>
                <a:gd name="connsiteX125" fmla="*/ 145645 w 540885"/>
                <a:gd name="connsiteY125" fmla="*/ 74372 h 496091"/>
                <a:gd name="connsiteX126" fmla="*/ 154096 w 540885"/>
                <a:gd name="connsiteY126" fmla="*/ 67611 h 496091"/>
                <a:gd name="connsiteX127" fmla="*/ 396649 w 540885"/>
                <a:gd name="connsiteY127" fmla="*/ 0 h 496091"/>
                <a:gd name="connsiteX128" fmla="*/ 409608 w 540885"/>
                <a:gd name="connsiteY128" fmla="*/ 13100 h 496091"/>
                <a:gd name="connsiteX129" fmla="*/ 424257 w 540885"/>
                <a:gd name="connsiteY129" fmla="*/ 32116 h 496091"/>
                <a:gd name="connsiteX130" fmla="*/ 432708 w 540885"/>
                <a:gd name="connsiteY130" fmla="*/ 31552 h 496091"/>
                <a:gd name="connsiteX131" fmla="*/ 441160 w 540885"/>
                <a:gd name="connsiteY131" fmla="*/ 32116 h 496091"/>
                <a:gd name="connsiteX132" fmla="*/ 467077 w 540885"/>
                <a:gd name="connsiteY132" fmla="*/ 564 h 496091"/>
                <a:gd name="connsiteX133" fmla="*/ 468767 w 540885"/>
                <a:gd name="connsiteY133" fmla="*/ 0 h 496091"/>
                <a:gd name="connsiteX134" fmla="*/ 503699 w 540885"/>
                <a:gd name="connsiteY134" fmla="*/ 19720 h 496091"/>
                <a:gd name="connsiteX135" fmla="*/ 504826 w 540885"/>
                <a:gd name="connsiteY135" fmla="*/ 21692 h 496091"/>
                <a:gd name="connsiteX136" fmla="*/ 490459 w 540885"/>
                <a:gd name="connsiteY136" fmla="*/ 60568 h 496091"/>
                <a:gd name="connsiteX137" fmla="*/ 498910 w 540885"/>
                <a:gd name="connsiteY137" fmla="*/ 75217 h 496091"/>
                <a:gd name="connsiteX138" fmla="*/ 540885 w 540885"/>
                <a:gd name="connsiteY138" fmla="*/ 83950 h 496091"/>
                <a:gd name="connsiteX139" fmla="*/ 540885 w 540885"/>
                <a:gd name="connsiteY139" fmla="*/ 123390 h 496091"/>
                <a:gd name="connsiteX140" fmla="*/ 498910 w 540885"/>
                <a:gd name="connsiteY140" fmla="*/ 132123 h 496091"/>
                <a:gd name="connsiteX141" fmla="*/ 490459 w 540885"/>
                <a:gd name="connsiteY141" fmla="*/ 146772 h 496091"/>
                <a:gd name="connsiteX142" fmla="*/ 504826 w 540885"/>
                <a:gd name="connsiteY142" fmla="*/ 185648 h 496091"/>
                <a:gd name="connsiteX143" fmla="*/ 503699 w 540885"/>
                <a:gd name="connsiteY143" fmla="*/ 187619 h 496091"/>
                <a:gd name="connsiteX144" fmla="*/ 468767 w 540885"/>
                <a:gd name="connsiteY144" fmla="*/ 207621 h 496091"/>
                <a:gd name="connsiteX145" fmla="*/ 455809 w 540885"/>
                <a:gd name="connsiteY145" fmla="*/ 194381 h 496091"/>
                <a:gd name="connsiteX146" fmla="*/ 441160 w 540885"/>
                <a:gd name="connsiteY146" fmla="*/ 175224 h 496091"/>
                <a:gd name="connsiteX147" fmla="*/ 432708 w 540885"/>
                <a:gd name="connsiteY147" fmla="*/ 175788 h 496091"/>
                <a:gd name="connsiteX148" fmla="*/ 424257 w 540885"/>
                <a:gd name="connsiteY148" fmla="*/ 175224 h 496091"/>
                <a:gd name="connsiteX149" fmla="*/ 409608 w 540885"/>
                <a:gd name="connsiteY149" fmla="*/ 194381 h 496091"/>
                <a:gd name="connsiteX150" fmla="*/ 396649 w 540885"/>
                <a:gd name="connsiteY150" fmla="*/ 207621 h 496091"/>
                <a:gd name="connsiteX151" fmla="*/ 361717 w 540885"/>
                <a:gd name="connsiteY151" fmla="*/ 187619 h 496091"/>
                <a:gd name="connsiteX152" fmla="*/ 360591 w 540885"/>
                <a:gd name="connsiteY152" fmla="*/ 185648 h 496091"/>
                <a:gd name="connsiteX153" fmla="*/ 374958 w 540885"/>
                <a:gd name="connsiteY153" fmla="*/ 146772 h 496091"/>
                <a:gd name="connsiteX154" fmla="*/ 366507 w 540885"/>
                <a:gd name="connsiteY154" fmla="*/ 132123 h 496091"/>
                <a:gd name="connsiteX155" fmla="*/ 324532 w 540885"/>
                <a:gd name="connsiteY155" fmla="*/ 123390 h 496091"/>
                <a:gd name="connsiteX156" fmla="*/ 324532 w 540885"/>
                <a:gd name="connsiteY156" fmla="*/ 83950 h 496091"/>
                <a:gd name="connsiteX157" fmla="*/ 366507 w 540885"/>
                <a:gd name="connsiteY157" fmla="*/ 75217 h 496091"/>
                <a:gd name="connsiteX158" fmla="*/ 374958 w 540885"/>
                <a:gd name="connsiteY158" fmla="*/ 60568 h 496091"/>
                <a:gd name="connsiteX159" fmla="*/ 360591 w 540885"/>
                <a:gd name="connsiteY159" fmla="*/ 21692 h 496091"/>
                <a:gd name="connsiteX160" fmla="*/ 361717 w 540885"/>
                <a:gd name="connsiteY160" fmla="*/ 19720 h 496091"/>
                <a:gd name="connsiteX161" fmla="*/ 371577 w 540885"/>
                <a:gd name="connsiteY161" fmla="*/ 14086 h 496091"/>
                <a:gd name="connsiteX162" fmla="*/ 388198 w 540885"/>
                <a:gd name="connsiteY162" fmla="*/ 4508 h 496091"/>
                <a:gd name="connsiteX163" fmla="*/ 396649 w 540885"/>
                <a:gd name="connsiteY163" fmla="*/ 0 h 4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40885" h="496091">
                  <a:moveTo>
                    <a:pt x="432708" y="356081"/>
                  </a:moveTo>
                  <a:cubicBezTo>
                    <a:pt x="422942" y="356081"/>
                    <a:pt x="414491" y="359650"/>
                    <a:pt x="407355" y="366786"/>
                  </a:cubicBezTo>
                  <a:cubicBezTo>
                    <a:pt x="400218" y="373923"/>
                    <a:pt x="396649" y="382375"/>
                    <a:pt x="396649" y="392140"/>
                  </a:cubicBezTo>
                  <a:cubicBezTo>
                    <a:pt x="396649" y="402094"/>
                    <a:pt x="400171" y="410592"/>
                    <a:pt x="407213" y="417635"/>
                  </a:cubicBezTo>
                  <a:cubicBezTo>
                    <a:pt x="414257" y="424678"/>
                    <a:pt x="422754" y="428199"/>
                    <a:pt x="432708" y="428199"/>
                  </a:cubicBezTo>
                  <a:cubicBezTo>
                    <a:pt x="442662" y="428199"/>
                    <a:pt x="451161" y="424678"/>
                    <a:pt x="458203" y="417635"/>
                  </a:cubicBezTo>
                  <a:cubicBezTo>
                    <a:pt x="465246" y="410592"/>
                    <a:pt x="468767" y="402094"/>
                    <a:pt x="468767" y="392140"/>
                  </a:cubicBezTo>
                  <a:cubicBezTo>
                    <a:pt x="468767" y="382375"/>
                    <a:pt x="465199" y="373923"/>
                    <a:pt x="458063" y="366786"/>
                  </a:cubicBezTo>
                  <a:cubicBezTo>
                    <a:pt x="450925" y="359650"/>
                    <a:pt x="442474" y="356081"/>
                    <a:pt x="432708" y="356081"/>
                  </a:cubicBezTo>
                  <a:close/>
                  <a:moveTo>
                    <a:pt x="396649" y="288471"/>
                  </a:moveTo>
                  <a:cubicBezTo>
                    <a:pt x="398152" y="288471"/>
                    <a:pt x="402471" y="292838"/>
                    <a:pt x="409608" y="301570"/>
                  </a:cubicBezTo>
                  <a:cubicBezTo>
                    <a:pt x="416744" y="310303"/>
                    <a:pt x="421628" y="316642"/>
                    <a:pt x="424257" y="320586"/>
                  </a:cubicBezTo>
                  <a:cubicBezTo>
                    <a:pt x="428013" y="320210"/>
                    <a:pt x="430830" y="320023"/>
                    <a:pt x="432708" y="320023"/>
                  </a:cubicBezTo>
                  <a:cubicBezTo>
                    <a:pt x="434586" y="320023"/>
                    <a:pt x="437403" y="320210"/>
                    <a:pt x="441160" y="320586"/>
                  </a:cubicBezTo>
                  <a:cubicBezTo>
                    <a:pt x="450738" y="307251"/>
                    <a:pt x="459377" y="296734"/>
                    <a:pt x="467077" y="289034"/>
                  </a:cubicBezTo>
                  <a:lnTo>
                    <a:pt x="468767" y="288471"/>
                  </a:lnTo>
                  <a:cubicBezTo>
                    <a:pt x="469518" y="288471"/>
                    <a:pt x="481162" y="295044"/>
                    <a:pt x="503699" y="308190"/>
                  </a:cubicBezTo>
                  <a:cubicBezTo>
                    <a:pt x="504450" y="308754"/>
                    <a:pt x="504826" y="309412"/>
                    <a:pt x="504826" y="310163"/>
                  </a:cubicBezTo>
                  <a:cubicBezTo>
                    <a:pt x="504826" y="314858"/>
                    <a:pt x="500037" y="327816"/>
                    <a:pt x="490459" y="349039"/>
                  </a:cubicBezTo>
                  <a:cubicBezTo>
                    <a:pt x="493651" y="353358"/>
                    <a:pt x="496468" y="358241"/>
                    <a:pt x="498910" y="363688"/>
                  </a:cubicBezTo>
                  <a:cubicBezTo>
                    <a:pt x="526893" y="366505"/>
                    <a:pt x="540885" y="369416"/>
                    <a:pt x="540885" y="372421"/>
                  </a:cubicBezTo>
                  <a:lnTo>
                    <a:pt x="540885" y="411860"/>
                  </a:lnTo>
                  <a:cubicBezTo>
                    <a:pt x="540885" y="414865"/>
                    <a:pt x="526893" y="417776"/>
                    <a:pt x="498910" y="420593"/>
                  </a:cubicBezTo>
                  <a:cubicBezTo>
                    <a:pt x="496657" y="425664"/>
                    <a:pt x="493839" y="430547"/>
                    <a:pt x="490459" y="435242"/>
                  </a:cubicBezTo>
                  <a:cubicBezTo>
                    <a:pt x="500037" y="456464"/>
                    <a:pt x="504826" y="469423"/>
                    <a:pt x="504826" y="474118"/>
                  </a:cubicBezTo>
                  <a:cubicBezTo>
                    <a:pt x="504826" y="474869"/>
                    <a:pt x="504450" y="475527"/>
                    <a:pt x="503699" y="476090"/>
                  </a:cubicBezTo>
                  <a:cubicBezTo>
                    <a:pt x="480787" y="489424"/>
                    <a:pt x="469143" y="496091"/>
                    <a:pt x="468767" y="496091"/>
                  </a:cubicBezTo>
                  <a:cubicBezTo>
                    <a:pt x="467265" y="496091"/>
                    <a:pt x="462945" y="491678"/>
                    <a:pt x="455809" y="482851"/>
                  </a:cubicBezTo>
                  <a:cubicBezTo>
                    <a:pt x="448672" y="474024"/>
                    <a:pt x="443788" y="467639"/>
                    <a:pt x="441160" y="463695"/>
                  </a:cubicBezTo>
                  <a:cubicBezTo>
                    <a:pt x="437403" y="464070"/>
                    <a:pt x="434586" y="464258"/>
                    <a:pt x="432708" y="464258"/>
                  </a:cubicBezTo>
                  <a:cubicBezTo>
                    <a:pt x="430830" y="464258"/>
                    <a:pt x="428013" y="464070"/>
                    <a:pt x="424257" y="463695"/>
                  </a:cubicBezTo>
                  <a:cubicBezTo>
                    <a:pt x="421628" y="467639"/>
                    <a:pt x="416744" y="474024"/>
                    <a:pt x="409608" y="482851"/>
                  </a:cubicBezTo>
                  <a:cubicBezTo>
                    <a:pt x="402471" y="491678"/>
                    <a:pt x="398152" y="496091"/>
                    <a:pt x="396649" y="496091"/>
                  </a:cubicBezTo>
                  <a:cubicBezTo>
                    <a:pt x="396274" y="496091"/>
                    <a:pt x="384629" y="489424"/>
                    <a:pt x="361717" y="476090"/>
                  </a:cubicBezTo>
                  <a:cubicBezTo>
                    <a:pt x="360966" y="475527"/>
                    <a:pt x="360591" y="474869"/>
                    <a:pt x="360591" y="474118"/>
                  </a:cubicBezTo>
                  <a:cubicBezTo>
                    <a:pt x="360591" y="469423"/>
                    <a:pt x="365380" y="456464"/>
                    <a:pt x="374958" y="435242"/>
                  </a:cubicBezTo>
                  <a:cubicBezTo>
                    <a:pt x="371577" y="430547"/>
                    <a:pt x="368760" y="425664"/>
                    <a:pt x="366507" y="420593"/>
                  </a:cubicBezTo>
                  <a:cubicBezTo>
                    <a:pt x="338523" y="417776"/>
                    <a:pt x="324532" y="414865"/>
                    <a:pt x="324532" y="411860"/>
                  </a:cubicBezTo>
                  <a:lnTo>
                    <a:pt x="324532" y="372421"/>
                  </a:lnTo>
                  <a:cubicBezTo>
                    <a:pt x="324532" y="369416"/>
                    <a:pt x="338523" y="366505"/>
                    <a:pt x="366507" y="363688"/>
                  </a:cubicBezTo>
                  <a:cubicBezTo>
                    <a:pt x="368948" y="358241"/>
                    <a:pt x="371765" y="353358"/>
                    <a:pt x="374958" y="349039"/>
                  </a:cubicBezTo>
                  <a:cubicBezTo>
                    <a:pt x="365380" y="327816"/>
                    <a:pt x="360591" y="314858"/>
                    <a:pt x="360591" y="310163"/>
                  </a:cubicBezTo>
                  <a:cubicBezTo>
                    <a:pt x="360591" y="309412"/>
                    <a:pt x="360966" y="308754"/>
                    <a:pt x="361717" y="308190"/>
                  </a:cubicBezTo>
                  <a:cubicBezTo>
                    <a:pt x="362468" y="307815"/>
                    <a:pt x="365755" y="305937"/>
                    <a:pt x="371577" y="302557"/>
                  </a:cubicBezTo>
                  <a:cubicBezTo>
                    <a:pt x="377399" y="299176"/>
                    <a:pt x="382939" y="295983"/>
                    <a:pt x="388198" y="292978"/>
                  </a:cubicBezTo>
                  <a:cubicBezTo>
                    <a:pt x="393457" y="289974"/>
                    <a:pt x="396274" y="288471"/>
                    <a:pt x="396649" y="288471"/>
                  </a:cubicBezTo>
                  <a:close/>
                  <a:moveTo>
                    <a:pt x="180295" y="175788"/>
                  </a:moveTo>
                  <a:cubicBezTo>
                    <a:pt x="160387" y="175788"/>
                    <a:pt x="143391" y="182830"/>
                    <a:pt x="129305" y="196916"/>
                  </a:cubicBezTo>
                  <a:cubicBezTo>
                    <a:pt x="115220" y="211002"/>
                    <a:pt x="108177" y="227998"/>
                    <a:pt x="108177" y="247906"/>
                  </a:cubicBezTo>
                  <a:cubicBezTo>
                    <a:pt x="108177" y="267813"/>
                    <a:pt x="115220" y="284810"/>
                    <a:pt x="129305" y="298895"/>
                  </a:cubicBezTo>
                  <a:cubicBezTo>
                    <a:pt x="143391" y="312981"/>
                    <a:pt x="160387" y="320024"/>
                    <a:pt x="180295" y="320024"/>
                  </a:cubicBezTo>
                  <a:cubicBezTo>
                    <a:pt x="200202" y="320024"/>
                    <a:pt x="217199" y="312981"/>
                    <a:pt x="231285" y="298895"/>
                  </a:cubicBezTo>
                  <a:cubicBezTo>
                    <a:pt x="245370" y="284810"/>
                    <a:pt x="252413" y="267813"/>
                    <a:pt x="252413" y="247906"/>
                  </a:cubicBezTo>
                  <a:cubicBezTo>
                    <a:pt x="252413" y="227998"/>
                    <a:pt x="245370" y="211002"/>
                    <a:pt x="231285" y="196916"/>
                  </a:cubicBezTo>
                  <a:cubicBezTo>
                    <a:pt x="217199" y="182830"/>
                    <a:pt x="200202" y="175788"/>
                    <a:pt x="180295" y="175788"/>
                  </a:cubicBezTo>
                  <a:close/>
                  <a:moveTo>
                    <a:pt x="432708" y="67611"/>
                  </a:moveTo>
                  <a:cubicBezTo>
                    <a:pt x="422942" y="67611"/>
                    <a:pt x="414491" y="71179"/>
                    <a:pt x="407355" y="78316"/>
                  </a:cubicBezTo>
                  <a:cubicBezTo>
                    <a:pt x="400218" y="85453"/>
                    <a:pt x="396649" y="93904"/>
                    <a:pt x="396649" y="103670"/>
                  </a:cubicBezTo>
                  <a:cubicBezTo>
                    <a:pt x="396649" y="113624"/>
                    <a:pt x="400171" y="122122"/>
                    <a:pt x="407213" y="129165"/>
                  </a:cubicBezTo>
                  <a:cubicBezTo>
                    <a:pt x="414257" y="136207"/>
                    <a:pt x="422754" y="139729"/>
                    <a:pt x="432708" y="139729"/>
                  </a:cubicBezTo>
                  <a:cubicBezTo>
                    <a:pt x="442662" y="139729"/>
                    <a:pt x="451161" y="136207"/>
                    <a:pt x="458203" y="129165"/>
                  </a:cubicBezTo>
                  <a:cubicBezTo>
                    <a:pt x="465246" y="122122"/>
                    <a:pt x="468767" y="113624"/>
                    <a:pt x="468767" y="103670"/>
                  </a:cubicBezTo>
                  <a:cubicBezTo>
                    <a:pt x="468767" y="93904"/>
                    <a:pt x="465199" y="85453"/>
                    <a:pt x="458063" y="78316"/>
                  </a:cubicBezTo>
                  <a:cubicBezTo>
                    <a:pt x="450925" y="71179"/>
                    <a:pt x="442474" y="67611"/>
                    <a:pt x="432708" y="67611"/>
                  </a:cubicBezTo>
                  <a:close/>
                  <a:moveTo>
                    <a:pt x="154096" y="67611"/>
                  </a:moveTo>
                  <a:lnTo>
                    <a:pt x="206494" y="67611"/>
                  </a:lnTo>
                  <a:cubicBezTo>
                    <a:pt x="208559" y="67611"/>
                    <a:pt x="210438" y="68315"/>
                    <a:pt x="212128" y="69724"/>
                  </a:cubicBezTo>
                  <a:cubicBezTo>
                    <a:pt x="213818" y="71132"/>
                    <a:pt x="214757" y="72775"/>
                    <a:pt x="214945" y="74654"/>
                  </a:cubicBezTo>
                  <a:lnTo>
                    <a:pt x="221425" y="117755"/>
                  </a:lnTo>
                  <a:cubicBezTo>
                    <a:pt x="227810" y="119633"/>
                    <a:pt x="234853" y="122545"/>
                    <a:pt x="242553" y="126488"/>
                  </a:cubicBezTo>
                  <a:lnTo>
                    <a:pt x="275795" y="101416"/>
                  </a:lnTo>
                  <a:cubicBezTo>
                    <a:pt x="277297" y="100102"/>
                    <a:pt x="279175" y="99444"/>
                    <a:pt x="281429" y="99444"/>
                  </a:cubicBezTo>
                  <a:cubicBezTo>
                    <a:pt x="283494" y="99444"/>
                    <a:pt x="285466" y="100195"/>
                    <a:pt x="287345" y="101698"/>
                  </a:cubicBezTo>
                  <a:cubicBezTo>
                    <a:pt x="314389" y="126676"/>
                    <a:pt x="327911" y="141701"/>
                    <a:pt x="327911" y="146772"/>
                  </a:cubicBezTo>
                  <a:cubicBezTo>
                    <a:pt x="327911" y="148462"/>
                    <a:pt x="327254" y="150246"/>
                    <a:pt x="325939" y="152124"/>
                  </a:cubicBezTo>
                  <a:cubicBezTo>
                    <a:pt x="323685" y="155129"/>
                    <a:pt x="319742" y="160200"/>
                    <a:pt x="314108" y="167337"/>
                  </a:cubicBezTo>
                  <a:cubicBezTo>
                    <a:pt x="308473" y="174473"/>
                    <a:pt x="304248" y="180107"/>
                    <a:pt x="301430" y="184239"/>
                  </a:cubicBezTo>
                  <a:cubicBezTo>
                    <a:pt x="305749" y="193254"/>
                    <a:pt x="308942" y="200954"/>
                    <a:pt x="311008" y="207339"/>
                  </a:cubicBezTo>
                  <a:lnTo>
                    <a:pt x="353828" y="213819"/>
                  </a:lnTo>
                  <a:cubicBezTo>
                    <a:pt x="355706" y="214194"/>
                    <a:pt x="357303" y="215180"/>
                    <a:pt x="358618" y="216777"/>
                  </a:cubicBezTo>
                  <a:cubicBezTo>
                    <a:pt x="359932" y="218373"/>
                    <a:pt x="360590" y="220204"/>
                    <a:pt x="360590" y="222270"/>
                  </a:cubicBezTo>
                  <a:lnTo>
                    <a:pt x="360590" y="274386"/>
                  </a:lnTo>
                  <a:cubicBezTo>
                    <a:pt x="360590" y="276265"/>
                    <a:pt x="359932" y="278095"/>
                    <a:pt x="358618" y="279880"/>
                  </a:cubicBezTo>
                  <a:cubicBezTo>
                    <a:pt x="357303" y="281664"/>
                    <a:pt x="355800" y="282650"/>
                    <a:pt x="354110" y="282838"/>
                  </a:cubicBezTo>
                  <a:lnTo>
                    <a:pt x="310445" y="289599"/>
                  </a:lnTo>
                  <a:cubicBezTo>
                    <a:pt x="308379" y="296172"/>
                    <a:pt x="305374" y="303309"/>
                    <a:pt x="301430" y="311009"/>
                  </a:cubicBezTo>
                  <a:cubicBezTo>
                    <a:pt x="307816" y="320024"/>
                    <a:pt x="316267" y="330822"/>
                    <a:pt x="326784" y="343405"/>
                  </a:cubicBezTo>
                  <a:cubicBezTo>
                    <a:pt x="328099" y="345283"/>
                    <a:pt x="328756" y="347161"/>
                    <a:pt x="328756" y="349040"/>
                  </a:cubicBezTo>
                  <a:cubicBezTo>
                    <a:pt x="328756" y="351293"/>
                    <a:pt x="328099" y="353077"/>
                    <a:pt x="326784" y="354392"/>
                  </a:cubicBezTo>
                  <a:cubicBezTo>
                    <a:pt x="322465" y="360026"/>
                    <a:pt x="314717" y="368431"/>
                    <a:pt x="303543" y="379605"/>
                  </a:cubicBezTo>
                  <a:cubicBezTo>
                    <a:pt x="292368" y="390780"/>
                    <a:pt x="284997" y="396367"/>
                    <a:pt x="281429" y="396367"/>
                  </a:cubicBezTo>
                  <a:cubicBezTo>
                    <a:pt x="279363" y="396367"/>
                    <a:pt x="277391" y="395710"/>
                    <a:pt x="275513" y="394395"/>
                  </a:cubicBezTo>
                  <a:lnTo>
                    <a:pt x="243117" y="369041"/>
                  </a:lnTo>
                  <a:cubicBezTo>
                    <a:pt x="236167" y="372609"/>
                    <a:pt x="228937" y="375520"/>
                    <a:pt x="221425" y="377774"/>
                  </a:cubicBezTo>
                  <a:cubicBezTo>
                    <a:pt x="219359" y="398057"/>
                    <a:pt x="217199" y="412612"/>
                    <a:pt x="214945" y="421439"/>
                  </a:cubicBezTo>
                  <a:cubicBezTo>
                    <a:pt x="213630" y="425947"/>
                    <a:pt x="210813" y="428200"/>
                    <a:pt x="206494" y="428200"/>
                  </a:cubicBezTo>
                  <a:lnTo>
                    <a:pt x="154096" y="428200"/>
                  </a:lnTo>
                  <a:cubicBezTo>
                    <a:pt x="152030" y="428200"/>
                    <a:pt x="150152" y="427496"/>
                    <a:pt x="148462" y="426087"/>
                  </a:cubicBezTo>
                  <a:cubicBezTo>
                    <a:pt x="146771" y="424679"/>
                    <a:pt x="145832" y="423035"/>
                    <a:pt x="145645" y="421158"/>
                  </a:cubicBezTo>
                  <a:lnTo>
                    <a:pt x="139165" y="378056"/>
                  </a:lnTo>
                  <a:cubicBezTo>
                    <a:pt x="132779" y="376178"/>
                    <a:pt x="125737" y="373267"/>
                    <a:pt x="118037" y="369323"/>
                  </a:cubicBezTo>
                  <a:lnTo>
                    <a:pt x="84795" y="394395"/>
                  </a:lnTo>
                  <a:cubicBezTo>
                    <a:pt x="83480" y="395710"/>
                    <a:pt x="81602" y="396367"/>
                    <a:pt x="79161" y="396367"/>
                  </a:cubicBezTo>
                  <a:cubicBezTo>
                    <a:pt x="77095" y="396367"/>
                    <a:pt x="75123" y="395616"/>
                    <a:pt x="73245" y="394113"/>
                  </a:cubicBezTo>
                  <a:cubicBezTo>
                    <a:pt x="46201" y="369135"/>
                    <a:pt x="32679" y="354110"/>
                    <a:pt x="32679" y="349040"/>
                  </a:cubicBezTo>
                  <a:cubicBezTo>
                    <a:pt x="32679" y="347349"/>
                    <a:pt x="33336" y="345565"/>
                    <a:pt x="34651" y="343687"/>
                  </a:cubicBezTo>
                  <a:cubicBezTo>
                    <a:pt x="36529" y="341058"/>
                    <a:pt x="40378" y="336081"/>
                    <a:pt x="46201" y="328756"/>
                  </a:cubicBezTo>
                  <a:cubicBezTo>
                    <a:pt x="52022" y="321432"/>
                    <a:pt x="56436" y="315704"/>
                    <a:pt x="59441" y="311572"/>
                  </a:cubicBezTo>
                  <a:cubicBezTo>
                    <a:pt x="55122" y="303309"/>
                    <a:pt x="51835" y="295608"/>
                    <a:pt x="49581" y="288472"/>
                  </a:cubicBezTo>
                  <a:lnTo>
                    <a:pt x="6761" y="281711"/>
                  </a:lnTo>
                  <a:cubicBezTo>
                    <a:pt x="4883" y="281523"/>
                    <a:pt x="3286" y="280631"/>
                    <a:pt x="1972" y="279034"/>
                  </a:cubicBezTo>
                  <a:cubicBezTo>
                    <a:pt x="657" y="277438"/>
                    <a:pt x="0" y="275607"/>
                    <a:pt x="0" y="273541"/>
                  </a:cubicBezTo>
                  <a:lnTo>
                    <a:pt x="0" y="221425"/>
                  </a:lnTo>
                  <a:cubicBezTo>
                    <a:pt x="0" y="219547"/>
                    <a:pt x="657" y="217715"/>
                    <a:pt x="1972" y="215932"/>
                  </a:cubicBezTo>
                  <a:cubicBezTo>
                    <a:pt x="3286" y="214147"/>
                    <a:pt x="4789" y="213161"/>
                    <a:pt x="6480" y="212973"/>
                  </a:cubicBezTo>
                  <a:lnTo>
                    <a:pt x="50145" y="206213"/>
                  </a:lnTo>
                  <a:cubicBezTo>
                    <a:pt x="52210" y="199639"/>
                    <a:pt x="55215" y="192503"/>
                    <a:pt x="59159" y="184802"/>
                  </a:cubicBezTo>
                  <a:cubicBezTo>
                    <a:pt x="52774" y="175788"/>
                    <a:pt x="44322" y="164989"/>
                    <a:pt x="33806" y="152406"/>
                  </a:cubicBezTo>
                  <a:cubicBezTo>
                    <a:pt x="32490" y="150340"/>
                    <a:pt x="31834" y="148462"/>
                    <a:pt x="31834" y="146772"/>
                  </a:cubicBezTo>
                  <a:cubicBezTo>
                    <a:pt x="31834" y="144518"/>
                    <a:pt x="32490" y="142640"/>
                    <a:pt x="33806" y="141137"/>
                  </a:cubicBezTo>
                  <a:cubicBezTo>
                    <a:pt x="37937" y="135503"/>
                    <a:pt x="45637" y="127146"/>
                    <a:pt x="56906" y="116065"/>
                  </a:cubicBezTo>
                  <a:cubicBezTo>
                    <a:pt x="68174" y="104984"/>
                    <a:pt x="75592" y="99444"/>
                    <a:pt x="79161" y="99444"/>
                  </a:cubicBezTo>
                  <a:cubicBezTo>
                    <a:pt x="81226" y="99444"/>
                    <a:pt x="83198" y="100102"/>
                    <a:pt x="85077" y="101416"/>
                  </a:cubicBezTo>
                  <a:lnTo>
                    <a:pt x="117474" y="126770"/>
                  </a:lnTo>
                  <a:cubicBezTo>
                    <a:pt x="123859" y="123390"/>
                    <a:pt x="131089" y="120385"/>
                    <a:pt x="139165" y="117755"/>
                  </a:cubicBezTo>
                  <a:cubicBezTo>
                    <a:pt x="141231" y="97472"/>
                    <a:pt x="143391" y="83011"/>
                    <a:pt x="145645" y="74372"/>
                  </a:cubicBezTo>
                  <a:cubicBezTo>
                    <a:pt x="146959" y="69865"/>
                    <a:pt x="149776" y="67611"/>
                    <a:pt x="154096" y="67611"/>
                  </a:cubicBezTo>
                  <a:close/>
                  <a:moveTo>
                    <a:pt x="396649" y="0"/>
                  </a:moveTo>
                  <a:cubicBezTo>
                    <a:pt x="398152" y="0"/>
                    <a:pt x="402471" y="4367"/>
                    <a:pt x="409608" y="13100"/>
                  </a:cubicBezTo>
                  <a:cubicBezTo>
                    <a:pt x="416744" y="21833"/>
                    <a:pt x="421628" y="28171"/>
                    <a:pt x="424257" y="32116"/>
                  </a:cubicBezTo>
                  <a:cubicBezTo>
                    <a:pt x="428013" y="31740"/>
                    <a:pt x="430830" y="31552"/>
                    <a:pt x="432708" y="31552"/>
                  </a:cubicBezTo>
                  <a:cubicBezTo>
                    <a:pt x="434586" y="31552"/>
                    <a:pt x="437403" y="31740"/>
                    <a:pt x="441160" y="32116"/>
                  </a:cubicBezTo>
                  <a:cubicBezTo>
                    <a:pt x="450738" y="18781"/>
                    <a:pt x="459377" y="8264"/>
                    <a:pt x="467077" y="564"/>
                  </a:cubicBezTo>
                  <a:lnTo>
                    <a:pt x="468767" y="0"/>
                  </a:lnTo>
                  <a:cubicBezTo>
                    <a:pt x="469518" y="0"/>
                    <a:pt x="481162" y="6574"/>
                    <a:pt x="503699" y="19720"/>
                  </a:cubicBezTo>
                  <a:cubicBezTo>
                    <a:pt x="504450" y="20284"/>
                    <a:pt x="504826" y="20941"/>
                    <a:pt x="504826" y="21692"/>
                  </a:cubicBezTo>
                  <a:cubicBezTo>
                    <a:pt x="504826" y="26387"/>
                    <a:pt x="500037" y="39346"/>
                    <a:pt x="490459" y="60568"/>
                  </a:cubicBezTo>
                  <a:cubicBezTo>
                    <a:pt x="493651" y="64888"/>
                    <a:pt x="496468" y="69771"/>
                    <a:pt x="498910" y="75217"/>
                  </a:cubicBezTo>
                  <a:cubicBezTo>
                    <a:pt x="526893" y="78034"/>
                    <a:pt x="540885" y="80945"/>
                    <a:pt x="540885" y="83950"/>
                  </a:cubicBezTo>
                  <a:lnTo>
                    <a:pt x="540885" y="123390"/>
                  </a:lnTo>
                  <a:cubicBezTo>
                    <a:pt x="540885" y="126395"/>
                    <a:pt x="526893" y="129305"/>
                    <a:pt x="498910" y="132123"/>
                  </a:cubicBezTo>
                  <a:cubicBezTo>
                    <a:pt x="496657" y="137194"/>
                    <a:pt x="493839" y="142076"/>
                    <a:pt x="490459" y="146772"/>
                  </a:cubicBezTo>
                  <a:cubicBezTo>
                    <a:pt x="500037" y="167994"/>
                    <a:pt x="504826" y="180952"/>
                    <a:pt x="504826" y="185648"/>
                  </a:cubicBezTo>
                  <a:cubicBezTo>
                    <a:pt x="504826" y="186399"/>
                    <a:pt x="504450" y="187056"/>
                    <a:pt x="503699" y="187619"/>
                  </a:cubicBezTo>
                  <a:cubicBezTo>
                    <a:pt x="480787" y="200954"/>
                    <a:pt x="469143" y="207621"/>
                    <a:pt x="468767" y="207621"/>
                  </a:cubicBezTo>
                  <a:cubicBezTo>
                    <a:pt x="467265" y="207621"/>
                    <a:pt x="462945" y="203207"/>
                    <a:pt x="455809" y="194381"/>
                  </a:cubicBezTo>
                  <a:cubicBezTo>
                    <a:pt x="448672" y="185554"/>
                    <a:pt x="443788" y="179168"/>
                    <a:pt x="441160" y="175224"/>
                  </a:cubicBezTo>
                  <a:cubicBezTo>
                    <a:pt x="437403" y="175600"/>
                    <a:pt x="434586" y="175788"/>
                    <a:pt x="432708" y="175788"/>
                  </a:cubicBezTo>
                  <a:cubicBezTo>
                    <a:pt x="430830" y="175788"/>
                    <a:pt x="428013" y="175600"/>
                    <a:pt x="424257" y="175224"/>
                  </a:cubicBezTo>
                  <a:cubicBezTo>
                    <a:pt x="421628" y="179168"/>
                    <a:pt x="416744" y="185554"/>
                    <a:pt x="409608" y="194381"/>
                  </a:cubicBezTo>
                  <a:cubicBezTo>
                    <a:pt x="402471" y="203207"/>
                    <a:pt x="398152" y="207621"/>
                    <a:pt x="396649" y="207621"/>
                  </a:cubicBezTo>
                  <a:cubicBezTo>
                    <a:pt x="396274" y="207621"/>
                    <a:pt x="384629" y="200954"/>
                    <a:pt x="361717" y="187619"/>
                  </a:cubicBezTo>
                  <a:cubicBezTo>
                    <a:pt x="360966" y="187056"/>
                    <a:pt x="360591" y="186399"/>
                    <a:pt x="360591" y="185648"/>
                  </a:cubicBezTo>
                  <a:cubicBezTo>
                    <a:pt x="360591" y="180952"/>
                    <a:pt x="365380" y="167994"/>
                    <a:pt x="374958" y="146772"/>
                  </a:cubicBezTo>
                  <a:cubicBezTo>
                    <a:pt x="371577" y="142076"/>
                    <a:pt x="368760" y="137194"/>
                    <a:pt x="366507" y="132123"/>
                  </a:cubicBezTo>
                  <a:cubicBezTo>
                    <a:pt x="338523" y="129305"/>
                    <a:pt x="324532" y="126395"/>
                    <a:pt x="324532" y="123390"/>
                  </a:cubicBezTo>
                  <a:lnTo>
                    <a:pt x="324532" y="83950"/>
                  </a:lnTo>
                  <a:cubicBezTo>
                    <a:pt x="324532" y="80945"/>
                    <a:pt x="338523" y="78034"/>
                    <a:pt x="366507" y="75217"/>
                  </a:cubicBezTo>
                  <a:cubicBezTo>
                    <a:pt x="368948" y="69771"/>
                    <a:pt x="371765" y="64888"/>
                    <a:pt x="374958" y="60568"/>
                  </a:cubicBezTo>
                  <a:cubicBezTo>
                    <a:pt x="365380" y="39346"/>
                    <a:pt x="360591" y="26387"/>
                    <a:pt x="360591" y="21692"/>
                  </a:cubicBezTo>
                  <a:cubicBezTo>
                    <a:pt x="360591" y="20941"/>
                    <a:pt x="360966" y="20284"/>
                    <a:pt x="361717" y="19720"/>
                  </a:cubicBezTo>
                  <a:cubicBezTo>
                    <a:pt x="362468" y="19345"/>
                    <a:pt x="365755" y="17467"/>
                    <a:pt x="371577" y="14086"/>
                  </a:cubicBezTo>
                  <a:cubicBezTo>
                    <a:pt x="377399" y="10705"/>
                    <a:pt x="382939" y="7513"/>
                    <a:pt x="388198" y="4508"/>
                  </a:cubicBezTo>
                  <a:cubicBezTo>
                    <a:pt x="393457" y="1503"/>
                    <a:pt x="396274" y="0"/>
                    <a:pt x="396649"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50">
                <a:solidFill>
                  <a:prstClr val="white"/>
                </a:solidFill>
                <a:latin typeface="Calibri" panose="020F0502020204030204"/>
              </a:endParaRPr>
            </a:p>
          </p:txBody>
        </p:sp>
      </p:grpSp>
      <p:grpSp>
        <p:nvGrpSpPr>
          <p:cNvPr id="23" name="Grupo 22"/>
          <p:cNvGrpSpPr/>
          <p:nvPr/>
        </p:nvGrpSpPr>
        <p:grpSpPr>
          <a:xfrm>
            <a:off x="1016157" y="22502147"/>
            <a:ext cx="1144680" cy="1680003"/>
            <a:chOff x="1127282" y="23237146"/>
            <a:chExt cx="1144680" cy="1680003"/>
          </a:xfrm>
        </p:grpSpPr>
        <p:cxnSp>
          <p:nvCxnSpPr>
            <p:cNvPr id="231" name="Straight Arrow Connector 9"/>
            <p:cNvCxnSpPr>
              <a:cxnSpLocks/>
              <a:stCxn id="239" idx="3"/>
            </p:cNvCxnSpPr>
            <p:nvPr/>
          </p:nvCxnSpPr>
          <p:spPr>
            <a:xfrm>
              <a:off x="1699622" y="24451371"/>
              <a:ext cx="0" cy="465778"/>
            </a:xfrm>
            <a:prstGeom prst="straightConnector1">
              <a:avLst/>
            </a:prstGeom>
            <a:ln>
              <a:solidFill>
                <a:srgbClr val="009999"/>
              </a:solidFill>
              <a:tailEnd type="triangle"/>
            </a:ln>
          </p:spPr>
          <p:style>
            <a:lnRef idx="1">
              <a:schemeClr val="accent1"/>
            </a:lnRef>
            <a:fillRef idx="0">
              <a:schemeClr val="accent1"/>
            </a:fillRef>
            <a:effectRef idx="0">
              <a:schemeClr val="accent1"/>
            </a:effectRef>
            <a:fontRef idx="minor">
              <a:schemeClr val="tx1"/>
            </a:fontRef>
          </p:style>
        </p:cxnSp>
        <p:grpSp>
          <p:nvGrpSpPr>
            <p:cNvPr id="237" name="Group 7"/>
            <p:cNvGrpSpPr/>
            <p:nvPr/>
          </p:nvGrpSpPr>
          <p:grpSpPr>
            <a:xfrm>
              <a:off x="1127282" y="23237146"/>
              <a:ext cx="1144680" cy="1327828"/>
              <a:chOff x="3149698" y="2927926"/>
              <a:chExt cx="1348318" cy="1564049"/>
            </a:xfrm>
          </p:grpSpPr>
          <p:sp>
            <p:nvSpPr>
              <p:cNvPr id="238" name="Hexagon 6"/>
              <p:cNvSpPr/>
              <p:nvPr/>
            </p:nvSpPr>
            <p:spPr>
              <a:xfrm rot="16200000">
                <a:off x="3041832" y="3035792"/>
                <a:ext cx="1564049" cy="1348318"/>
              </a:xfrm>
              <a:prstGeom prst="hexagon">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239" name="Hexagon 35"/>
              <p:cNvSpPr/>
              <p:nvPr/>
            </p:nvSpPr>
            <p:spPr>
              <a:xfrm rot="16200000">
                <a:off x="3175646" y="3151150"/>
                <a:ext cx="1296420" cy="1117603"/>
              </a:xfrm>
              <a:prstGeom prst="hexagon">
                <a:avLst/>
              </a:prstGeom>
              <a:gradFill flip="none" rotWithShape="1">
                <a:gsLst>
                  <a:gs pos="0">
                    <a:schemeClr val="bg2">
                      <a:lumMod val="90000"/>
                    </a:schemeClr>
                  </a:gs>
                  <a:gs pos="53000">
                    <a:srgbClr val="F1EFF0"/>
                  </a:gs>
                  <a:gs pos="77000">
                    <a:srgbClr val="EFEDEE"/>
                  </a:gs>
                  <a:gs pos="100000">
                    <a:srgbClr val="EFEBEC"/>
                  </a:gs>
                </a:gsLst>
                <a:path path="circle">
                  <a:fillToRect l="100000" b="100000"/>
                </a:path>
                <a:tileRect t="-100000" r="-10000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grpSp>
        <p:pic>
          <p:nvPicPr>
            <p:cNvPr id="273" name="Picture 2" descr="Resultado de imagen para chemistr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5819" y="23455861"/>
              <a:ext cx="938707" cy="938707"/>
            </a:xfrm>
            <a:prstGeom prst="rect">
              <a:avLst/>
            </a:prstGeom>
            <a:noFill/>
            <a:extLst>
              <a:ext uri="{909E8E84-426E-40DD-AFC4-6F175D3DCCD1}">
                <a14:hiddenFill xmlns:a14="http://schemas.microsoft.com/office/drawing/2010/main">
                  <a:solidFill>
                    <a:srgbClr val="FFFFFF"/>
                  </a:solidFill>
                </a14:hiddenFill>
              </a:ext>
            </a:extLst>
          </p:spPr>
        </p:pic>
      </p:grpSp>
      <p:sp>
        <p:nvSpPr>
          <p:cNvPr id="274" name="TextBox 111"/>
          <p:cNvSpPr txBox="1"/>
          <p:nvPr/>
        </p:nvSpPr>
        <p:spPr>
          <a:xfrm>
            <a:off x="2082934" y="22222983"/>
            <a:ext cx="2223397" cy="738664"/>
          </a:xfrm>
          <a:prstGeom prst="rect">
            <a:avLst/>
          </a:prstGeom>
          <a:noFill/>
        </p:spPr>
        <p:txBody>
          <a:bodyPr wrap="square" lIns="0" rIns="0" rtlCol="0" anchor="t">
            <a:spAutoFit/>
          </a:bodyPr>
          <a:lstStyle/>
          <a:p>
            <a:pPr algn="ctr"/>
            <a:r>
              <a:rPr lang="es-MX" sz="1400" dirty="0" smtClean="0">
                <a:solidFill>
                  <a:schemeClr val="bg1">
                    <a:lumMod val="75000"/>
                  </a:schemeClr>
                </a:solidFill>
              </a:rPr>
              <a:t>T de alimentación: 175°C</a:t>
            </a:r>
          </a:p>
          <a:p>
            <a:pPr algn="ctr"/>
            <a:r>
              <a:rPr lang="es-MX" sz="1400" dirty="0" smtClean="0">
                <a:solidFill>
                  <a:schemeClr val="bg1">
                    <a:lumMod val="75000"/>
                  </a:schemeClr>
                </a:solidFill>
              </a:rPr>
              <a:t>T de Tornillo: 180°C</a:t>
            </a:r>
          </a:p>
          <a:p>
            <a:pPr algn="ctr"/>
            <a:r>
              <a:rPr lang="es-MX" sz="1400" dirty="0" smtClean="0">
                <a:solidFill>
                  <a:schemeClr val="bg1">
                    <a:lumMod val="75000"/>
                  </a:schemeClr>
                </a:solidFill>
              </a:rPr>
              <a:t>T de salida: 190°C</a:t>
            </a:r>
            <a:endParaRPr lang="es-MX" sz="1400" dirty="0">
              <a:solidFill>
                <a:schemeClr val="bg1">
                  <a:lumMod val="75000"/>
                </a:schemeClr>
              </a:solidFill>
            </a:endParaRPr>
          </a:p>
        </p:txBody>
      </p:sp>
      <p:grpSp>
        <p:nvGrpSpPr>
          <p:cNvPr id="17" name="Grupo 16"/>
          <p:cNvGrpSpPr/>
          <p:nvPr/>
        </p:nvGrpSpPr>
        <p:grpSpPr>
          <a:xfrm>
            <a:off x="5331634" y="23009664"/>
            <a:ext cx="1144680" cy="1618218"/>
            <a:chOff x="5293897" y="23159884"/>
            <a:chExt cx="1144680" cy="1618218"/>
          </a:xfrm>
        </p:grpSpPr>
        <p:cxnSp>
          <p:nvCxnSpPr>
            <p:cNvPr id="232" name="Straight Arrow Connector 15"/>
            <p:cNvCxnSpPr/>
            <p:nvPr/>
          </p:nvCxnSpPr>
          <p:spPr>
            <a:xfrm flipH="1" flipV="1">
              <a:off x="5866233" y="23159884"/>
              <a:ext cx="1" cy="46577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240" name="Group 37"/>
            <p:cNvGrpSpPr/>
            <p:nvPr/>
          </p:nvGrpSpPr>
          <p:grpSpPr>
            <a:xfrm>
              <a:off x="5293897" y="23450274"/>
              <a:ext cx="1144680" cy="1327828"/>
              <a:chOff x="3149698" y="2927926"/>
              <a:chExt cx="1348318" cy="1564049"/>
            </a:xfrm>
          </p:grpSpPr>
          <p:sp>
            <p:nvSpPr>
              <p:cNvPr id="241" name="Hexagon 38"/>
              <p:cNvSpPr/>
              <p:nvPr/>
            </p:nvSpPr>
            <p:spPr>
              <a:xfrm rot="16200000">
                <a:off x="3041832" y="3035792"/>
                <a:ext cx="1564049" cy="1348318"/>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242" name="Hexagon 39"/>
              <p:cNvSpPr/>
              <p:nvPr/>
            </p:nvSpPr>
            <p:spPr>
              <a:xfrm rot="16200000">
                <a:off x="3175646" y="3151150"/>
                <a:ext cx="1296420" cy="1117603"/>
              </a:xfrm>
              <a:prstGeom prst="hexagon">
                <a:avLst/>
              </a:prstGeom>
              <a:gradFill flip="none" rotWithShape="1">
                <a:gsLst>
                  <a:gs pos="0">
                    <a:schemeClr val="bg2">
                      <a:lumMod val="90000"/>
                    </a:schemeClr>
                  </a:gs>
                  <a:gs pos="53000">
                    <a:srgbClr val="F1EFF0"/>
                  </a:gs>
                  <a:gs pos="77000">
                    <a:srgbClr val="EFEDEE"/>
                  </a:gs>
                  <a:gs pos="100000">
                    <a:srgbClr val="EFEBEC"/>
                  </a:gs>
                </a:gsLst>
                <a:path path="circle">
                  <a:fillToRect l="100000" b="100000"/>
                </a:path>
                <a:tileRect t="-100000" r="-10000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grpSp>
        <p:grpSp>
          <p:nvGrpSpPr>
            <p:cNvPr id="16" name="Grupo 15"/>
            <p:cNvGrpSpPr/>
            <p:nvPr/>
          </p:nvGrpSpPr>
          <p:grpSpPr>
            <a:xfrm>
              <a:off x="5624320" y="23790905"/>
              <a:ext cx="494467" cy="726395"/>
              <a:chOff x="5624320" y="23790905"/>
              <a:chExt cx="494467" cy="726395"/>
            </a:xfrm>
          </p:grpSpPr>
          <p:sp>
            <p:nvSpPr>
              <p:cNvPr id="275" name="Elipse 274"/>
              <p:cNvSpPr/>
              <p:nvPr/>
            </p:nvSpPr>
            <p:spPr>
              <a:xfrm>
                <a:off x="5679330" y="23950792"/>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6" name="Elipse 275"/>
              <p:cNvSpPr/>
              <p:nvPr/>
            </p:nvSpPr>
            <p:spPr>
              <a:xfrm>
                <a:off x="5861759" y="24010643"/>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7" name="Elipse 276"/>
              <p:cNvSpPr/>
              <p:nvPr/>
            </p:nvSpPr>
            <p:spPr>
              <a:xfrm>
                <a:off x="6007625" y="24178553"/>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8" name="Elipse 277"/>
              <p:cNvSpPr/>
              <p:nvPr/>
            </p:nvSpPr>
            <p:spPr>
              <a:xfrm>
                <a:off x="5624320" y="24196530"/>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9" name="Elipse 278"/>
              <p:cNvSpPr/>
              <p:nvPr/>
            </p:nvSpPr>
            <p:spPr>
              <a:xfrm>
                <a:off x="5844979" y="24413756"/>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0" name="Elipse 279"/>
              <p:cNvSpPr/>
              <p:nvPr/>
            </p:nvSpPr>
            <p:spPr>
              <a:xfrm>
                <a:off x="5810652" y="24213964"/>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1" name="Elipse 280"/>
              <p:cNvSpPr/>
              <p:nvPr/>
            </p:nvSpPr>
            <p:spPr>
              <a:xfrm>
                <a:off x="5806343" y="23790905"/>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2" name="Elipse 281"/>
              <p:cNvSpPr/>
              <p:nvPr/>
            </p:nvSpPr>
            <p:spPr>
              <a:xfrm>
                <a:off x="5987379" y="23882592"/>
                <a:ext cx="111162" cy="10354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 name="Grupo 14"/>
          <p:cNvGrpSpPr/>
          <p:nvPr/>
        </p:nvGrpSpPr>
        <p:grpSpPr>
          <a:xfrm>
            <a:off x="6936592" y="22630321"/>
            <a:ext cx="1144680" cy="1680003"/>
            <a:chOff x="6697313" y="22805108"/>
            <a:chExt cx="1144680" cy="1680003"/>
          </a:xfrm>
        </p:grpSpPr>
        <p:cxnSp>
          <p:nvCxnSpPr>
            <p:cNvPr id="234" name="Straight Arrow Connector 19"/>
            <p:cNvCxnSpPr>
              <a:stCxn id="251" idx="3"/>
            </p:cNvCxnSpPr>
            <p:nvPr/>
          </p:nvCxnSpPr>
          <p:spPr>
            <a:xfrm flipH="1">
              <a:off x="7269653" y="24019333"/>
              <a:ext cx="1" cy="465778"/>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49" name="Group 52"/>
            <p:cNvGrpSpPr/>
            <p:nvPr/>
          </p:nvGrpSpPr>
          <p:grpSpPr>
            <a:xfrm>
              <a:off x="6697313" y="22805108"/>
              <a:ext cx="1144680" cy="1327828"/>
              <a:chOff x="3149698" y="2927926"/>
              <a:chExt cx="1348318" cy="1564049"/>
            </a:xfrm>
          </p:grpSpPr>
          <p:sp>
            <p:nvSpPr>
              <p:cNvPr id="250" name="Hexagon 53"/>
              <p:cNvSpPr/>
              <p:nvPr/>
            </p:nvSpPr>
            <p:spPr>
              <a:xfrm rot="16200000">
                <a:off x="3041832" y="3035792"/>
                <a:ext cx="1564049" cy="134831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sp>
            <p:nvSpPr>
              <p:cNvPr id="251" name="Hexagon 55"/>
              <p:cNvSpPr/>
              <p:nvPr/>
            </p:nvSpPr>
            <p:spPr>
              <a:xfrm rot="16200000">
                <a:off x="3175646" y="3151150"/>
                <a:ext cx="1296420" cy="1117603"/>
              </a:xfrm>
              <a:prstGeom prst="hexagon">
                <a:avLst/>
              </a:prstGeom>
              <a:gradFill flip="none" rotWithShape="1">
                <a:gsLst>
                  <a:gs pos="0">
                    <a:schemeClr val="bg2">
                      <a:lumMod val="90000"/>
                    </a:schemeClr>
                  </a:gs>
                  <a:gs pos="53000">
                    <a:srgbClr val="F1EFF0"/>
                  </a:gs>
                  <a:gs pos="77000">
                    <a:srgbClr val="EFEDEE"/>
                  </a:gs>
                  <a:gs pos="100000">
                    <a:srgbClr val="EFEBEC"/>
                  </a:gs>
                </a:gsLst>
                <a:path path="circle">
                  <a:fillToRect l="100000" b="100000"/>
                </a:path>
                <a:tileRect t="-100000" r="-10000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400"/>
              </a:p>
            </p:txBody>
          </p:sp>
        </p:grpSp>
        <p:sp>
          <p:nvSpPr>
            <p:cNvPr id="283" name="Freeform 308"/>
            <p:cNvSpPr/>
            <p:nvPr/>
          </p:nvSpPr>
          <p:spPr>
            <a:xfrm>
              <a:off x="6955042" y="23225463"/>
              <a:ext cx="591570" cy="543023"/>
            </a:xfrm>
            <a:custGeom>
              <a:avLst/>
              <a:gdLst>
                <a:gd name="connsiteX0" fmla="*/ 432708 w 540885"/>
                <a:gd name="connsiteY0" fmla="*/ 356081 h 496091"/>
                <a:gd name="connsiteX1" fmla="*/ 407355 w 540885"/>
                <a:gd name="connsiteY1" fmla="*/ 366786 h 496091"/>
                <a:gd name="connsiteX2" fmla="*/ 396649 w 540885"/>
                <a:gd name="connsiteY2" fmla="*/ 392140 h 496091"/>
                <a:gd name="connsiteX3" fmla="*/ 407213 w 540885"/>
                <a:gd name="connsiteY3" fmla="*/ 417635 h 496091"/>
                <a:gd name="connsiteX4" fmla="*/ 432708 w 540885"/>
                <a:gd name="connsiteY4" fmla="*/ 428199 h 496091"/>
                <a:gd name="connsiteX5" fmla="*/ 458203 w 540885"/>
                <a:gd name="connsiteY5" fmla="*/ 417635 h 496091"/>
                <a:gd name="connsiteX6" fmla="*/ 468767 w 540885"/>
                <a:gd name="connsiteY6" fmla="*/ 392140 h 496091"/>
                <a:gd name="connsiteX7" fmla="*/ 458063 w 540885"/>
                <a:gd name="connsiteY7" fmla="*/ 366786 h 496091"/>
                <a:gd name="connsiteX8" fmla="*/ 432708 w 540885"/>
                <a:gd name="connsiteY8" fmla="*/ 356081 h 496091"/>
                <a:gd name="connsiteX9" fmla="*/ 396649 w 540885"/>
                <a:gd name="connsiteY9" fmla="*/ 288471 h 496091"/>
                <a:gd name="connsiteX10" fmla="*/ 409608 w 540885"/>
                <a:gd name="connsiteY10" fmla="*/ 301570 h 496091"/>
                <a:gd name="connsiteX11" fmla="*/ 424257 w 540885"/>
                <a:gd name="connsiteY11" fmla="*/ 320586 h 496091"/>
                <a:gd name="connsiteX12" fmla="*/ 432708 w 540885"/>
                <a:gd name="connsiteY12" fmla="*/ 320023 h 496091"/>
                <a:gd name="connsiteX13" fmla="*/ 441160 w 540885"/>
                <a:gd name="connsiteY13" fmla="*/ 320586 h 496091"/>
                <a:gd name="connsiteX14" fmla="*/ 467077 w 540885"/>
                <a:gd name="connsiteY14" fmla="*/ 289034 h 496091"/>
                <a:gd name="connsiteX15" fmla="*/ 468767 w 540885"/>
                <a:gd name="connsiteY15" fmla="*/ 288471 h 496091"/>
                <a:gd name="connsiteX16" fmla="*/ 503699 w 540885"/>
                <a:gd name="connsiteY16" fmla="*/ 308190 h 496091"/>
                <a:gd name="connsiteX17" fmla="*/ 504826 w 540885"/>
                <a:gd name="connsiteY17" fmla="*/ 310163 h 496091"/>
                <a:gd name="connsiteX18" fmla="*/ 490459 w 540885"/>
                <a:gd name="connsiteY18" fmla="*/ 349039 h 496091"/>
                <a:gd name="connsiteX19" fmla="*/ 498910 w 540885"/>
                <a:gd name="connsiteY19" fmla="*/ 363688 h 496091"/>
                <a:gd name="connsiteX20" fmla="*/ 540885 w 540885"/>
                <a:gd name="connsiteY20" fmla="*/ 372421 h 496091"/>
                <a:gd name="connsiteX21" fmla="*/ 540885 w 540885"/>
                <a:gd name="connsiteY21" fmla="*/ 411860 h 496091"/>
                <a:gd name="connsiteX22" fmla="*/ 498910 w 540885"/>
                <a:gd name="connsiteY22" fmla="*/ 420593 h 496091"/>
                <a:gd name="connsiteX23" fmla="*/ 490459 w 540885"/>
                <a:gd name="connsiteY23" fmla="*/ 435242 h 496091"/>
                <a:gd name="connsiteX24" fmla="*/ 504826 w 540885"/>
                <a:gd name="connsiteY24" fmla="*/ 474118 h 496091"/>
                <a:gd name="connsiteX25" fmla="*/ 503699 w 540885"/>
                <a:gd name="connsiteY25" fmla="*/ 476090 h 496091"/>
                <a:gd name="connsiteX26" fmla="*/ 468767 w 540885"/>
                <a:gd name="connsiteY26" fmla="*/ 496091 h 496091"/>
                <a:gd name="connsiteX27" fmla="*/ 455809 w 540885"/>
                <a:gd name="connsiteY27" fmla="*/ 482851 h 496091"/>
                <a:gd name="connsiteX28" fmla="*/ 441160 w 540885"/>
                <a:gd name="connsiteY28" fmla="*/ 463695 h 496091"/>
                <a:gd name="connsiteX29" fmla="*/ 432708 w 540885"/>
                <a:gd name="connsiteY29" fmla="*/ 464258 h 496091"/>
                <a:gd name="connsiteX30" fmla="*/ 424257 w 540885"/>
                <a:gd name="connsiteY30" fmla="*/ 463695 h 496091"/>
                <a:gd name="connsiteX31" fmla="*/ 409608 w 540885"/>
                <a:gd name="connsiteY31" fmla="*/ 482851 h 496091"/>
                <a:gd name="connsiteX32" fmla="*/ 396649 w 540885"/>
                <a:gd name="connsiteY32" fmla="*/ 496091 h 496091"/>
                <a:gd name="connsiteX33" fmla="*/ 361717 w 540885"/>
                <a:gd name="connsiteY33" fmla="*/ 476090 h 496091"/>
                <a:gd name="connsiteX34" fmla="*/ 360591 w 540885"/>
                <a:gd name="connsiteY34" fmla="*/ 474118 h 496091"/>
                <a:gd name="connsiteX35" fmla="*/ 374958 w 540885"/>
                <a:gd name="connsiteY35" fmla="*/ 435242 h 496091"/>
                <a:gd name="connsiteX36" fmla="*/ 366507 w 540885"/>
                <a:gd name="connsiteY36" fmla="*/ 420593 h 496091"/>
                <a:gd name="connsiteX37" fmla="*/ 324532 w 540885"/>
                <a:gd name="connsiteY37" fmla="*/ 411860 h 496091"/>
                <a:gd name="connsiteX38" fmla="*/ 324532 w 540885"/>
                <a:gd name="connsiteY38" fmla="*/ 372421 h 496091"/>
                <a:gd name="connsiteX39" fmla="*/ 366507 w 540885"/>
                <a:gd name="connsiteY39" fmla="*/ 363688 h 496091"/>
                <a:gd name="connsiteX40" fmla="*/ 374958 w 540885"/>
                <a:gd name="connsiteY40" fmla="*/ 349039 h 496091"/>
                <a:gd name="connsiteX41" fmla="*/ 360591 w 540885"/>
                <a:gd name="connsiteY41" fmla="*/ 310163 h 496091"/>
                <a:gd name="connsiteX42" fmla="*/ 361717 w 540885"/>
                <a:gd name="connsiteY42" fmla="*/ 308190 h 496091"/>
                <a:gd name="connsiteX43" fmla="*/ 371577 w 540885"/>
                <a:gd name="connsiteY43" fmla="*/ 302557 h 496091"/>
                <a:gd name="connsiteX44" fmla="*/ 388198 w 540885"/>
                <a:gd name="connsiteY44" fmla="*/ 292978 h 496091"/>
                <a:gd name="connsiteX45" fmla="*/ 396649 w 540885"/>
                <a:gd name="connsiteY45" fmla="*/ 288471 h 496091"/>
                <a:gd name="connsiteX46" fmla="*/ 180295 w 540885"/>
                <a:gd name="connsiteY46" fmla="*/ 175788 h 496091"/>
                <a:gd name="connsiteX47" fmla="*/ 129305 w 540885"/>
                <a:gd name="connsiteY47" fmla="*/ 196916 h 496091"/>
                <a:gd name="connsiteX48" fmla="*/ 108177 w 540885"/>
                <a:gd name="connsiteY48" fmla="*/ 247906 h 496091"/>
                <a:gd name="connsiteX49" fmla="*/ 129305 w 540885"/>
                <a:gd name="connsiteY49" fmla="*/ 298895 h 496091"/>
                <a:gd name="connsiteX50" fmla="*/ 180295 w 540885"/>
                <a:gd name="connsiteY50" fmla="*/ 320024 h 496091"/>
                <a:gd name="connsiteX51" fmla="*/ 231285 w 540885"/>
                <a:gd name="connsiteY51" fmla="*/ 298895 h 496091"/>
                <a:gd name="connsiteX52" fmla="*/ 252413 w 540885"/>
                <a:gd name="connsiteY52" fmla="*/ 247906 h 496091"/>
                <a:gd name="connsiteX53" fmla="*/ 231285 w 540885"/>
                <a:gd name="connsiteY53" fmla="*/ 196916 h 496091"/>
                <a:gd name="connsiteX54" fmla="*/ 180295 w 540885"/>
                <a:gd name="connsiteY54" fmla="*/ 175788 h 496091"/>
                <a:gd name="connsiteX55" fmla="*/ 432708 w 540885"/>
                <a:gd name="connsiteY55" fmla="*/ 67611 h 496091"/>
                <a:gd name="connsiteX56" fmla="*/ 407355 w 540885"/>
                <a:gd name="connsiteY56" fmla="*/ 78316 h 496091"/>
                <a:gd name="connsiteX57" fmla="*/ 396649 w 540885"/>
                <a:gd name="connsiteY57" fmla="*/ 103670 h 496091"/>
                <a:gd name="connsiteX58" fmla="*/ 407213 w 540885"/>
                <a:gd name="connsiteY58" fmla="*/ 129165 h 496091"/>
                <a:gd name="connsiteX59" fmla="*/ 432708 w 540885"/>
                <a:gd name="connsiteY59" fmla="*/ 139729 h 496091"/>
                <a:gd name="connsiteX60" fmla="*/ 458203 w 540885"/>
                <a:gd name="connsiteY60" fmla="*/ 129165 h 496091"/>
                <a:gd name="connsiteX61" fmla="*/ 468767 w 540885"/>
                <a:gd name="connsiteY61" fmla="*/ 103670 h 496091"/>
                <a:gd name="connsiteX62" fmla="*/ 458063 w 540885"/>
                <a:gd name="connsiteY62" fmla="*/ 78316 h 496091"/>
                <a:gd name="connsiteX63" fmla="*/ 432708 w 540885"/>
                <a:gd name="connsiteY63" fmla="*/ 67611 h 496091"/>
                <a:gd name="connsiteX64" fmla="*/ 154096 w 540885"/>
                <a:gd name="connsiteY64" fmla="*/ 67611 h 496091"/>
                <a:gd name="connsiteX65" fmla="*/ 206494 w 540885"/>
                <a:gd name="connsiteY65" fmla="*/ 67611 h 496091"/>
                <a:gd name="connsiteX66" fmla="*/ 212128 w 540885"/>
                <a:gd name="connsiteY66" fmla="*/ 69724 h 496091"/>
                <a:gd name="connsiteX67" fmla="*/ 214945 w 540885"/>
                <a:gd name="connsiteY67" fmla="*/ 74654 h 496091"/>
                <a:gd name="connsiteX68" fmla="*/ 221425 w 540885"/>
                <a:gd name="connsiteY68" fmla="*/ 117755 h 496091"/>
                <a:gd name="connsiteX69" fmla="*/ 242553 w 540885"/>
                <a:gd name="connsiteY69" fmla="*/ 126488 h 496091"/>
                <a:gd name="connsiteX70" fmla="*/ 275795 w 540885"/>
                <a:gd name="connsiteY70" fmla="*/ 101416 h 496091"/>
                <a:gd name="connsiteX71" fmla="*/ 281429 w 540885"/>
                <a:gd name="connsiteY71" fmla="*/ 99444 h 496091"/>
                <a:gd name="connsiteX72" fmla="*/ 287345 w 540885"/>
                <a:gd name="connsiteY72" fmla="*/ 101698 h 496091"/>
                <a:gd name="connsiteX73" fmla="*/ 327911 w 540885"/>
                <a:gd name="connsiteY73" fmla="*/ 146772 h 496091"/>
                <a:gd name="connsiteX74" fmla="*/ 325939 w 540885"/>
                <a:gd name="connsiteY74" fmla="*/ 152124 h 496091"/>
                <a:gd name="connsiteX75" fmla="*/ 314108 w 540885"/>
                <a:gd name="connsiteY75" fmla="*/ 167337 h 496091"/>
                <a:gd name="connsiteX76" fmla="*/ 301430 w 540885"/>
                <a:gd name="connsiteY76" fmla="*/ 184239 h 496091"/>
                <a:gd name="connsiteX77" fmla="*/ 311008 w 540885"/>
                <a:gd name="connsiteY77" fmla="*/ 207339 h 496091"/>
                <a:gd name="connsiteX78" fmla="*/ 353828 w 540885"/>
                <a:gd name="connsiteY78" fmla="*/ 213819 h 496091"/>
                <a:gd name="connsiteX79" fmla="*/ 358618 w 540885"/>
                <a:gd name="connsiteY79" fmla="*/ 216777 h 496091"/>
                <a:gd name="connsiteX80" fmla="*/ 360590 w 540885"/>
                <a:gd name="connsiteY80" fmla="*/ 222270 h 496091"/>
                <a:gd name="connsiteX81" fmla="*/ 360590 w 540885"/>
                <a:gd name="connsiteY81" fmla="*/ 274386 h 496091"/>
                <a:gd name="connsiteX82" fmla="*/ 358618 w 540885"/>
                <a:gd name="connsiteY82" fmla="*/ 279880 h 496091"/>
                <a:gd name="connsiteX83" fmla="*/ 354110 w 540885"/>
                <a:gd name="connsiteY83" fmla="*/ 282838 h 496091"/>
                <a:gd name="connsiteX84" fmla="*/ 310445 w 540885"/>
                <a:gd name="connsiteY84" fmla="*/ 289599 h 496091"/>
                <a:gd name="connsiteX85" fmla="*/ 301430 w 540885"/>
                <a:gd name="connsiteY85" fmla="*/ 311009 h 496091"/>
                <a:gd name="connsiteX86" fmla="*/ 326784 w 540885"/>
                <a:gd name="connsiteY86" fmla="*/ 343405 h 496091"/>
                <a:gd name="connsiteX87" fmla="*/ 328756 w 540885"/>
                <a:gd name="connsiteY87" fmla="*/ 349040 h 496091"/>
                <a:gd name="connsiteX88" fmla="*/ 326784 w 540885"/>
                <a:gd name="connsiteY88" fmla="*/ 354392 h 496091"/>
                <a:gd name="connsiteX89" fmla="*/ 303543 w 540885"/>
                <a:gd name="connsiteY89" fmla="*/ 379605 h 496091"/>
                <a:gd name="connsiteX90" fmla="*/ 281429 w 540885"/>
                <a:gd name="connsiteY90" fmla="*/ 396367 h 496091"/>
                <a:gd name="connsiteX91" fmla="*/ 275513 w 540885"/>
                <a:gd name="connsiteY91" fmla="*/ 394395 h 496091"/>
                <a:gd name="connsiteX92" fmla="*/ 243117 w 540885"/>
                <a:gd name="connsiteY92" fmla="*/ 369041 h 496091"/>
                <a:gd name="connsiteX93" fmla="*/ 221425 w 540885"/>
                <a:gd name="connsiteY93" fmla="*/ 377774 h 496091"/>
                <a:gd name="connsiteX94" fmla="*/ 214945 w 540885"/>
                <a:gd name="connsiteY94" fmla="*/ 421439 h 496091"/>
                <a:gd name="connsiteX95" fmla="*/ 206494 w 540885"/>
                <a:gd name="connsiteY95" fmla="*/ 428200 h 496091"/>
                <a:gd name="connsiteX96" fmla="*/ 154096 w 540885"/>
                <a:gd name="connsiteY96" fmla="*/ 428200 h 496091"/>
                <a:gd name="connsiteX97" fmla="*/ 148462 w 540885"/>
                <a:gd name="connsiteY97" fmla="*/ 426087 h 496091"/>
                <a:gd name="connsiteX98" fmla="*/ 145645 w 540885"/>
                <a:gd name="connsiteY98" fmla="*/ 421158 h 496091"/>
                <a:gd name="connsiteX99" fmla="*/ 139165 w 540885"/>
                <a:gd name="connsiteY99" fmla="*/ 378056 h 496091"/>
                <a:gd name="connsiteX100" fmla="*/ 118037 w 540885"/>
                <a:gd name="connsiteY100" fmla="*/ 369323 h 496091"/>
                <a:gd name="connsiteX101" fmla="*/ 84795 w 540885"/>
                <a:gd name="connsiteY101" fmla="*/ 394395 h 496091"/>
                <a:gd name="connsiteX102" fmla="*/ 79161 w 540885"/>
                <a:gd name="connsiteY102" fmla="*/ 396367 h 496091"/>
                <a:gd name="connsiteX103" fmla="*/ 73245 w 540885"/>
                <a:gd name="connsiteY103" fmla="*/ 394113 h 496091"/>
                <a:gd name="connsiteX104" fmla="*/ 32679 w 540885"/>
                <a:gd name="connsiteY104" fmla="*/ 349040 h 496091"/>
                <a:gd name="connsiteX105" fmla="*/ 34651 w 540885"/>
                <a:gd name="connsiteY105" fmla="*/ 343687 h 496091"/>
                <a:gd name="connsiteX106" fmla="*/ 46201 w 540885"/>
                <a:gd name="connsiteY106" fmla="*/ 328756 h 496091"/>
                <a:gd name="connsiteX107" fmla="*/ 59441 w 540885"/>
                <a:gd name="connsiteY107" fmla="*/ 311572 h 496091"/>
                <a:gd name="connsiteX108" fmla="*/ 49581 w 540885"/>
                <a:gd name="connsiteY108" fmla="*/ 288472 h 496091"/>
                <a:gd name="connsiteX109" fmla="*/ 6761 w 540885"/>
                <a:gd name="connsiteY109" fmla="*/ 281711 h 496091"/>
                <a:gd name="connsiteX110" fmla="*/ 1972 w 540885"/>
                <a:gd name="connsiteY110" fmla="*/ 279034 h 496091"/>
                <a:gd name="connsiteX111" fmla="*/ 0 w 540885"/>
                <a:gd name="connsiteY111" fmla="*/ 273541 h 496091"/>
                <a:gd name="connsiteX112" fmla="*/ 0 w 540885"/>
                <a:gd name="connsiteY112" fmla="*/ 221425 h 496091"/>
                <a:gd name="connsiteX113" fmla="*/ 1972 w 540885"/>
                <a:gd name="connsiteY113" fmla="*/ 215932 h 496091"/>
                <a:gd name="connsiteX114" fmla="*/ 6480 w 540885"/>
                <a:gd name="connsiteY114" fmla="*/ 212973 h 496091"/>
                <a:gd name="connsiteX115" fmla="*/ 50145 w 540885"/>
                <a:gd name="connsiteY115" fmla="*/ 206213 h 496091"/>
                <a:gd name="connsiteX116" fmla="*/ 59159 w 540885"/>
                <a:gd name="connsiteY116" fmla="*/ 184802 h 496091"/>
                <a:gd name="connsiteX117" fmla="*/ 33806 w 540885"/>
                <a:gd name="connsiteY117" fmla="*/ 152406 h 496091"/>
                <a:gd name="connsiteX118" fmla="*/ 31834 w 540885"/>
                <a:gd name="connsiteY118" fmla="*/ 146772 h 496091"/>
                <a:gd name="connsiteX119" fmla="*/ 33806 w 540885"/>
                <a:gd name="connsiteY119" fmla="*/ 141137 h 496091"/>
                <a:gd name="connsiteX120" fmla="*/ 56906 w 540885"/>
                <a:gd name="connsiteY120" fmla="*/ 116065 h 496091"/>
                <a:gd name="connsiteX121" fmla="*/ 79161 w 540885"/>
                <a:gd name="connsiteY121" fmla="*/ 99444 h 496091"/>
                <a:gd name="connsiteX122" fmla="*/ 85077 w 540885"/>
                <a:gd name="connsiteY122" fmla="*/ 101416 h 496091"/>
                <a:gd name="connsiteX123" fmla="*/ 117474 w 540885"/>
                <a:gd name="connsiteY123" fmla="*/ 126770 h 496091"/>
                <a:gd name="connsiteX124" fmla="*/ 139165 w 540885"/>
                <a:gd name="connsiteY124" fmla="*/ 117755 h 496091"/>
                <a:gd name="connsiteX125" fmla="*/ 145645 w 540885"/>
                <a:gd name="connsiteY125" fmla="*/ 74372 h 496091"/>
                <a:gd name="connsiteX126" fmla="*/ 154096 w 540885"/>
                <a:gd name="connsiteY126" fmla="*/ 67611 h 496091"/>
                <a:gd name="connsiteX127" fmla="*/ 396649 w 540885"/>
                <a:gd name="connsiteY127" fmla="*/ 0 h 496091"/>
                <a:gd name="connsiteX128" fmla="*/ 409608 w 540885"/>
                <a:gd name="connsiteY128" fmla="*/ 13100 h 496091"/>
                <a:gd name="connsiteX129" fmla="*/ 424257 w 540885"/>
                <a:gd name="connsiteY129" fmla="*/ 32116 h 496091"/>
                <a:gd name="connsiteX130" fmla="*/ 432708 w 540885"/>
                <a:gd name="connsiteY130" fmla="*/ 31552 h 496091"/>
                <a:gd name="connsiteX131" fmla="*/ 441160 w 540885"/>
                <a:gd name="connsiteY131" fmla="*/ 32116 h 496091"/>
                <a:gd name="connsiteX132" fmla="*/ 467077 w 540885"/>
                <a:gd name="connsiteY132" fmla="*/ 564 h 496091"/>
                <a:gd name="connsiteX133" fmla="*/ 468767 w 540885"/>
                <a:gd name="connsiteY133" fmla="*/ 0 h 496091"/>
                <a:gd name="connsiteX134" fmla="*/ 503699 w 540885"/>
                <a:gd name="connsiteY134" fmla="*/ 19720 h 496091"/>
                <a:gd name="connsiteX135" fmla="*/ 504826 w 540885"/>
                <a:gd name="connsiteY135" fmla="*/ 21692 h 496091"/>
                <a:gd name="connsiteX136" fmla="*/ 490459 w 540885"/>
                <a:gd name="connsiteY136" fmla="*/ 60568 h 496091"/>
                <a:gd name="connsiteX137" fmla="*/ 498910 w 540885"/>
                <a:gd name="connsiteY137" fmla="*/ 75217 h 496091"/>
                <a:gd name="connsiteX138" fmla="*/ 540885 w 540885"/>
                <a:gd name="connsiteY138" fmla="*/ 83950 h 496091"/>
                <a:gd name="connsiteX139" fmla="*/ 540885 w 540885"/>
                <a:gd name="connsiteY139" fmla="*/ 123390 h 496091"/>
                <a:gd name="connsiteX140" fmla="*/ 498910 w 540885"/>
                <a:gd name="connsiteY140" fmla="*/ 132123 h 496091"/>
                <a:gd name="connsiteX141" fmla="*/ 490459 w 540885"/>
                <a:gd name="connsiteY141" fmla="*/ 146772 h 496091"/>
                <a:gd name="connsiteX142" fmla="*/ 504826 w 540885"/>
                <a:gd name="connsiteY142" fmla="*/ 185648 h 496091"/>
                <a:gd name="connsiteX143" fmla="*/ 503699 w 540885"/>
                <a:gd name="connsiteY143" fmla="*/ 187619 h 496091"/>
                <a:gd name="connsiteX144" fmla="*/ 468767 w 540885"/>
                <a:gd name="connsiteY144" fmla="*/ 207621 h 496091"/>
                <a:gd name="connsiteX145" fmla="*/ 455809 w 540885"/>
                <a:gd name="connsiteY145" fmla="*/ 194381 h 496091"/>
                <a:gd name="connsiteX146" fmla="*/ 441160 w 540885"/>
                <a:gd name="connsiteY146" fmla="*/ 175224 h 496091"/>
                <a:gd name="connsiteX147" fmla="*/ 432708 w 540885"/>
                <a:gd name="connsiteY147" fmla="*/ 175788 h 496091"/>
                <a:gd name="connsiteX148" fmla="*/ 424257 w 540885"/>
                <a:gd name="connsiteY148" fmla="*/ 175224 h 496091"/>
                <a:gd name="connsiteX149" fmla="*/ 409608 w 540885"/>
                <a:gd name="connsiteY149" fmla="*/ 194381 h 496091"/>
                <a:gd name="connsiteX150" fmla="*/ 396649 w 540885"/>
                <a:gd name="connsiteY150" fmla="*/ 207621 h 496091"/>
                <a:gd name="connsiteX151" fmla="*/ 361717 w 540885"/>
                <a:gd name="connsiteY151" fmla="*/ 187619 h 496091"/>
                <a:gd name="connsiteX152" fmla="*/ 360591 w 540885"/>
                <a:gd name="connsiteY152" fmla="*/ 185648 h 496091"/>
                <a:gd name="connsiteX153" fmla="*/ 374958 w 540885"/>
                <a:gd name="connsiteY153" fmla="*/ 146772 h 496091"/>
                <a:gd name="connsiteX154" fmla="*/ 366507 w 540885"/>
                <a:gd name="connsiteY154" fmla="*/ 132123 h 496091"/>
                <a:gd name="connsiteX155" fmla="*/ 324532 w 540885"/>
                <a:gd name="connsiteY155" fmla="*/ 123390 h 496091"/>
                <a:gd name="connsiteX156" fmla="*/ 324532 w 540885"/>
                <a:gd name="connsiteY156" fmla="*/ 83950 h 496091"/>
                <a:gd name="connsiteX157" fmla="*/ 366507 w 540885"/>
                <a:gd name="connsiteY157" fmla="*/ 75217 h 496091"/>
                <a:gd name="connsiteX158" fmla="*/ 374958 w 540885"/>
                <a:gd name="connsiteY158" fmla="*/ 60568 h 496091"/>
                <a:gd name="connsiteX159" fmla="*/ 360591 w 540885"/>
                <a:gd name="connsiteY159" fmla="*/ 21692 h 496091"/>
                <a:gd name="connsiteX160" fmla="*/ 361717 w 540885"/>
                <a:gd name="connsiteY160" fmla="*/ 19720 h 496091"/>
                <a:gd name="connsiteX161" fmla="*/ 371577 w 540885"/>
                <a:gd name="connsiteY161" fmla="*/ 14086 h 496091"/>
                <a:gd name="connsiteX162" fmla="*/ 388198 w 540885"/>
                <a:gd name="connsiteY162" fmla="*/ 4508 h 496091"/>
                <a:gd name="connsiteX163" fmla="*/ 396649 w 540885"/>
                <a:gd name="connsiteY163" fmla="*/ 0 h 4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40885" h="496091">
                  <a:moveTo>
                    <a:pt x="432708" y="356081"/>
                  </a:moveTo>
                  <a:cubicBezTo>
                    <a:pt x="422942" y="356081"/>
                    <a:pt x="414491" y="359650"/>
                    <a:pt x="407355" y="366786"/>
                  </a:cubicBezTo>
                  <a:cubicBezTo>
                    <a:pt x="400218" y="373923"/>
                    <a:pt x="396649" y="382375"/>
                    <a:pt x="396649" y="392140"/>
                  </a:cubicBezTo>
                  <a:cubicBezTo>
                    <a:pt x="396649" y="402094"/>
                    <a:pt x="400171" y="410592"/>
                    <a:pt x="407213" y="417635"/>
                  </a:cubicBezTo>
                  <a:cubicBezTo>
                    <a:pt x="414257" y="424678"/>
                    <a:pt x="422754" y="428199"/>
                    <a:pt x="432708" y="428199"/>
                  </a:cubicBezTo>
                  <a:cubicBezTo>
                    <a:pt x="442662" y="428199"/>
                    <a:pt x="451161" y="424678"/>
                    <a:pt x="458203" y="417635"/>
                  </a:cubicBezTo>
                  <a:cubicBezTo>
                    <a:pt x="465246" y="410592"/>
                    <a:pt x="468767" y="402094"/>
                    <a:pt x="468767" y="392140"/>
                  </a:cubicBezTo>
                  <a:cubicBezTo>
                    <a:pt x="468767" y="382375"/>
                    <a:pt x="465199" y="373923"/>
                    <a:pt x="458063" y="366786"/>
                  </a:cubicBezTo>
                  <a:cubicBezTo>
                    <a:pt x="450925" y="359650"/>
                    <a:pt x="442474" y="356081"/>
                    <a:pt x="432708" y="356081"/>
                  </a:cubicBezTo>
                  <a:close/>
                  <a:moveTo>
                    <a:pt x="396649" y="288471"/>
                  </a:moveTo>
                  <a:cubicBezTo>
                    <a:pt x="398152" y="288471"/>
                    <a:pt x="402471" y="292838"/>
                    <a:pt x="409608" y="301570"/>
                  </a:cubicBezTo>
                  <a:cubicBezTo>
                    <a:pt x="416744" y="310303"/>
                    <a:pt x="421628" y="316642"/>
                    <a:pt x="424257" y="320586"/>
                  </a:cubicBezTo>
                  <a:cubicBezTo>
                    <a:pt x="428013" y="320210"/>
                    <a:pt x="430830" y="320023"/>
                    <a:pt x="432708" y="320023"/>
                  </a:cubicBezTo>
                  <a:cubicBezTo>
                    <a:pt x="434586" y="320023"/>
                    <a:pt x="437403" y="320210"/>
                    <a:pt x="441160" y="320586"/>
                  </a:cubicBezTo>
                  <a:cubicBezTo>
                    <a:pt x="450738" y="307251"/>
                    <a:pt x="459377" y="296734"/>
                    <a:pt x="467077" y="289034"/>
                  </a:cubicBezTo>
                  <a:lnTo>
                    <a:pt x="468767" y="288471"/>
                  </a:lnTo>
                  <a:cubicBezTo>
                    <a:pt x="469518" y="288471"/>
                    <a:pt x="481162" y="295044"/>
                    <a:pt x="503699" y="308190"/>
                  </a:cubicBezTo>
                  <a:cubicBezTo>
                    <a:pt x="504450" y="308754"/>
                    <a:pt x="504826" y="309412"/>
                    <a:pt x="504826" y="310163"/>
                  </a:cubicBezTo>
                  <a:cubicBezTo>
                    <a:pt x="504826" y="314858"/>
                    <a:pt x="500037" y="327816"/>
                    <a:pt x="490459" y="349039"/>
                  </a:cubicBezTo>
                  <a:cubicBezTo>
                    <a:pt x="493651" y="353358"/>
                    <a:pt x="496468" y="358241"/>
                    <a:pt x="498910" y="363688"/>
                  </a:cubicBezTo>
                  <a:cubicBezTo>
                    <a:pt x="526893" y="366505"/>
                    <a:pt x="540885" y="369416"/>
                    <a:pt x="540885" y="372421"/>
                  </a:cubicBezTo>
                  <a:lnTo>
                    <a:pt x="540885" y="411860"/>
                  </a:lnTo>
                  <a:cubicBezTo>
                    <a:pt x="540885" y="414865"/>
                    <a:pt x="526893" y="417776"/>
                    <a:pt x="498910" y="420593"/>
                  </a:cubicBezTo>
                  <a:cubicBezTo>
                    <a:pt x="496657" y="425664"/>
                    <a:pt x="493839" y="430547"/>
                    <a:pt x="490459" y="435242"/>
                  </a:cubicBezTo>
                  <a:cubicBezTo>
                    <a:pt x="500037" y="456464"/>
                    <a:pt x="504826" y="469423"/>
                    <a:pt x="504826" y="474118"/>
                  </a:cubicBezTo>
                  <a:cubicBezTo>
                    <a:pt x="504826" y="474869"/>
                    <a:pt x="504450" y="475527"/>
                    <a:pt x="503699" y="476090"/>
                  </a:cubicBezTo>
                  <a:cubicBezTo>
                    <a:pt x="480787" y="489424"/>
                    <a:pt x="469143" y="496091"/>
                    <a:pt x="468767" y="496091"/>
                  </a:cubicBezTo>
                  <a:cubicBezTo>
                    <a:pt x="467265" y="496091"/>
                    <a:pt x="462945" y="491678"/>
                    <a:pt x="455809" y="482851"/>
                  </a:cubicBezTo>
                  <a:cubicBezTo>
                    <a:pt x="448672" y="474024"/>
                    <a:pt x="443788" y="467639"/>
                    <a:pt x="441160" y="463695"/>
                  </a:cubicBezTo>
                  <a:cubicBezTo>
                    <a:pt x="437403" y="464070"/>
                    <a:pt x="434586" y="464258"/>
                    <a:pt x="432708" y="464258"/>
                  </a:cubicBezTo>
                  <a:cubicBezTo>
                    <a:pt x="430830" y="464258"/>
                    <a:pt x="428013" y="464070"/>
                    <a:pt x="424257" y="463695"/>
                  </a:cubicBezTo>
                  <a:cubicBezTo>
                    <a:pt x="421628" y="467639"/>
                    <a:pt x="416744" y="474024"/>
                    <a:pt x="409608" y="482851"/>
                  </a:cubicBezTo>
                  <a:cubicBezTo>
                    <a:pt x="402471" y="491678"/>
                    <a:pt x="398152" y="496091"/>
                    <a:pt x="396649" y="496091"/>
                  </a:cubicBezTo>
                  <a:cubicBezTo>
                    <a:pt x="396274" y="496091"/>
                    <a:pt x="384629" y="489424"/>
                    <a:pt x="361717" y="476090"/>
                  </a:cubicBezTo>
                  <a:cubicBezTo>
                    <a:pt x="360966" y="475527"/>
                    <a:pt x="360591" y="474869"/>
                    <a:pt x="360591" y="474118"/>
                  </a:cubicBezTo>
                  <a:cubicBezTo>
                    <a:pt x="360591" y="469423"/>
                    <a:pt x="365380" y="456464"/>
                    <a:pt x="374958" y="435242"/>
                  </a:cubicBezTo>
                  <a:cubicBezTo>
                    <a:pt x="371577" y="430547"/>
                    <a:pt x="368760" y="425664"/>
                    <a:pt x="366507" y="420593"/>
                  </a:cubicBezTo>
                  <a:cubicBezTo>
                    <a:pt x="338523" y="417776"/>
                    <a:pt x="324532" y="414865"/>
                    <a:pt x="324532" y="411860"/>
                  </a:cubicBezTo>
                  <a:lnTo>
                    <a:pt x="324532" y="372421"/>
                  </a:lnTo>
                  <a:cubicBezTo>
                    <a:pt x="324532" y="369416"/>
                    <a:pt x="338523" y="366505"/>
                    <a:pt x="366507" y="363688"/>
                  </a:cubicBezTo>
                  <a:cubicBezTo>
                    <a:pt x="368948" y="358241"/>
                    <a:pt x="371765" y="353358"/>
                    <a:pt x="374958" y="349039"/>
                  </a:cubicBezTo>
                  <a:cubicBezTo>
                    <a:pt x="365380" y="327816"/>
                    <a:pt x="360591" y="314858"/>
                    <a:pt x="360591" y="310163"/>
                  </a:cubicBezTo>
                  <a:cubicBezTo>
                    <a:pt x="360591" y="309412"/>
                    <a:pt x="360966" y="308754"/>
                    <a:pt x="361717" y="308190"/>
                  </a:cubicBezTo>
                  <a:cubicBezTo>
                    <a:pt x="362468" y="307815"/>
                    <a:pt x="365755" y="305937"/>
                    <a:pt x="371577" y="302557"/>
                  </a:cubicBezTo>
                  <a:cubicBezTo>
                    <a:pt x="377399" y="299176"/>
                    <a:pt x="382939" y="295983"/>
                    <a:pt x="388198" y="292978"/>
                  </a:cubicBezTo>
                  <a:cubicBezTo>
                    <a:pt x="393457" y="289974"/>
                    <a:pt x="396274" y="288471"/>
                    <a:pt x="396649" y="288471"/>
                  </a:cubicBezTo>
                  <a:close/>
                  <a:moveTo>
                    <a:pt x="180295" y="175788"/>
                  </a:moveTo>
                  <a:cubicBezTo>
                    <a:pt x="160387" y="175788"/>
                    <a:pt x="143391" y="182830"/>
                    <a:pt x="129305" y="196916"/>
                  </a:cubicBezTo>
                  <a:cubicBezTo>
                    <a:pt x="115220" y="211002"/>
                    <a:pt x="108177" y="227998"/>
                    <a:pt x="108177" y="247906"/>
                  </a:cubicBezTo>
                  <a:cubicBezTo>
                    <a:pt x="108177" y="267813"/>
                    <a:pt x="115220" y="284810"/>
                    <a:pt x="129305" y="298895"/>
                  </a:cubicBezTo>
                  <a:cubicBezTo>
                    <a:pt x="143391" y="312981"/>
                    <a:pt x="160387" y="320024"/>
                    <a:pt x="180295" y="320024"/>
                  </a:cubicBezTo>
                  <a:cubicBezTo>
                    <a:pt x="200202" y="320024"/>
                    <a:pt x="217199" y="312981"/>
                    <a:pt x="231285" y="298895"/>
                  </a:cubicBezTo>
                  <a:cubicBezTo>
                    <a:pt x="245370" y="284810"/>
                    <a:pt x="252413" y="267813"/>
                    <a:pt x="252413" y="247906"/>
                  </a:cubicBezTo>
                  <a:cubicBezTo>
                    <a:pt x="252413" y="227998"/>
                    <a:pt x="245370" y="211002"/>
                    <a:pt x="231285" y="196916"/>
                  </a:cubicBezTo>
                  <a:cubicBezTo>
                    <a:pt x="217199" y="182830"/>
                    <a:pt x="200202" y="175788"/>
                    <a:pt x="180295" y="175788"/>
                  </a:cubicBezTo>
                  <a:close/>
                  <a:moveTo>
                    <a:pt x="432708" y="67611"/>
                  </a:moveTo>
                  <a:cubicBezTo>
                    <a:pt x="422942" y="67611"/>
                    <a:pt x="414491" y="71179"/>
                    <a:pt x="407355" y="78316"/>
                  </a:cubicBezTo>
                  <a:cubicBezTo>
                    <a:pt x="400218" y="85453"/>
                    <a:pt x="396649" y="93904"/>
                    <a:pt x="396649" y="103670"/>
                  </a:cubicBezTo>
                  <a:cubicBezTo>
                    <a:pt x="396649" y="113624"/>
                    <a:pt x="400171" y="122122"/>
                    <a:pt x="407213" y="129165"/>
                  </a:cubicBezTo>
                  <a:cubicBezTo>
                    <a:pt x="414257" y="136207"/>
                    <a:pt x="422754" y="139729"/>
                    <a:pt x="432708" y="139729"/>
                  </a:cubicBezTo>
                  <a:cubicBezTo>
                    <a:pt x="442662" y="139729"/>
                    <a:pt x="451161" y="136207"/>
                    <a:pt x="458203" y="129165"/>
                  </a:cubicBezTo>
                  <a:cubicBezTo>
                    <a:pt x="465246" y="122122"/>
                    <a:pt x="468767" y="113624"/>
                    <a:pt x="468767" y="103670"/>
                  </a:cubicBezTo>
                  <a:cubicBezTo>
                    <a:pt x="468767" y="93904"/>
                    <a:pt x="465199" y="85453"/>
                    <a:pt x="458063" y="78316"/>
                  </a:cubicBezTo>
                  <a:cubicBezTo>
                    <a:pt x="450925" y="71179"/>
                    <a:pt x="442474" y="67611"/>
                    <a:pt x="432708" y="67611"/>
                  </a:cubicBezTo>
                  <a:close/>
                  <a:moveTo>
                    <a:pt x="154096" y="67611"/>
                  </a:moveTo>
                  <a:lnTo>
                    <a:pt x="206494" y="67611"/>
                  </a:lnTo>
                  <a:cubicBezTo>
                    <a:pt x="208559" y="67611"/>
                    <a:pt x="210438" y="68315"/>
                    <a:pt x="212128" y="69724"/>
                  </a:cubicBezTo>
                  <a:cubicBezTo>
                    <a:pt x="213818" y="71132"/>
                    <a:pt x="214757" y="72775"/>
                    <a:pt x="214945" y="74654"/>
                  </a:cubicBezTo>
                  <a:lnTo>
                    <a:pt x="221425" y="117755"/>
                  </a:lnTo>
                  <a:cubicBezTo>
                    <a:pt x="227810" y="119633"/>
                    <a:pt x="234853" y="122545"/>
                    <a:pt x="242553" y="126488"/>
                  </a:cubicBezTo>
                  <a:lnTo>
                    <a:pt x="275795" y="101416"/>
                  </a:lnTo>
                  <a:cubicBezTo>
                    <a:pt x="277297" y="100102"/>
                    <a:pt x="279175" y="99444"/>
                    <a:pt x="281429" y="99444"/>
                  </a:cubicBezTo>
                  <a:cubicBezTo>
                    <a:pt x="283494" y="99444"/>
                    <a:pt x="285466" y="100195"/>
                    <a:pt x="287345" y="101698"/>
                  </a:cubicBezTo>
                  <a:cubicBezTo>
                    <a:pt x="314389" y="126676"/>
                    <a:pt x="327911" y="141701"/>
                    <a:pt x="327911" y="146772"/>
                  </a:cubicBezTo>
                  <a:cubicBezTo>
                    <a:pt x="327911" y="148462"/>
                    <a:pt x="327254" y="150246"/>
                    <a:pt x="325939" y="152124"/>
                  </a:cubicBezTo>
                  <a:cubicBezTo>
                    <a:pt x="323685" y="155129"/>
                    <a:pt x="319742" y="160200"/>
                    <a:pt x="314108" y="167337"/>
                  </a:cubicBezTo>
                  <a:cubicBezTo>
                    <a:pt x="308473" y="174473"/>
                    <a:pt x="304248" y="180107"/>
                    <a:pt x="301430" y="184239"/>
                  </a:cubicBezTo>
                  <a:cubicBezTo>
                    <a:pt x="305749" y="193254"/>
                    <a:pt x="308942" y="200954"/>
                    <a:pt x="311008" y="207339"/>
                  </a:cubicBezTo>
                  <a:lnTo>
                    <a:pt x="353828" y="213819"/>
                  </a:lnTo>
                  <a:cubicBezTo>
                    <a:pt x="355706" y="214194"/>
                    <a:pt x="357303" y="215180"/>
                    <a:pt x="358618" y="216777"/>
                  </a:cubicBezTo>
                  <a:cubicBezTo>
                    <a:pt x="359932" y="218373"/>
                    <a:pt x="360590" y="220204"/>
                    <a:pt x="360590" y="222270"/>
                  </a:cubicBezTo>
                  <a:lnTo>
                    <a:pt x="360590" y="274386"/>
                  </a:lnTo>
                  <a:cubicBezTo>
                    <a:pt x="360590" y="276265"/>
                    <a:pt x="359932" y="278095"/>
                    <a:pt x="358618" y="279880"/>
                  </a:cubicBezTo>
                  <a:cubicBezTo>
                    <a:pt x="357303" y="281664"/>
                    <a:pt x="355800" y="282650"/>
                    <a:pt x="354110" y="282838"/>
                  </a:cubicBezTo>
                  <a:lnTo>
                    <a:pt x="310445" y="289599"/>
                  </a:lnTo>
                  <a:cubicBezTo>
                    <a:pt x="308379" y="296172"/>
                    <a:pt x="305374" y="303309"/>
                    <a:pt x="301430" y="311009"/>
                  </a:cubicBezTo>
                  <a:cubicBezTo>
                    <a:pt x="307816" y="320024"/>
                    <a:pt x="316267" y="330822"/>
                    <a:pt x="326784" y="343405"/>
                  </a:cubicBezTo>
                  <a:cubicBezTo>
                    <a:pt x="328099" y="345283"/>
                    <a:pt x="328756" y="347161"/>
                    <a:pt x="328756" y="349040"/>
                  </a:cubicBezTo>
                  <a:cubicBezTo>
                    <a:pt x="328756" y="351293"/>
                    <a:pt x="328099" y="353077"/>
                    <a:pt x="326784" y="354392"/>
                  </a:cubicBezTo>
                  <a:cubicBezTo>
                    <a:pt x="322465" y="360026"/>
                    <a:pt x="314717" y="368431"/>
                    <a:pt x="303543" y="379605"/>
                  </a:cubicBezTo>
                  <a:cubicBezTo>
                    <a:pt x="292368" y="390780"/>
                    <a:pt x="284997" y="396367"/>
                    <a:pt x="281429" y="396367"/>
                  </a:cubicBezTo>
                  <a:cubicBezTo>
                    <a:pt x="279363" y="396367"/>
                    <a:pt x="277391" y="395710"/>
                    <a:pt x="275513" y="394395"/>
                  </a:cubicBezTo>
                  <a:lnTo>
                    <a:pt x="243117" y="369041"/>
                  </a:lnTo>
                  <a:cubicBezTo>
                    <a:pt x="236167" y="372609"/>
                    <a:pt x="228937" y="375520"/>
                    <a:pt x="221425" y="377774"/>
                  </a:cubicBezTo>
                  <a:cubicBezTo>
                    <a:pt x="219359" y="398057"/>
                    <a:pt x="217199" y="412612"/>
                    <a:pt x="214945" y="421439"/>
                  </a:cubicBezTo>
                  <a:cubicBezTo>
                    <a:pt x="213630" y="425947"/>
                    <a:pt x="210813" y="428200"/>
                    <a:pt x="206494" y="428200"/>
                  </a:cubicBezTo>
                  <a:lnTo>
                    <a:pt x="154096" y="428200"/>
                  </a:lnTo>
                  <a:cubicBezTo>
                    <a:pt x="152030" y="428200"/>
                    <a:pt x="150152" y="427496"/>
                    <a:pt x="148462" y="426087"/>
                  </a:cubicBezTo>
                  <a:cubicBezTo>
                    <a:pt x="146771" y="424679"/>
                    <a:pt x="145832" y="423035"/>
                    <a:pt x="145645" y="421158"/>
                  </a:cubicBezTo>
                  <a:lnTo>
                    <a:pt x="139165" y="378056"/>
                  </a:lnTo>
                  <a:cubicBezTo>
                    <a:pt x="132779" y="376178"/>
                    <a:pt x="125737" y="373267"/>
                    <a:pt x="118037" y="369323"/>
                  </a:cubicBezTo>
                  <a:lnTo>
                    <a:pt x="84795" y="394395"/>
                  </a:lnTo>
                  <a:cubicBezTo>
                    <a:pt x="83480" y="395710"/>
                    <a:pt x="81602" y="396367"/>
                    <a:pt x="79161" y="396367"/>
                  </a:cubicBezTo>
                  <a:cubicBezTo>
                    <a:pt x="77095" y="396367"/>
                    <a:pt x="75123" y="395616"/>
                    <a:pt x="73245" y="394113"/>
                  </a:cubicBezTo>
                  <a:cubicBezTo>
                    <a:pt x="46201" y="369135"/>
                    <a:pt x="32679" y="354110"/>
                    <a:pt x="32679" y="349040"/>
                  </a:cubicBezTo>
                  <a:cubicBezTo>
                    <a:pt x="32679" y="347349"/>
                    <a:pt x="33336" y="345565"/>
                    <a:pt x="34651" y="343687"/>
                  </a:cubicBezTo>
                  <a:cubicBezTo>
                    <a:pt x="36529" y="341058"/>
                    <a:pt x="40378" y="336081"/>
                    <a:pt x="46201" y="328756"/>
                  </a:cubicBezTo>
                  <a:cubicBezTo>
                    <a:pt x="52022" y="321432"/>
                    <a:pt x="56436" y="315704"/>
                    <a:pt x="59441" y="311572"/>
                  </a:cubicBezTo>
                  <a:cubicBezTo>
                    <a:pt x="55122" y="303309"/>
                    <a:pt x="51835" y="295608"/>
                    <a:pt x="49581" y="288472"/>
                  </a:cubicBezTo>
                  <a:lnTo>
                    <a:pt x="6761" y="281711"/>
                  </a:lnTo>
                  <a:cubicBezTo>
                    <a:pt x="4883" y="281523"/>
                    <a:pt x="3286" y="280631"/>
                    <a:pt x="1972" y="279034"/>
                  </a:cubicBezTo>
                  <a:cubicBezTo>
                    <a:pt x="657" y="277438"/>
                    <a:pt x="0" y="275607"/>
                    <a:pt x="0" y="273541"/>
                  </a:cubicBezTo>
                  <a:lnTo>
                    <a:pt x="0" y="221425"/>
                  </a:lnTo>
                  <a:cubicBezTo>
                    <a:pt x="0" y="219547"/>
                    <a:pt x="657" y="217715"/>
                    <a:pt x="1972" y="215932"/>
                  </a:cubicBezTo>
                  <a:cubicBezTo>
                    <a:pt x="3286" y="214147"/>
                    <a:pt x="4789" y="213161"/>
                    <a:pt x="6480" y="212973"/>
                  </a:cubicBezTo>
                  <a:lnTo>
                    <a:pt x="50145" y="206213"/>
                  </a:lnTo>
                  <a:cubicBezTo>
                    <a:pt x="52210" y="199639"/>
                    <a:pt x="55215" y="192503"/>
                    <a:pt x="59159" y="184802"/>
                  </a:cubicBezTo>
                  <a:cubicBezTo>
                    <a:pt x="52774" y="175788"/>
                    <a:pt x="44322" y="164989"/>
                    <a:pt x="33806" y="152406"/>
                  </a:cubicBezTo>
                  <a:cubicBezTo>
                    <a:pt x="32490" y="150340"/>
                    <a:pt x="31834" y="148462"/>
                    <a:pt x="31834" y="146772"/>
                  </a:cubicBezTo>
                  <a:cubicBezTo>
                    <a:pt x="31834" y="144518"/>
                    <a:pt x="32490" y="142640"/>
                    <a:pt x="33806" y="141137"/>
                  </a:cubicBezTo>
                  <a:cubicBezTo>
                    <a:pt x="37937" y="135503"/>
                    <a:pt x="45637" y="127146"/>
                    <a:pt x="56906" y="116065"/>
                  </a:cubicBezTo>
                  <a:cubicBezTo>
                    <a:pt x="68174" y="104984"/>
                    <a:pt x="75592" y="99444"/>
                    <a:pt x="79161" y="99444"/>
                  </a:cubicBezTo>
                  <a:cubicBezTo>
                    <a:pt x="81226" y="99444"/>
                    <a:pt x="83198" y="100102"/>
                    <a:pt x="85077" y="101416"/>
                  </a:cubicBezTo>
                  <a:lnTo>
                    <a:pt x="117474" y="126770"/>
                  </a:lnTo>
                  <a:cubicBezTo>
                    <a:pt x="123859" y="123390"/>
                    <a:pt x="131089" y="120385"/>
                    <a:pt x="139165" y="117755"/>
                  </a:cubicBezTo>
                  <a:cubicBezTo>
                    <a:pt x="141231" y="97472"/>
                    <a:pt x="143391" y="83011"/>
                    <a:pt x="145645" y="74372"/>
                  </a:cubicBezTo>
                  <a:cubicBezTo>
                    <a:pt x="146959" y="69865"/>
                    <a:pt x="149776" y="67611"/>
                    <a:pt x="154096" y="67611"/>
                  </a:cubicBezTo>
                  <a:close/>
                  <a:moveTo>
                    <a:pt x="396649" y="0"/>
                  </a:moveTo>
                  <a:cubicBezTo>
                    <a:pt x="398152" y="0"/>
                    <a:pt x="402471" y="4367"/>
                    <a:pt x="409608" y="13100"/>
                  </a:cubicBezTo>
                  <a:cubicBezTo>
                    <a:pt x="416744" y="21833"/>
                    <a:pt x="421628" y="28171"/>
                    <a:pt x="424257" y="32116"/>
                  </a:cubicBezTo>
                  <a:cubicBezTo>
                    <a:pt x="428013" y="31740"/>
                    <a:pt x="430830" y="31552"/>
                    <a:pt x="432708" y="31552"/>
                  </a:cubicBezTo>
                  <a:cubicBezTo>
                    <a:pt x="434586" y="31552"/>
                    <a:pt x="437403" y="31740"/>
                    <a:pt x="441160" y="32116"/>
                  </a:cubicBezTo>
                  <a:cubicBezTo>
                    <a:pt x="450738" y="18781"/>
                    <a:pt x="459377" y="8264"/>
                    <a:pt x="467077" y="564"/>
                  </a:cubicBezTo>
                  <a:lnTo>
                    <a:pt x="468767" y="0"/>
                  </a:lnTo>
                  <a:cubicBezTo>
                    <a:pt x="469518" y="0"/>
                    <a:pt x="481162" y="6574"/>
                    <a:pt x="503699" y="19720"/>
                  </a:cubicBezTo>
                  <a:cubicBezTo>
                    <a:pt x="504450" y="20284"/>
                    <a:pt x="504826" y="20941"/>
                    <a:pt x="504826" y="21692"/>
                  </a:cubicBezTo>
                  <a:cubicBezTo>
                    <a:pt x="504826" y="26387"/>
                    <a:pt x="500037" y="39346"/>
                    <a:pt x="490459" y="60568"/>
                  </a:cubicBezTo>
                  <a:cubicBezTo>
                    <a:pt x="493651" y="64888"/>
                    <a:pt x="496468" y="69771"/>
                    <a:pt x="498910" y="75217"/>
                  </a:cubicBezTo>
                  <a:cubicBezTo>
                    <a:pt x="526893" y="78034"/>
                    <a:pt x="540885" y="80945"/>
                    <a:pt x="540885" y="83950"/>
                  </a:cubicBezTo>
                  <a:lnTo>
                    <a:pt x="540885" y="123390"/>
                  </a:lnTo>
                  <a:cubicBezTo>
                    <a:pt x="540885" y="126395"/>
                    <a:pt x="526893" y="129305"/>
                    <a:pt x="498910" y="132123"/>
                  </a:cubicBezTo>
                  <a:cubicBezTo>
                    <a:pt x="496657" y="137194"/>
                    <a:pt x="493839" y="142076"/>
                    <a:pt x="490459" y="146772"/>
                  </a:cubicBezTo>
                  <a:cubicBezTo>
                    <a:pt x="500037" y="167994"/>
                    <a:pt x="504826" y="180952"/>
                    <a:pt x="504826" y="185648"/>
                  </a:cubicBezTo>
                  <a:cubicBezTo>
                    <a:pt x="504826" y="186399"/>
                    <a:pt x="504450" y="187056"/>
                    <a:pt x="503699" y="187619"/>
                  </a:cubicBezTo>
                  <a:cubicBezTo>
                    <a:pt x="480787" y="200954"/>
                    <a:pt x="469143" y="207621"/>
                    <a:pt x="468767" y="207621"/>
                  </a:cubicBezTo>
                  <a:cubicBezTo>
                    <a:pt x="467265" y="207621"/>
                    <a:pt x="462945" y="203207"/>
                    <a:pt x="455809" y="194381"/>
                  </a:cubicBezTo>
                  <a:cubicBezTo>
                    <a:pt x="448672" y="185554"/>
                    <a:pt x="443788" y="179168"/>
                    <a:pt x="441160" y="175224"/>
                  </a:cubicBezTo>
                  <a:cubicBezTo>
                    <a:pt x="437403" y="175600"/>
                    <a:pt x="434586" y="175788"/>
                    <a:pt x="432708" y="175788"/>
                  </a:cubicBezTo>
                  <a:cubicBezTo>
                    <a:pt x="430830" y="175788"/>
                    <a:pt x="428013" y="175600"/>
                    <a:pt x="424257" y="175224"/>
                  </a:cubicBezTo>
                  <a:cubicBezTo>
                    <a:pt x="421628" y="179168"/>
                    <a:pt x="416744" y="185554"/>
                    <a:pt x="409608" y="194381"/>
                  </a:cubicBezTo>
                  <a:cubicBezTo>
                    <a:pt x="402471" y="203207"/>
                    <a:pt x="398152" y="207621"/>
                    <a:pt x="396649" y="207621"/>
                  </a:cubicBezTo>
                  <a:cubicBezTo>
                    <a:pt x="396274" y="207621"/>
                    <a:pt x="384629" y="200954"/>
                    <a:pt x="361717" y="187619"/>
                  </a:cubicBezTo>
                  <a:cubicBezTo>
                    <a:pt x="360966" y="187056"/>
                    <a:pt x="360591" y="186399"/>
                    <a:pt x="360591" y="185648"/>
                  </a:cubicBezTo>
                  <a:cubicBezTo>
                    <a:pt x="360591" y="180952"/>
                    <a:pt x="365380" y="167994"/>
                    <a:pt x="374958" y="146772"/>
                  </a:cubicBezTo>
                  <a:cubicBezTo>
                    <a:pt x="371577" y="142076"/>
                    <a:pt x="368760" y="137194"/>
                    <a:pt x="366507" y="132123"/>
                  </a:cubicBezTo>
                  <a:cubicBezTo>
                    <a:pt x="338523" y="129305"/>
                    <a:pt x="324532" y="126395"/>
                    <a:pt x="324532" y="123390"/>
                  </a:cubicBezTo>
                  <a:lnTo>
                    <a:pt x="324532" y="83950"/>
                  </a:lnTo>
                  <a:cubicBezTo>
                    <a:pt x="324532" y="80945"/>
                    <a:pt x="338523" y="78034"/>
                    <a:pt x="366507" y="75217"/>
                  </a:cubicBezTo>
                  <a:cubicBezTo>
                    <a:pt x="368948" y="69771"/>
                    <a:pt x="371765" y="64888"/>
                    <a:pt x="374958" y="60568"/>
                  </a:cubicBezTo>
                  <a:cubicBezTo>
                    <a:pt x="365380" y="39346"/>
                    <a:pt x="360591" y="26387"/>
                    <a:pt x="360591" y="21692"/>
                  </a:cubicBezTo>
                  <a:cubicBezTo>
                    <a:pt x="360591" y="20941"/>
                    <a:pt x="360966" y="20284"/>
                    <a:pt x="361717" y="19720"/>
                  </a:cubicBezTo>
                  <a:cubicBezTo>
                    <a:pt x="362468" y="19345"/>
                    <a:pt x="365755" y="17467"/>
                    <a:pt x="371577" y="14086"/>
                  </a:cubicBezTo>
                  <a:cubicBezTo>
                    <a:pt x="377399" y="10705"/>
                    <a:pt x="382939" y="7513"/>
                    <a:pt x="388198" y="4508"/>
                  </a:cubicBezTo>
                  <a:cubicBezTo>
                    <a:pt x="393457" y="1503"/>
                    <a:pt x="396274" y="0"/>
                    <a:pt x="39664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50">
                <a:solidFill>
                  <a:prstClr val="white"/>
                </a:solidFill>
                <a:latin typeface="Calibri" panose="020F0502020204030204"/>
              </a:endParaRPr>
            </a:p>
          </p:txBody>
        </p:sp>
      </p:grpSp>
      <p:grpSp>
        <p:nvGrpSpPr>
          <p:cNvPr id="284" name="Group 106"/>
          <p:cNvGrpSpPr/>
          <p:nvPr/>
        </p:nvGrpSpPr>
        <p:grpSpPr>
          <a:xfrm>
            <a:off x="1672154" y="24843648"/>
            <a:ext cx="1341995" cy="1862396"/>
            <a:chOff x="398331" y="2738787"/>
            <a:chExt cx="3443370" cy="2193729"/>
          </a:xfrm>
        </p:grpSpPr>
        <p:sp>
          <p:nvSpPr>
            <p:cNvPr id="285" name="TextBox 107"/>
            <p:cNvSpPr txBox="1"/>
            <p:nvPr/>
          </p:nvSpPr>
          <p:spPr>
            <a:xfrm>
              <a:off x="398331" y="2738787"/>
              <a:ext cx="3443370" cy="634431"/>
            </a:xfrm>
            <a:prstGeom prst="rect">
              <a:avLst/>
            </a:prstGeom>
            <a:noFill/>
          </p:spPr>
          <p:txBody>
            <a:bodyPr wrap="square" lIns="0" tIns="0" rIns="0" rtlCol="0" anchor="ctr">
              <a:spAutoFit/>
            </a:bodyPr>
            <a:lstStyle/>
            <a:p>
              <a:pPr algn="ctr"/>
              <a:r>
                <a:rPr lang="en-US" sz="1600" b="1" dirty="0" smtClean="0">
                  <a:solidFill>
                    <a:schemeClr val="bg1"/>
                  </a:solidFill>
                </a:rPr>
                <a:t>MB Y</a:t>
              </a:r>
            </a:p>
            <a:p>
              <a:pPr algn="ctr"/>
              <a:r>
                <a:rPr lang="en-US" sz="1600" b="1" dirty="0" smtClean="0">
                  <a:solidFill>
                    <a:schemeClr val="bg1"/>
                  </a:solidFill>
                </a:rPr>
                <a:t>PLA + AM + GL</a:t>
              </a:r>
              <a:endParaRPr lang="en-US" sz="1600" b="1" dirty="0">
                <a:solidFill>
                  <a:schemeClr val="bg1"/>
                </a:solidFill>
              </a:endParaRPr>
            </a:p>
          </p:txBody>
        </p:sp>
        <p:sp>
          <p:nvSpPr>
            <p:cNvPr id="286" name="TextBox 108"/>
            <p:cNvSpPr txBox="1"/>
            <p:nvPr/>
          </p:nvSpPr>
          <p:spPr>
            <a:xfrm>
              <a:off x="629969" y="3301121"/>
              <a:ext cx="2929295" cy="1631395"/>
            </a:xfrm>
            <a:prstGeom prst="rect">
              <a:avLst/>
            </a:prstGeom>
            <a:noFill/>
          </p:spPr>
          <p:txBody>
            <a:bodyPr wrap="square" lIns="0" rIns="0" rtlCol="0" anchor="t">
              <a:spAutoFit/>
            </a:bodyPr>
            <a:lstStyle/>
            <a:p>
              <a:pPr algn="ctr"/>
              <a:r>
                <a:rPr lang="es-MX" sz="1400" dirty="0" smtClean="0">
                  <a:solidFill>
                    <a:schemeClr val="bg1">
                      <a:lumMod val="75000"/>
                    </a:schemeClr>
                  </a:solidFill>
                </a:rPr>
                <a:t> 960 g de PLA </a:t>
              </a:r>
            </a:p>
            <a:p>
              <a:pPr algn="ctr"/>
              <a:r>
                <a:rPr lang="es-MX" sz="1400" dirty="0" smtClean="0">
                  <a:solidFill>
                    <a:schemeClr val="bg1">
                      <a:lumMod val="75000"/>
                    </a:schemeClr>
                  </a:solidFill>
                </a:rPr>
                <a:t>+</a:t>
              </a:r>
            </a:p>
            <a:p>
              <a:pPr algn="ctr"/>
              <a:r>
                <a:rPr lang="es-MX" sz="1400" dirty="0" smtClean="0">
                  <a:solidFill>
                    <a:schemeClr val="bg1">
                      <a:lumMod val="75000"/>
                    </a:schemeClr>
                  </a:solidFill>
                </a:rPr>
                <a:t>30 g AM</a:t>
              </a:r>
            </a:p>
            <a:p>
              <a:pPr algn="ctr"/>
              <a:r>
                <a:rPr lang="es-MX" sz="1400" dirty="0" smtClean="0">
                  <a:solidFill>
                    <a:schemeClr val="bg1">
                      <a:lumMod val="75000"/>
                    </a:schemeClr>
                  </a:solidFill>
                </a:rPr>
                <a:t>+</a:t>
              </a:r>
            </a:p>
            <a:p>
              <a:pPr algn="ctr"/>
              <a:r>
                <a:rPr lang="es-MX" sz="1400" dirty="0" smtClean="0">
                  <a:solidFill>
                    <a:schemeClr val="bg1">
                      <a:lumMod val="75000"/>
                    </a:schemeClr>
                  </a:solidFill>
                </a:rPr>
                <a:t>10 g GL</a:t>
              </a:r>
            </a:p>
            <a:p>
              <a:pPr algn="ctr"/>
              <a:r>
                <a:rPr lang="es-MX" sz="1400" dirty="0" smtClean="0">
                  <a:solidFill>
                    <a:schemeClr val="bg1">
                      <a:lumMod val="75000"/>
                    </a:schemeClr>
                  </a:solidFill>
                </a:rPr>
                <a:t> </a:t>
              </a:r>
              <a:endParaRPr lang="es-MX" sz="1400" dirty="0">
                <a:solidFill>
                  <a:schemeClr val="bg1">
                    <a:lumMod val="75000"/>
                  </a:schemeClr>
                </a:solidFill>
              </a:endParaRPr>
            </a:p>
          </p:txBody>
        </p:sp>
      </p:grpSp>
      <p:sp>
        <p:nvSpPr>
          <p:cNvPr id="287" name="TextBox 107"/>
          <p:cNvSpPr txBox="1"/>
          <p:nvPr/>
        </p:nvSpPr>
        <p:spPr>
          <a:xfrm>
            <a:off x="6573242" y="26113525"/>
            <a:ext cx="1144680" cy="261610"/>
          </a:xfrm>
          <a:prstGeom prst="rect">
            <a:avLst/>
          </a:prstGeom>
          <a:noFill/>
        </p:spPr>
        <p:txBody>
          <a:bodyPr wrap="square" lIns="0" tIns="0" rIns="0" rtlCol="0" anchor="ctr">
            <a:spAutoFit/>
          </a:bodyPr>
          <a:lstStyle/>
          <a:p>
            <a:pPr algn="ctr"/>
            <a:r>
              <a:rPr lang="en-US" sz="1400" b="1" dirty="0" smtClean="0">
                <a:solidFill>
                  <a:schemeClr val="bg1"/>
                </a:solidFill>
              </a:rPr>
              <a:t>F1 / MB X</a:t>
            </a:r>
            <a:endParaRPr lang="en-US" sz="1400" b="1" dirty="0">
              <a:solidFill>
                <a:schemeClr val="bg1"/>
              </a:solidFill>
            </a:endParaRPr>
          </a:p>
        </p:txBody>
      </p:sp>
      <p:sp>
        <p:nvSpPr>
          <p:cNvPr id="288" name="TextBox 107"/>
          <p:cNvSpPr txBox="1"/>
          <p:nvPr/>
        </p:nvSpPr>
        <p:spPr>
          <a:xfrm>
            <a:off x="7300348" y="26338012"/>
            <a:ext cx="1144680" cy="261610"/>
          </a:xfrm>
          <a:prstGeom prst="rect">
            <a:avLst/>
          </a:prstGeom>
          <a:noFill/>
        </p:spPr>
        <p:txBody>
          <a:bodyPr wrap="square" lIns="0" tIns="0" rIns="0" rtlCol="0" anchor="ctr">
            <a:spAutoFit/>
          </a:bodyPr>
          <a:lstStyle/>
          <a:p>
            <a:pPr algn="ctr"/>
            <a:r>
              <a:rPr lang="en-US" sz="1400" b="1" dirty="0" smtClean="0">
                <a:solidFill>
                  <a:schemeClr val="bg1"/>
                </a:solidFill>
              </a:rPr>
              <a:t>F2 / MB Y</a:t>
            </a:r>
            <a:endParaRPr lang="en-US" sz="1400" b="1" dirty="0">
              <a:solidFill>
                <a:schemeClr val="bg1"/>
              </a:solidFill>
            </a:endParaRPr>
          </a:p>
        </p:txBody>
      </p:sp>
      <p:sp>
        <p:nvSpPr>
          <p:cNvPr id="289" name="Hexágono 4"/>
          <p:cNvSpPr/>
          <p:nvPr/>
        </p:nvSpPr>
        <p:spPr>
          <a:xfrm>
            <a:off x="4729675" y="23230425"/>
            <a:ext cx="902150" cy="1036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MX" sz="2000" kern="1200"/>
          </a:p>
        </p:txBody>
      </p:sp>
      <p:grpSp>
        <p:nvGrpSpPr>
          <p:cNvPr id="290" name="Group 106"/>
          <p:cNvGrpSpPr/>
          <p:nvPr/>
        </p:nvGrpSpPr>
        <p:grpSpPr>
          <a:xfrm>
            <a:off x="665256" y="24182960"/>
            <a:ext cx="1171265" cy="1227218"/>
            <a:chOff x="333964" y="2794185"/>
            <a:chExt cx="3005301" cy="1445545"/>
          </a:xfrm>
        </p:grpSpPr>
        <p:sp>
          <p:nvSpPr>
            <p:cNvPr id="291" name="TextBox 107"/>
            <p:cNvSpPr txBox="1"/>
            <p:nvPr/>
          </p:nvSpPr>
          <p:spPr>
            <a:xfrm>
              <a:off x="333964" y="2794185"/>
              <a:ext cx="2937087" cy="634430"/>
            </a:xfrm>
            <a:prstGeom prst="rect">
              <a:avLst/>
            </a:prstGeom>
            <a:noFill/>
          </p:spPr>
          <p:txBody>
            <a:bodyPr wrap="square" lIns="0" tIns="0" rIns="0" rtlCol="0" anchor="ctr">
              <a:spAutoFit/>
            </a:bodyPr>
            <a:lstStyle/>
            <a:p>
              <a:pPr algn="ctr"/>
              <a:r>
                <a:rPr lang="en-US" sz="1600" b="1" dirty="0" smtClean="0">
                  <a:solidFill>
                    <a:schemeClr val="bg1"/>
                  </a:solidFill>
                </a:rPr>
                <a:t>MBX</a:t>
              </a:r>
            </a:p>
            <a:p>
              <a:pPr algn="ctr"/>
              <a:r>
                <a:rPr lang="en-US" sz="1600" b="1" dirty="0" smtClean="0">
                  <a:solidFill>
                    <a:schemeClr val="bg1"/>
                  </a:solidFill>
                </a:rPr>
                <a:t>PLA + AM</a:t>
              </a:r>
              <a:endParaRPr lang="en-US" sz="1600" b="1" dirty="0">
                <a:solidFill>
                  <a:schemeClr val="bg1"/>
                </a:solidFill>
              </a:endParaRPr>
            </a:p>
          </p:txBody>
        </p:sp>
        <p:sp>
          <p:nvSpPr>
            <p:cNvPr id="292" name="TextBox 108"/>
            <p:cNvSpPr txBox="1"/>
            <p:nvPr/>
          </p:nvSpPr>
          <p:spPr>
            <a:xfrm>
              <a:off x="409970" y="3369655"/>
              <a:ext cx="2929295" cy="870075"/>
            </a:xfrm>
            <a:prstGeom prst="rect">
              <a:avLst/>
            </a:prstGeom>
            <a:noFill/>
          </p:spPr>
          <p:txBody>
            <a:bodyPr wrap="square" lIns="0" rIns="0" rtlCol="0" anchor="t">
              <a:spAutoFit/>
            </a:bodyPr>
            <a:lstStyle/>
            <a:p>
              <a:pPr algn="ctr"/>
              <a:r>
                <a:rPr lang="es-MX" sz="1400" dirty="0" smtClean="0">
                  <a:solidFill>
                    <a:schemeClr val="bg1">
                      <a:lumMod val="75000"/>
                    </a:schemeClr>
                  </a:solidFill>
                </a:rPr>
                <a:t> 970 g de PLA </a:t>
              </a:r>
            </a:p>
            <a:p>
              <a:pPr algn="ctr"/>
              <a:r>
                <a:rPr lang="es-MX" sz="1400" dirty="0" smtClean="0">
                  <a:solidFill>
                    <a:schemeClr val="bg1">
                      <a:lumMod val="75000"/>
                    </a:schemeClr>
                  </a:solidFill>
                </a:rPr>
                <a:t>+</a:t>
              </a:r>
            </a:p>
            <a:p>
              <a:pPr algn="ctr"/>
              <a:r>
                <a:rPr lang="es-MX" sz="1400" dirty="0" smtClean="0">
                  <a:solidFill>
                    <a:schemeClr val="bg1">
                      <a:lumMod val="75000"/>
                    </a:schemeClr>
                  </a:solidFill>
                </a:rPr>
                <a:t>30 g AM </a:t>
              </a:r>
              <a:endParaRPr lang="es-MX" sz="1400" dirty="0">
                <a:solidFill>
                  <a:schemeClr val="bg1">
                    <a:lumMod val="75000"/>
                  </a:schemeClr>
                </a:solidFill>
              </a:endParaRPr>
            </a:p>
          </p:txBody>
        </p:sp>
      </p:grpSp>
      <p:sp>
        <p:nvSpPr>
          <p:cNvPr id="294" name="Título 1"/>
          <p:cNvSpPr txBox="1">
            <a:spLocks/>
          </p:cNvSpPr>
          <p:nvPr/>
        </p:nvSpPr>
        <p:spPr>
          <a:xfrm>
            <a:off x="386459" y="26954116"/>
            <a:ext cx="9623726" cy="150177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s-MX" sz="1600" dirty="0" smtClean="0"/>
              <a:t>3.3.2    Equipos utilizados para la formulación y procesamiento. </a:t>
            </a:r>
            <a:endParaRPr lang="en-US" sz="1600" dirty="0"/>
          </a:p>
        </p:txBody>
      </p:sp>
      <p:grpSp>
        <p:nvGrpSpPr>
          <p:cNvPr id="159" name="Grupo 158"/>
          <p:cNvGrpSpPr/>
          <p:nvPr/>
        </p:nvGrpSpPr>
        <p:grpSpPr>
          <a:xfrm>
            <a:off x="4531636" y="27270723"/>
            <a:ext cx="3575368" cy="1017286"/>
            <a:chOff x="4531636" y="27126345"/>
            <a:chExt cx="3575368" cy="1017286"/>
          </a:xfrm>
        </p:grpSpPr>
        <p:sp>
          <p:nvSpPr>
            <p:cNvPr id="296" name="Rectángulo redondeado 295"/>
            <p:cNvSpPr/>
            <p:nvPr/>
          </p:nvSpPr>
          <p:spPr>
            <a:xfrm>
              <a:off x="5201681" y="27282337"/>
              <a:ext cx="2905323" cy="7229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pic>
          <p:nvPicPr>
            <p:cNvPr id="293" name="Picture 3" descr="C:\Users\Marec\Downloads\20160217_110805.jpg"/>
            <p:cNvPicPr>
              <a:picLocks noChangeAspect="1" noChangeArrowheads="1"/>
            </p:cNvPicPr>
            <p:nvPr/>
          </p:nvPicPr>
          <p:blipFill>
            <a:blip r:embed="rId12" cstate="print"/>
            <a:srcRect l="5542" t="20690" r="11330" b="13793"/>
            <a:stretch>
              <a:fillRect/>
            </a:stretch>
          </p:blipFill>
          <p:spPr bwMode="auto">
            <a:xfrm rot="5400000">
              <a:off x="4416915" y="27241066"/>
              <a:ext cx="1017286" cy="787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 name="CuadroTexto 296"/>
            <p:cNvSpPr txBox="1"/>
            <p:nvPr/>
          </p:nvSpPr>
          <p:spPr>
            <a:xfrm>
              <a:off x="5500924" y="27373884"/>
              <a:ext cx="2272863" cy="523220"/>
            </a:xfrm>
            <a:prstGeom prst="rect">
              <a:avLst/>
            </a:prstGeom>
            <a:noFill/>
          </p:spPr>
          <p:txBody>
            <a:bodyPr wrap="square" rtlCol="0">
              <a:spAutoFit/>
            </a:bodyPr>
            <a:lstStyle/>
            <a:p>
              <a:pPr algn="ctr"/>
              <a:r>
                <a:rPr lang="es-MX" sz="1400" dirty="0" smtClean="0">
                  <a:solidFill>
                    <a:schemeClr val="bg1"/>
                  </a:solidFill>
                </a:rPr>
                <a:t>MOLINO DE CUCHILLAS </a:t>
              </a:r>
            </a:p>
            <a:p>
              <a:pPr algn="ctr"/>
              <a:r>
                <a:rPr lang="es-MX" sz="1400" dirty="0" smtClean="0">
                  <a:solidFill>
                    <a:schemeClr val="bg1"/>
                  </a:solidFill>
                </a:rPr>
                <a:t>FIRTSH</a:t>
              </a:r>
              <a:endParaRPr lang="es-MX" sz="1400" dirty="0">
                <a:solidFill>
                  <a:schemeClr val="bg1"/>
                </a:solidFill>
              </a:endParaRPr>
            </a:p>
          </p:txBody>
        </p:sp>
      </p:grpSp>
      <p:sp>
        <p:nvSpPr>
          <p:cNvPr id="298" name="Título 1"/>
          <p:cNvSpPr txBox="1">
            <a:spLocks/>
          </p:cNvSpPr>
          <p:nvPr/>
        </p:nvSpPr>
        <p:spPr>
          <a:xfrm>
            <a:off x="368887" y="28611883"/>
            <a:ext cx="9623726" cy="150177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s-MX" sz="1600" dirty="0" smtClean="0"/>
              <a:t>3.3.3  Fotografías de los materiales obtenidos. </a:t>
            </a:r>
            <a:endParaRPr lang="en-US" sz="1600" dirty="0"/>
          </a:p>
        </p:txBody>
      </p:sp>
      <p:grpSp>
        <p:nvGrpSpPr>
          <p:cNvPr id="1033" name="Grupo 1032"/>
          <p:cNvGrpSpPr/>
          <p:nvPr/>
        </p:nvGrpSpPr>
        <p:grpSpPr>
          <a:xfrm>
            <a:off x="568398" y="28887840"/>
            <a:ext cx="1482111" cy="1396289"/>
            <a:chOff x="568398" y="28791588"/>
            <a:chExt cx="1482111" cy="1396289"/>
          </a:xfrm>
        </p:grpSpPr>
        <p:pic>
          <p:nvPicPr>
            <p:cNvPr id="160" name="Imagen 159"/>
            <p:cNvPicPr>
              <a:picLocks noChangeAspect="1"/>
            </p:cNvPicPr>
            <p:nvPr/>
          </p:nvPicPr>
          <p:blipFill>
            <a:blip r:embed="rId13"/>
            <a:stretch>
              <a:fillRect/>
            </a:stretch>
          </p:blipFill>
          <p:spPr>
            <a:xfrm>
              <a:off x="712899" y="29256402"/>
              <a:ext cx="542591" cy="542591"/>
            </a:xfrm>
            <a:prstGeom prst="rect">
              <a:avLst/>
            </a:prstGeom>
          </p:spPr>
        </p:pic>
        <p:sp>
          <p:nvSpPr>
            <p:cNvPr id="300" name="43 Rectángulo redondeado"/>
            <p:cNvSpPr/>
            <p:nvPr/>
          </p:nvSpPr>
          <p:spPr>
            <a:xfrm>
              <a:off x="1352989" y="29256402"/>
              <a:ext cx="536315" cy="532410"/>
            </a:xfrm>
            <a:prstGeom prst="roundRect">
              <a:avLst>
                <a:gd name="adj" fmla="val 10000"/>
              </a:avLst>
            </a:prstGeom>
            <a:blipFill rotWithShape="0">
              <a:blip r:embed="rId1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2" name="Rectángulo 161"/>
            <p:cNvSpPr/>
            <p:nvPr/>
          </p:nvSpPr>
          <p:spPr>
            <a:xfrm>
              <a:off x="693553" y="28857249"/>
              <a:ext cx="1178789" cy="30195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600" dirty="0" smtClean="0"/>
                <a:t>MB X</a:t>
              </a:r>
              <a:endParaRPr lang="es-MX" sz="1600" dirty="0"/>
            </a:p>
          </p:txBody>
        </p:sp>
        <p:sp>
          <p:nvSpPr>
            <p:cNvPr id="303" name="Título 1"/>
            <p:cNvSpPr txBox="1">
              <a:spLocks/>
            </p:cNvSpPr>
            <p:nvPr/>
          </p:nvSpPr>
          <p:spPr>
            <a:xfrm>
              <a:off x="806480" y="29856948"/>
              <a:ext cx="346105" cy="3082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smtClean="0"/>
                <a:t>a) </a:t>
              </a:r>
              <a:endParaRPr lang="en-US" sz="1600" dirty="0"/>
            </a:p>
          </p:txBody>
        </p:sp>
        <p:sp>
          <p:nvSpPr>
            <p:cNvPr id="304" name="Título 1"/>
            <p:cNvSpPr txBox="1">
              <a:spLocks/>
            </p:cNvSpPr>
            <p:nvPr/>
          </p:nvSpPr>
          <p:spPr>
            <a:xfrm>
              <a:off x="1424075" y="29870375"/>
              <a:ext cx="394926" cy="3175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smtClean="0"/>
                <a:t>b) </a:t>
              </a:r>
              <a:endParaRPr lang="en-US" sz="1600" dirty="0"/>
            </a:p>
          </p:txBody>
        </p:sp>
        <p:sp>
          <p:nvSpPr>
            <p:cNvPr id="1024" name="Rectángulo 1023"/>
            <p:cNvSpPr/>
            <p:nvPr/>
          </p:nvSpPr>
          <p:spPr>
            <a:xfrm>
              <a:off x="568398" y="28791588"/>
              <a:ext cx="1482111" cy="13896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32" name="Grupo 1031"/>
          <p:cNvGrpSpPr/>
          <p:nvPr/>
        </p:nvGrpSpPr>
        <p:grpSpPr>
          <a:xfrm>
            <a:off x="2272291" y="28894813"/>
            <a:ext cx="1482111" cy="1389611"/>
            <a:chOff x="2142771" y="28816881"/>
            <a:chExt cx="1482111" cy="1389611"/>
          </a:xfrm>
        </p:grpSpPr>
        <p:grpSp>
          <p:nvGrpSpPr>
            <p:cNvPr id="1027" name="Grupo 1026"/>
            <p:cNvGrpSpPr/>
            <p:nvPr/>
          </p:nvGrpSpPr>
          <p:grpSpPr>
            <a:xfrm>
              <a:off x="2276067" y="28854928"/>
              <a:ext cx="1201714" cy="1345748"/>
              <a:chOff x="2060009" y="28855228"/>
              <a:chExt cx="1201714" cy="1345748"/>
            </a:xfrm>
          </p:grpSpPr>
          <p:sp>
            <p:nvSpPr>
              <p:cNvPr id="299" name="35 Rectángulo redondeado"/>
              <p:cNvSpPr/>
              <p:nvPr/>
            </p:nvSpPr>
            <p:spPr>
              <a:xfrm>
                <a:off x="2060009" y="29244548"/>
                <a:ext cx="536315" cy="532410"/>
              </a:xfrm>
              <a:prstGeom prst="roundRect">
                <a:avLst>
                  <a:gd name="adj" fmla="val 10000"/>
                </a:avLst>
              </a:prstGeom>
              <a:blipFill rotWithShape="0">
                <a:blip r:embed="rId1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1" name="47 Rectángulo redondeado"/>
              <p:cNvSpPr/>
              <p:nvPr/>
            </p:nvSpPr>
            <p:spPr>
              <a:xfrm>
                <a:off x="2687919" y="29247344"/>
                <a:ext cx="536315" cy="532410"/>
              </a:xfrm>
              <a:prstGeom prst="roundRect">
                <a:avLst>
                  <a:gd name="adj" fmla="val 10000"/>
                </a:avLst>
              </a:prstGeom>
              <a:blipFill rotWithShape="0">
                <a:blip r:embed="rId1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6" name="Rectángulo 315"/>
              <p:cNvSpPr/>
              <p:nvPr/>
            </p:nvSpPr>
            <p:spPr>
              <a:xfrm>
                <a:off x="2082934" y="28855228"/>
                <a:ext cx="1178789" cy="30195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600" dirty="0" smtClean="0"/>
                  <a:t>MB Y</a:t>
                </a:r>
                <a:endParaRPr lang="es-MX" sz="1600" dirty="0"/>
              </a:p>
            </p:txBody>
          </p:sp>
          <p:sp>
            <p:nvSpPr>
              <p:cNvPr id="319" name="Título 1"/>
              <p:cNvSpPr txBox="1">
                <a:spLocks/>
              </p:cNvSpPr>
              <p:nvPr/>
            </p:nvSpPr>
            <p:spPr>
              <a:xfrm>
                <a:off x="2087968" y="29864649"/>
                <a:ext cx="394926" cy="3175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smtClean="0"/>
                  <a:t>c) </a:t>
                </a:r>
                <a:endParaRPr lang="en-US" sz="1600" dirty="0"/>
              </a:p>
            </p:txBody>
          </p:sp>
          <p:sp>
            <p:nvSpPr>
              <p:cNvPr id="320" name="Título 1"/>
              <p:cNvSpPr txBox="1">
                <a:spLocks/>
              </p:cNvSpPr>
              <p:nvPr/>
            </p:nvSpPr>
            <p:spPr>
              <a:xfrm>
                <a:off x="2766925" y="29883474"/>
                <a:ext cx="394926" cy="3175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a:t>d</a:t>
                </a:r>
                <a:r>
                  <a:rPr lang="en-US" sz="1600" dirty="0" smtClean="0"/>
                  <a:t>) </a:t>
                </a:r>
                <a:endParaRPr lang="en-US" sz="1600" dirty="0"/>
              </a:p>
            </p:txBody>
          </p:sp>
        </p:grpSp>
        <p:sp>
          <p:nvSpPr>
            <p:cNvPr id="337" name="Rectángulo 336"/>
            <p:cNvSpPr/>
            <p:nvPr/>
          </p:nvSpPr>
          <p:spPr>
            <a:xfrm>
              <a:off x="2142771" y="28816881"/>
              <a:ext cx="1482111" cy="13896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31" name="Grupo 1030"/>
          <p:cNvGrpSpPr/>
          <p:nvPr/>
        </p:nvGrpSpPr>
        <p:grpSpPr>
          <a:xfrm>
            <a:off x="4013666" y="28914294"/>
            <a:ext cx="1482111" cy="1401842"/>
            <a:chOff x="3553669" y="28804190"/>
            <a:chExt cx="1482111" cy="1401842"/>
          </a:xfrm>
        </p:grpSpPr>
        <p:grpSp>
          <p:nvGrpSpPr>
            <p:cNvPr id="1028" name="Grupo 1027"/>
            <p:cNvGrpSpPr/>
            <p:nvPr/>
          </p:nvGrpSpPr>
          <p:grpSpPr>
            <a:xfrm>
              <a:off x="3687814" y="28853534"/>
              <a:ext cx="1178789" cy="1352498"/>
              <a:chOff x="3423457" y="28854008"/>
              <a:chExt cx="1178789" cy="1352498"/>
            </a:xfrm>
          </p:grpSpPr>
          <p:sp>
            <p:nvSpPr>
              <p:cNvPr id="309" name="104 Rectángulo redondeado"/>
              <p:cNvSpPr/>
              <p:nvPr/>
            </p:nvSpPr>
            <p:spPr>
              <a:xfrm>
                <a:off x="4035810" y="29246909"/>
                <a:ext cx="530761" cy="558787"/>
              </a:xfrm>
              <a:prstGeom prst="roundRect">
                <a:avLst>
                  <a:gd name="adj" fmla="val 10000"/>
                </a:avLst>
              </a:prstGeom>
              <a:blipFill rotWithShape="0">
                <a:blip r:embed="rId1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1" name="106 Rectángulo redondeado"/>
              <p:cNvSpPr/>
              <p:nvPr/>
            </p:nvSpPr>
            <p:spPr>
              <a:xfrm>
                <a:off x="3442298" y="29224609"/>
                <a:ext cx="522300" cy="565126"/>
              </a:xfrm>
              <a:prstGeom prst="roundRect">
                <a:avLst>
                  <a:gd name="adj" fmla="val 10000"/>
                </a:avLst>
              </a:prstGeom>
              <a:blipFill rotWithShape="0">
                <a:blip r:embed="rId18"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7" name="Rectángulo 316"/>
              <p:cNvSpPr/>
              <p:nvPr/>
            </p:nvSpPr>
            <p:spPr>
              <a:xfrm>
                <a:off x="3423457" y="28854008"/>
                <a:ext cx="1178789" cy="30195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600" dirty="0" smtClean="0"/>
                  <a:t>F1 MB X</a:t>
                </a:r>
                <a:endParaRPr lang="es-MX" sz="1600" dirty="0"/>
              </a:p>
            </p:txBody>
          </p:sp>
          <p:sp>
            <p:nvSpPr>
              <p:cNvPr id="321" name="Título 1"/>
              <p:cNvSpPr txBox="1">
                <a:spLocks/>
              </p:cNvSpPr>
              <p:nvPr/>
            </p:nvSpPr>
            <p:spPr>
              <a:xfrm>
                <a:off x="3518980" y="29889004"/>
                <a:ext cx="394926" cy="3175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a:t>e</a:t>
                </a:r>
                <a:r>
                  <a:rPr lang="en-US" sz="1600" dirty="0" smtClean="0"/>
                  <a:t>) </a:t>
                </a:r>
                <a:endParaRPr lang="en-US" sz="1600" dirty="0"/>
              </a:p>
            </p:txBody>
          </p:sp>
          <p:sp>
            <p:nvSpPr>
              <p:cNvPr id="322" name="Título 1"/>
              <p:cNvSpPr txBox="1">
                <a:spLocks/>
              </p:cNvSpPr>
              <p:nvPr/>
            </p:nvSpPr>
            <p:spPr>
              <a:xfrm>
                <a:off x="4108868" y="29883474"/>
                <a:ext cx="394926" cy="3175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a:t>f</a:t>
                </a:r>
                <a:r>
                  <a:rPr lang="en-US" sz="1600" dirty="0" smtClean="0"/>
                  <a:t>) </a:t>
                </a:r>
                <a:endParaRPr lang="en-US" sz="1600" dirty="0"/>
              </a:p>
            </p:txBody>
          </p:sp>
        </p:grpSp>
        <p:sp>
          <p:nvSpPr>
            <p:cNvPr id="338" name="Rectángulo 337"/>
            <p:cNvSpPr/>
            <p:nvPr/>
          </p:nvSpPr>
          <p:spPr>
            <a:xfrm>
              <a:off x="3553669" y="28804190"/>
              <a:ext cx="1482111" cy="13896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30" name="Grupo 1029"/>
          <p:cNvGrpSpPr/>
          <p:nvPr/>
        </p:nvGrpSpPr>
        <p:grpSpPr>
          <a:xfrm>
            <a:off x="5721865" y="28888666"/>
            <a:ext cx="1482111" cy="1437065"/>
            <a:chOff x="4979716" y="28780347"/>
            <a:chExt cx="1482111" cy="1437065"/>
          </a:xfrm>
        </p:grpSpPr>
        <p:grpSp>
          <p:nvGrpSpPr>
            <p:cNvPr id="1029" name="Grupo 1028"/>
            <p:cNvGrpSpPr/>
            <p:nvPr/>
          </p:nvGrpSpPr>
          <p:grpSpPr>
            <a:xfrm>
              <a:off x="5104507" y="28827801"/>
              <a:ext cx="1178789" cy="1389611"/>
              <a:chOff x="4763981" y="28829688"/>
              <a:chExt cx="1178789" cy="1389611"/>
            </a:xfrm>
          </p:grpSpPr>
          <p:sp>
            <p:nvSpPr>
              <p:cNvPr id="308" name="103 Rectángulo redondeado"/>
              <p:cNvSpPr/>
              <p:nvPr/>
            </p:nvSpPr>
            <p:spPr>
              <a:xfrm>
                <a:off x="5380422" y="29233320"/>
                <a:ext cx="534425" cy="566508"/>
              </a:xfrm>
              <a:prstGeom prst="roundRect">
                <a:avLst>
                  <a:gd name="adj" fmla="val 10000"/>
                </a:avLst>
              </a:prstGeom>
              <a:blipFill rotWithShape="0">
                <a:blip r:embed="rId19"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0" name="105 Rectángulo redondeado"/>
              <p:cNvSpPr/>
              <p:nvPr/>
            </p:nvSpPr>
            <p:spPr>
              <a:xfrm>
                <a:off x="4777228" y="29213345"/>
                <a:ext cx="531982" cy="568438"/>
              </a:xfrm>
              <a:prstGeom prst="roundRect">
                <a:avLst>
                  <a:gd name="adj" fmla="val 10000"/>
                </a:avLst>
              </a:prstGeom>
              <a:blipFill rotWithShape="0">
                <a:blip r:embed="rId20"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s-ES" dirty="0" smtClean="0"/>
                  <a:t> </a:t>
                </a:r>
                <a:endParaRPr lang="es-ES" dirty="0"/>
              </a:p>
            </p:txBody>
          </p:sp>
          <p:sp>
            <p:nvSpPr>
              <p:cNvPr id="318" name="Rectángulo 317"/>
              <p:cNvSpPr/>
              <p:nvPr/>
            </p:nvSpPr>
            <p:spPr>
              <a:xfrm>
                <a:off x="4763981" y="28829688"/>
                <a:ext cx="1178789" cy="30195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600" dirty="0" smtClean="0"/>
                  <a:t>F2 MB X</a:t>
                </a:r>
                <a:endParaRPr lang="es-MX" sz="1600" dirty="0"/>
              </a:p>
            </p:txBody>
          </p:sp>
          <p:sp>
            <p:nvSpPr>
              <p:cNvPr id="323" name="Título 1"/>
              <p:cNvSpPr txBox="1">
                <a:spLocks/>
              </p:cNvSpPr>
              <p:nvPr/>
            </p:nvSpPr>
            <p:spPr>
              <a:xfrm>
                <a:off x="4882882" y="29861370"/>
                <a:ext cx="394926" cy="3175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a:t>g</a:t>
                </a:r>
                <a:r>
                  <a:rPr lang="en-US" sz="1600" dirty="0" smtClean="0"/>
                  <a:t>) </a:t>
                </a:r>
                <a:endParaRPr lang="en-US" sz="1600" dirty="0"/>
              </a:p>
            </p:txBody>
          </p:sp>
          <p:sp>
            <p:nvSpPr>
              <p:cNvPr id="324" name="Título 1"/>
              <p:cNvSpPr txBox="1">
                <a:spLocks/>
              </p:cNvSpPr>
              <p:nvPr/>
            </p:nvSpPr>
            <p:spPr>
              <a:xfrm>
                <a:off x="5490567" y="29901797"/>
                <a:ext cx="394926" cy="31750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tabLst/>
                  <a:defRPr/>
                </a:pPr>
                <a:r>
                  <a:rPr lang="en-US" sz="1600" dirty="0"/>
                  <a:t>h</a:t>
                </a:r>
                <a:r>
                  <a:rPr lang="en-US" sz="1600" dirty="0" smtClean="0"/>
                  <a:t>) </a:t>
                </a:r>
                <a:endParaRPr lang="en-US" sz="1600" dirty="0"/>
              </a:p>
            </p:txBody>
          </p:sp>
        </p:grpSp>
        <p:sp>
          <p:nvSpPr>
            <p:cNvPr id="339" name="Rectángulo 338"/>
            <p:cNvSpPr/>
            <p:nvPr/>
          </p:nvSpPr>
          <p:spPr>
            <a:xfrm>
              <a:off x="4979716" y="28780347"/>
              <a:ext cx="1482111" cy="13896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35" name="CuadroTexto 1034"/>
          <p:cNvSpPr txBox="1"/>
          <p:nvPr/>
        </p:nvSpPr>
        <p:spPr>
          <a:xfrm>
            <a:off x="7358929" y="28834029"/>
            <a:ext cx="3559894" cy="1569660"/>
          </a:xfrm>
          <a:prstGeom prst="rect">
            <a:avLst/>
          </a:prstGeom>
          <a:noFill/>
        </p:spPr>
        <p:txBody>
          <a:bodyPr wrap="square" rtlCol="0">
            <a:spAutoFit/>
          </a:bodyPr>
          <a:lstStyle/>
          <a:p>
            <a:r>
              <a:rPr lang="es-MX" sz="1600" dirty="0" smtClean="0"/>
              <a:t>Las imágenes a, c , e y g, corresponden al material obtenido después de la extrusión de cada formulación</a:t>
            </a:r>
          </a:p>
          <a:p>
            <a:endParaRPr lang="es-MX" sz="1600" dirty="0"/>
          </a:p>
          <a:p>
            <a:r>
              <a:rPr lang="es-MX" sz="1600" dirty="0" smtClean="0"/>
              <a:t>Las imágenes b, d, f y h, corresponden a los pellets obtenidos de la molienda.</a:t>
            </a:r>
            <a:endParaRPr lang="es-MX" sz="1600" dirty="0"/>
          </a:p>
        </p:txBody>
      </p:sp>
      <p:grpSp>
        <p:nvGrpSpPr>
          <p:cNvPr id="9" name="Grupo 8"/>
          <p:cNvGrpSpPr/>
          <p:nvPr/>
        </p:nvGrpSpPr>
        <p:grpSpPr>
          <a:xfrm>
            <a:off x="12163260" y="23066297"/>
            <a:ext cx="4068000" cy="2700000"/>
            <a:chOff x="11807998" y="23160539"/>
            <a:chExt cx="4099521" cy="2570695"/>
          </a:xfrm>
        </p:grpSpPr>
        <p:pic>
          <p:nvPicPr>
            <p:cNvPr id="222" name="Marcador de contenido 3"/>
            <p:cNvPicPr>
              <a:picLocks noChangeAspect="1"/>
            </p:cNvPicPr>
            <p:nvPr/>
          </p:nvPicPr>
          <p:blipFill rotWithShape="1">
            <a:blip r:embed="rId21"/>
            <a:srcRect t="16375" b="1"/>
            <a:stretch/>
          </p:blipFill>
          <p:spPr>
            <a:xfrm>
              <a:off x="11807998" y="23160539"/>
              <a:ext cx="4099521" cy="2570695"/>
            </a:xfrm>
            <a:prstGeom prst="rect">
              <a:avLst/>
            </a:prstGeom>
          </p:spPr>
        </p:pic>
        <p:sp>
          <p:nvSpPr>
            <p:cNvPr id="350" name="45 Rectángulo redondeado"/>
            <p:cNvSpPr/>
            <p:nvPr/>
          </p:nvSpPr>
          <p:spPr>
            <a:xfrm>
              <a:off x="14742820" y="23193389"/>
              <a:ext cx="770721" cy="400310"/>
            </a:xfrm>
            <a:prstGeom prst="roundRect">
              <a:avLst>
                <a:gd name="adj" fmla="val 10000"/>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s-MX" sz="700" dirty="0" smtClean="0"/>
            </a:p>
            <a:p>
              <a:pPr algn="ctr"/>
              <a:r>
                <a:rPr lang="es-MX" sz="900" b="1" dirty="0" smtClean="0"/>
                <a:t>MB X</a:t>
              </a:r>
              <a:endParaRPr lang="es-MX" sz="900" b="1" dirty="0"/>
            </a:p>
          </p:txBody>
        </p:sp>
      </p:grpSp>
      <p:grpSp>
        <p:nvGrpSpPr>
          <p:cNvPr id="25" name="Grupo 24"/>
          <p:cNvGrpSpPr/>
          <p:nvPr/>
        </p:nvGrpSpPr>
        <p:grpSpPr>
          <a:xfrm>
            <a:off x="16201521" y="23081314"/>
            <a:ext cx="4068000" cy="2700000"/>
            <a:chOff x="16451555" y="23143526"/>
            <a:chExt cx="4118637" cy="2595851"/>
          </a:xfrm>
        </p:grpSpPr>
        <p:pic>
          <p:nvPicPr>
            <p:cNvPr id="223" name="Marcador de contenido 4"/>
            <p:cNvPicPr>
              <a:picLocks noChangeAspect="1"/>
            </p:cNvPicPr>
            <p:nvPr/>
          </p:nvPicPr>
          <p:blipFill rotWithShape="1">
            <a:blip r:embed="rId22"/>
            <a:srcRect t="15948"/>
            <a:stretch/>
          </p:blipFill>
          <p:spPr>
            <a:xfrm>
              <a:off x="16451555" y="23143526"/>
              <a:ext cx="4118637" cy="2595851"/>
            </a:xfrm>
            <a:prstGeom prst="rect">
              <a:avLst/>
            </a:prstGeom>
          </p:spPr>
        </p:pic>
        <p:sp>
          <p:nvSpPr>
            <p:cNvPr id="351" name="45 Rectángulo redondeado"/>
            <p:cNvSpPr/>
            <p:nvPr/>
          </p:nvSpPr>
          <p:spPr>
            <a:xfrm>
              <a:off x="19406834" y="23190215"/>
              <a:ext cx="770721" cy="400310"/>
            </a:xfrm>
            <a:prstGeom prst="roundRect">
              <a:avLst>
                <a:gd name="adj" fmla="val 10000"/>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MX" sz="700" dirty="0"/>
            </a:p>
            <a:p>
              <a:pPr algn="ctr"/>
              <a:r>
                <a:rPr lang="es-MX" sz="900" b="1" dirty="0" smtClean="0"/>
                <a:t>MB Y</a:t>
              </a:r>
              <a:endParaRPr lang="es-MX" sz="900" b="1" dirty="0"/>
            </a:p>
          </p:txBody>
        </p:sp>
      </p:grpSp>
      <p:grpSp>
        <p:nvGrpSpPr>
          <p:cNvPr id="10" name="Grupo 9"/>
          <p:cNvGrpSpPr/>
          <p:nvPr/>
        </p:nvGrpSpPr>
        <p:grpSpPr>
          <a:xfrm>
            <a:off x="12133521" y="25726651"/>
            <a:ext cx="4068000" cy="2700000"/>
            <a:chOff x="12008839" y="25732090"/>
            <a:chExt cx="4092670" cy="2561617"/>
          </a:xfrm>
        </p:grpSpPr>
        <p:pic>
          <p:nvPicPr>
            <p:cNvPr id="224" name="Marcador de contenido 3"/>
            <p:cNvPicPr>
              <a:picLocks noChangeAspect="1"/>
            </p:cNvPicPr>
            <p:nvPr/>
          </p:nvPicPr>
          <p:blipFill rotWithShape="1">
            <a:blip r:embed="rId23"/>
            <a:srcRect l="-1270" t="15966" r="1270" b="565"/>
            <a:stretch/>
          </p:blipFill>
          <p:spPr>
            <a:xfrm>
              <a:off x="12008839" y="25732090"/>
              <a:ext cx="4092670" cy="2561617"/>
            </a:xfrm>
            <a:prstGeom prst="rect">
              <a:avLst/>
            </a:prstGeom>
          </p:spPr>
        </p:pic>
        <p:sp>
          <p:nvSpPr>
            <p:cNvPr id="352" name="45 Rectángulo redondeado"/>
            <p:cNvSpPr/>
            <p:nvPr/>
          </p:nvSpPr>
          <p:spPr>
            <a:xfrm>
              <a:off x="14968675" y="25783951"/>
              <a:ext cx="770721" cy="400310"/>
            </a:xfrm>
            <a:prstGeom prst="roundRect">
              <a:avLst>
                <a:gd name="adj" fmla="val 10000"/>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MX" sz="700" dirty="0" smtClean="0"/>
            </a:p>
            <a:p>
              <a:pPr algn="ctr"/>
              <a:r>
                <a:rPr lang="es-MX" sz="900" b="1" dirty="0" smtClean="0"/>
                <a:t>F1 / MB X</a:t>
              </a:r>
              <a:endParaRPr lang="es-MX" sz="900" b="1" dirty="0"/>
            </a:p>
          </p:txBody>
        </p:sp>
      </p:grpSp>
      <p:grpSp>
        <p:nvGrpSpPr>
          <p:cNvPr id="24" name="Grupo 23"/>
          <p:cNvGrpSpPr/>
          <p:nvPr/>
        </p:nvGrpSpPr>
        <p:grpSpPr>
          <a:xfrm>
            <a:off x="16201521" y="25683781"/>
            <a:ext cx="4068000" cy="2700000"/>
            <a:chOff x="16449204" y="25819557"/>
            <a:chExt cx="4127002" cy="2609839"/>
          </a:xfrm>
        </p:grpSpPr>
        <p:pic>
          <p:nvPicPr>
            <p:cNvPr id="225" name="Marcador de contenido 3"/>
            <p:cNvPicPr>
              <a:picLocks noChangeAspect="1"/>
            </p:cNvPicPr>
            <p:nvPr/>
          </p:nvPicPr>
          <p:blipFill rotWithShape="1">
            <a:blip r:embed="rId24"/>
            <a:srcRect t="15666"/>
            <a:stretch/>
          </p:blipFill>
          <p:spPr>
            <a:xfrm>
              <a:off x="16449204" y="25819557"/>
              <a:ext cx="4127002" cy="2609839"/>
            </a:xfrm>
            <a:prstGeom prst="rect">
              <a:avLst/>
            </a:prstGeom>
          </p:spPr>
        </p:pic>
        <p:sp>
          <p:nvSpPr>
            <p:cNvPr id="353" name="45 Rectángulo redondeado"/>
            <p:cNvSpPr/>
            <p:nvPr/>
          </p:nvSpPr>
          <p:spPr>
            <a:xfrm>
              <a:off x="19406834" y="25867248"/>
              <a:ext cx="770721" cy="400310"/>
            </a:xfrm>
            <a:prstGeom prst="roundRect">
              <a:avLst>
                <a:gd name="adj" fmla="val 10000"/>
              </a:avLst>
            </a:pr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MX" sz="700" dirty="0"/>
            </a:p>
            <a:p>
              <a:pPr algn="ctr"/>
              <a:r>
                <a:rPr lang="es-MX" sz="900" b="1" dirty="0" smtClean="0"/>
                <a:t>F2 / MB Y</a:t>
              </a:r>
              <a:endParaRPr lang="es-MX" sz="900" b="1" dirty="0"/>
            </a:p>
          </p:txBody>
        </p:sp>
      </p:grpSp>
      <p:sp>
        <p:nvSpPr>
          <p:cNvPr id="1040" name="Rectángulo 1039"/>
          <p:cNvSpPr/>
          <p:nvPr/>
        </p:nvSpPr>
        <p:spPr>
          <a:xfrm>
            <a:off x="460375" y="30415832"/>
            <a:ext cx="10084917" cy="1648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Grupo 10"/>
          <p:cNvGrpSpPr/>
          <p:nvPr/>
        </p:nvGrpSpPr>
        <p:grpSpPr>
          <a:xfrm>
            <a:off x="16067560" y="15994417"/>
            <a:ext cx="4505723" cy="3298753"/>
            <a:chOff x="15843701" y="15033222"/>
            <a:chExt cx="4120700" cy="3034311"/>
          </a:xfrm>
        </p:grpSpPr>
        <p:grpSp>
          <p:nvGrpSpPr>
            <p:cNvPr id="173" name="172 Grupo"/>
            <p:cNvGrpSpPr/>
            <p:nvPr/>
          </p:nvGrpSpPr>
          <p:grpSpPr>
            <a:xfrm>
              <a:off x="16597998" y="15033222"/>
              <a:ext cx="770721" cy="403512"/>
              <a:chOff x="10337521" y="19991661"/>
              <a:chExt cx="770721" cy="403512"/>
            </a:xfrm>
          </p:grpSpPr>
          <p:sp>
            <p:nvSpPr>
              <p:cNvPr id="174" name="45 Rectángulo redondeado"/>
              <p:cNvSpPr/>
              <p:nvPr/>
            </p:nvSpPr>
            <p:spPr>
              <a:xfrm>
                <a:off x="10337521" y="19991661"/>
                <a:ext cx="770721" cy="400310"/>
              </a:xfrm>
              <a:prstGeom prst="roundRect">
                <a:avLst>
                  <a:gd name="adj" fmla="val 1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5" name="46 Rectángulo"/>
              <p:cNvSpPr/>
              <p:nvPr/>
            </p:nvSpPr>
            <p:spPr>
              <a:xfrm>
                <a:off x="10363673" y="20018313"/>
                <a:ext cx="725573" cy="376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MX" sz="900" b="1" kern="1200" baseline="0" dirty="0" smtClean="0"/>
                  <a:t>MB </a:t>
                </a:r>
                <a:r>
                  <a:rPr lang="es-MX" sz="900" b="1" dirty="0" smtClean="0"/>
                  <a:t>Y</a:t>
                </a:r>
                <a:endParaRPr lang="es-MX" sz="900" b="1" kern="1200" dirty="0" smtClean="0"/>
              </a:p>
            </p:txBody>
          </p:sp>
        </p:grpSp>
        <p:pic>
          <p:nvPicPr>
            <p:cNvPr id="6" name="Imagen 5"/>
            <p:cNvPicPr>
              <a:picLocks noChangeAspect="1"/>
            </p:cNvPicPr>
            <p:nvPr/>
          </p:nvPicPr>
          <p:blipFill rotWithShape="1">
            <a:blip r:embed="rId25"/>
            <a:srcRect t="15456"/>
            <a:stretch/>
          </p:blipFill>
          <p:spPr>
            <a:xfrm>
              <a:off x="15843701" y="15455161"/>
              <a:ext cx="4120700" cy="2612372"/>
            </a:xfrm>
            <a:prstGeom prst="rect">
              <a:avLst/>
            </a:prstGeom>
          </p:spPr>
        </p:pic>
      </p:grpSp>
      <p:grpSp>
        <p:nvGrpSpPr>
          <p:cNvPr id="20" name="Grupo 19"/>
          <p:cNvGrpSpPr/>
          <p:nvPr/>
        </p:nvGrpSpPr>
        <p:grpSpPr>
          <a:xfrm>
            <a:off x="11650167" y="19123270"/>
            <a:ext cx="4498506" cy="3319545"/>
            <a:chOff x="11676074" y="18569866"/>
            <a:chExt cx="4125402" cy="3037304"/>
          </a:xfrm>
        </p:grpSpPr>
        <p:grpSp>
          <p:nvGrpSpPr>
            <p:cNvPr id="169" name="168 Grupo"/>
            <p:cNvGrpSpPr/>
            <p:nvPr/>
          </p:nvGrpSpPr>
          <p:grpSpPr>
            <a:xfrm>
              <a:off x="12479814" y="18569866"/>
              <a:ext cx="770721" cy="400310"/>
              <a:chOff x="10931899" y="20191945"/>
              <a:chExt cx="770721" cy="400310"/>
            </a:xfrm>
          </p:grpSpPr>
          <p:sp>
            <p:nvSpPr>
              <p:cNvPr id="166" name="45 Rectángulo redondeado"/>
              <p:cNvSpPr/>
              <p:nvPr/>
            </p:nvSpPr>
            <p:spPr>
              <a:xfrm>
                <a:off x="10931899" y="20191945"/>
                <a:ext cx="770721" cy="400310"/>
              </a:xfrm>
              <a:prstGeom prst="roundRect">
                <a:avLst>
                  <a:gd name="adj" fmla="val 1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7" name="46 Rectángulo"/>
              <p:cNvSpPr/>
              <p:nvPr/>
            </p:nvSpPr>
            <p:spPr>
              <a:xfrm>
                <a:off x="10946942" y="20208987"/>
                <a:ext cx="725573" cy="376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MX" sz="900" b="1" kern="1200" baseline="0" dirty="0" smtClean="0"/>
                  <a:t>F1 / MB X</a:t>
                </a:r>
                <a:endParaRPr lang="es-MX" sz="900" b="1" kern="1200" dirty="0" smtClean="0"/>
              </a:p>
            </p:txBody>
          </p:sp>
        </p:grpSp>
        <p:pic>
          <p:nvPicPr>
            <p:cNvPr id="14" name="Imagen 13"/>
            <p:cNvPicPr>
              <a:picLocks noChangeAspect="1"/>
            </p:cNvPicPr>
            <p:nvPr/>
          </p:nvPicPr>
          <p:blipFill rotWithShape="1">
            <a:blip r:embed="rId26"/>
            <a:srcRect t="15479"/>
            <a:stretch/>
          </p:blipFill>
          <p:spPr>
            <a:xfrm>
              <a:off x="11676074" y="18992544"/>
              <a:ext cx="4125402" cy="2614626"/>
            </a:xfrm>
            <a:prstGeom prst="rect">
              <a:avLst/>
            </a:prstGeom>
          </p:spPr>
        </p:pic>
      </p:grpSp>
      <p:grpSp>
        <p:nvGrpSpPr>
          <p:cNvPr id="22" name="Grupo 21"/>
          <p:cNvGrpSpPr/>
          <p:nvPr/>
        </p:nvGrpSpPr>
        <p:grpSpPr>
          <a:xfrm>
            <a:off x="16057242" y="19139801"/>
            <a:ext cx="4516041" cy="3329835"/>
            <a:chOff x="15970882" y="18576978"/>
            <a:chExt cx="3943035" cy="2923922"/>
          </a:xfrm>
        </p:grpSpPr>
        <p:grpSp>
          <p:nvGrpSpPr>
            <p:cNvPr id="170" name="169 Grupo"/>
            <p:cNvGrpSpPr/>
            <p:nvPr/>
          </p:nvGrpSpPr>
          <p:grpSpPr>
            <a:xfrm>
              <a:off x="16694913" y="18576978"/>
              <a:ext cx="740616" cy="400310"/>
              <a:chOff x="10396069" y="20152708"/>
              <a:chExt cx="740616" cy="400310"/>
            </a:xfrm>
          </p:grpSpPr>
          <p:sp>
            <p:nvSpPr>
              <p:cNvPr id="171" name="45 Rectángulo redondeado"/>
              <p:cNvSpPr/>
              <p:nvPr/>
            </p:nvSpPr>
            <p:spPr>
              <a:xfrm>
                <a:off x="10396069" y="20152708"/>
                <a:ext cx="740616" cy="400310"/>
              </a:xfrm>
              <a:prstGeom prst="roundRect">
                <a:avLst>
                  <a:gd name="adj" fmla="val 1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2" name="46 Rectángulo"/>
              <p:cNvSpPr/>
              <p:nvPr/>
            </p:nvSpPr>
            <p:spPr>
              <a:xfrm>
                <a:off x="10411112" y="20169750"/>
                <a:ext cx="725573" cy="376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s-MX" sz="900" b="1" kern="1200" baseline="0" dirty="0" smtClean="0"/>
                  <a:t>F2 / MB </a:t>
                </a:r>
                <a:r>
                  <a:rPr lang="es-MX" sz="900" b="1" dirty="0" smtClean="0"/>
                  <a:t>Y</a:t>
                </a:r>
                <a:endParaRPr lang="es-MX" sz="900" b="1" kern="1200" dirty="0" smtClean="0"/>
              </a:p>
            </p:txBody>
          </p:sp>
        </p:grpSp>
        <p:pic>
          <p:nvPicPr>
            <p:cNvPr id="21" name="Imagen 20"/>
            <p:cNvPicPr>
              <a:picLocks noChangeAspect="1"/>
            </p:cNvPicPr>
            <p:nvPr/>
          </p:nvPicPr>
          <p:blipFill rotWithShape="1">
            <a:blip r:embed="rId27"/>
            <a:srcRect t="15697"/>
            <a:stretch/>
          </p:blipFill>
          <p:spPr>
            <a:xfrm>
              <a:off x="15970882" y="19008274"/>
              <a:ext cx="3943035" cy="2492626"/>
            </a:xfrm>
            <a:prstGeom prst="rect">
              <a:avLst/>
            </a:prstGeom>
          </p:spPr>
        </p:pic>
      </p:grpSp>
      <p:sp>
        <p:nvSpPr>
          <p:cNvPr id="201" name="Rectángulo 200"/>
          <p:cNvSpPr/>
          <p:nvPr/>
        </p:nvSpPr>
        <p:spPr>
          <a:xfrm>
            <a:off x="4531636" y="3470481"/>
            <a:ext cx="12022156" cy="923330"/>
          </a:xfrm>
          <a:prstGeom prst="rect">
            <a:avLst/>
          </a:prstGeom>
        </p:spPr>
        <p:txBody>
          <a:bodyPr wrap="square">
            <a:spAutoFit/>
          </a:bodyPr>
          <a:lstStyle/>
          <a:p>
            <a:pPr algn="ctr"/>
            <a:r>
              <a:rPr lang="en-US" sz="1800" b="1" dirty="0">
                <a:solidFill>
                  <a:srgbClr val="212121"/>
                </a:solidFill>
                <a:latin typeface="Calibri Light" panose="020F0302020204030204" pitchFamily="34" charset="0"/>
              </a:rPr>
              <a:t>Luisa Fernanda Cruz </a:t>
            </a:r>
            <a:r>
              <a:rPr lang="en-US" sz="1800" b="1" dirty="0" smtClean="0">
                <a:solidFill>
                  <a:srgbClr val="212121"/>
                </a:solidFill>
                <a:latin typeface="Calibri Light" panose="020F0302020204030204" pitchFamily="34" charset="0"/>
              </a:rPr>
              <a:t>Alfaro, Dr. Alejandro Vega Ríos, </a:t>
            </a:r>
            <a:r>
              <a:rPr lang="en-US" sz="1800" b="1" dirty="0" err="1" smtClean="0">
                <a:solidFill>
                  <a:srgbClr val="212121"/>
                </a:solidFill>
                <a:latin typeface="Calibri Light" panose="020F0302020204030204" pitchFamily="34" charset="0"/>
              </a:rPr>
              <a:t>Ing</a:t>
            </a:r>
            <a:r>
              <a:rPr lang="en-US" sz="1800" b="1" dirty="0" smtClean="0">
                <a:solidFill>
                  <a:srgbClr val="212121"/>
                </a:solidFill>
                <a:latin typeface="Calibri Light" panose="020F0302020204030204" pitchFamily="34" charset="0"/>
              </a:rPr>
              <a:t>. </a:t>
            </a:r>
            <a:r>
              <a:rPr lang="en-US" sz="1800" b="1" dirty="0" err="1">
                <a:solidFill>
                  <a:srgbClr val="212121"/>
                </a:solidFill>
                <a:latin typeface="Calibri Light" panose="020F0302020204030204" pitchFamily="34" charset="0"/>
              </a:rPr>
              <a:t>Marhéc</a:t>
            </a:r>
            <a:r>
              <a:rPr lang="en-US" sz="1800" b="1" dirty="0">
                <a:solidFill>
                  <a:srgbClr val="212121"/>
                </a:solidFill>
                <a:latin typeface="Calibri Light" panose="020F0302020204030204" pitchFamily="34" charset="0"/>
              </a:rPr>
              <a:t> Anderson </a:t>
            </a:r>
            <a:r>
              <a:rPr lang="en-US" sz="1800" b="1" dirty="0" smtClean="0">
                <a:solidFill>
                  <a:srgbClr val="212121"/>
                </a:solidFill>
                <a:latin typeface="Calibri Light" panose="020F0302020204030204" pitchFamily="34" charset="0"/>
              </a:rPr>
              <a:t>Lozano, </a:t>
            </a:r>
            <a:r>
              <a:rPr lang="en-US" sz="1800" b="1" dirty="0">
                <a:solidFill>
                  <a:srgbClr val="212121"/>
                </a:solidFill>
                <a:latin typeface="Calibri Light" panose="020F0302020204030204" pitchFamily="34" charset="0"/>
              </a:rPr>
              <a:t>Dr. Sergio Flores Gallardo</a:t>
            </a:r>
            <a:endParaRPr lang="en-US" sz="1800" b="1" dirty="0" smtClean="0">
              <a:solidFill>
                <a:srgbClr val="212121"/>
              </a:solidFill>
              <a:latin typeface="Calibri Light" panose="020F0302020204030204" pitchFamily="34" charset="0"/>
            </a:endParaRPr>
          </a:p>
          <a:p>
            <a:r>
              <a:rPr lang="en-US" sz="1800" dirty="0" smtClean="0">
                <a:solidFill>
                  <a:srgbClr val="212121"/>
                </a:solidFill>
                <a:latin typeface="Calibri Light" panose="020F0302020204030204" pitchFamily="34" charset="0"/>
                <a:hlinkClick r:id="rId28"/>
              </a:rPr>
              <a:t>fernandacruz95@hotmail.com</a:t>
            </a:r>
            <a:r>
              <a:rPr lang="en-US" sz="1800" dirty="0" smtClean="0">
                <a:solidFill>
                  <a:srgbClr val="212121"/>
                </a:solidFill>
                <a:latin typeface="Calibri Light" panose="020F0302020204030204" pitchFamily="34" charset="0"/>
              </a:rPr>
              <a:t>; </a:t>
            </a:r>
            <a:r>
              <a:rPr lang="en-US" sz="1800" dirty="0" smtClean="0">
                <a:solidFill>
                  <a:srgbClr val="212121"/>
                </a:solidFill>
                <a:latin typeface="Calibri Light" panose="020F0302020204030204" pitchFamily="34" charset="0"/>
                <a:hlinkClick r:id="rId29"/>
              </a:rPr>
              <a:t>alejandro.vega@cimav.edu.mx</a:t>
            </a:r>
            <a:r>
              <a:rPr lang="en-US" sz="1800" dirty="0" smtClean="0">
                <a:solidFill>
                  <a:srgbClr val="212121"/>
                </a:solidFill>
                <a:latin typeface="Calibri Light" panose="020F0302020204030204" pitchFamily="34" charset="0"/>
              </a:rPr>
              <a:t>; </a:t>
            </a:r>
            <a:r>
              <a:rPr lang="en-US" sz="1800" dirty="0" smtClean="0">
                <a:solidFill>
                  <a:srgbClr val="212121"/>
                </a:solidFill>
                <a:latin typeface="Calibri Light" panose="020F0302020204030204" pitchFamily="34" charset="0"/>
                <a:hlinkClick r:id="rId30"/>
              </a:rPr>
              <a:t>marhec.anderson@cimav.edu.mx</a:t>
            </a:r>
            <a:r>
              <a:rPr lang="en-US" sz="1800" dirty="0" smtClean="0">
                <a:solidFill>
                  <a:srgbClr val="212121"/>
                </a:solidFill>
                <a:latin typeface="Calibri Light" panose="020F0302020204030204" pitchFamily="34" charset="0"/>
              </a:rPr>
              <a:t>; </a:t>
            </a:r>
            <a:r>
              <a:rPr lang="en-US" sz="1800" dirty="0" smtClean="0">
                <a:solidFill>
                  <a:srgbClr val="212121"/>
                </a:solidFill>
                <a:latin typeface="Calibri Light" panose="020F0302020204030204" pitchFamily="34" charset="0"/>
                <a:hlinkClick r:id="rId31"/>
              </a:rPr>
              <a:t>sergio.flores@cimav.edu.mx</a:t>
            </a:r>
            <a:r>
              <a:rPr lang="en-US" sz="1800" dirty="0" smtClean="0">
                <a:solidFill>
                  <a:srgbClr val="212121"/>
                </a:solidFill>
                <a:latin typeface="+mj-lt"/>
              </a:rPr>
              <a:t>	</a:t>
            </a:r>
            <a:endParaRPr lang="en-US" sz="1800" dirty="0">
              <a:solidFill>
                <a:srgbClr val="212121"/>
              </a:solidFill>
              <a:latin typeface="+mj-lt"/>
            </a:endParaRPr>
          </a:p>
        </p:txBody>
      </p:sp>
      <p:sp>
        <p:nvSpPr>
          <p:cNvPr id="26" name="CuadroTexto 25"/>
          <p:cNvSpPr txBox="1"/>
          <p:nvPr/>
        </p:nvSpPr>
        <p:spPr>
          <a:xfrm>
            <a:off x="17446171" y="1861869"/>
            <a:ext cx="3894782" cy="707886"/>
          </a:xfrm>
          <a:prstGeom prst="rect">
            <a:avLst/>
          </a:prstGeom>
          <a:noFill/>
        </p:spPr>
        <p:txBody>
          <a:bodyPr wrap="square" rtlCol="0">
            <a:spAutoFit/>
          </a:bodyPr>
          <a:lstStyle/>
          <a:p>
            <a:pPr algn="ctr"/>
            <a:r>
              <a:rPr lang="es-MX" sz="2000" dirty="0" smtClean="0"/>
              <a:t>CENTRO DE INVESTIGACIÓN EN MATERIALES AVANZADOS S.C.</a:t>
            </a:r>
            <a:endParaRPr lang="es-MX" sz="2000" dirty="0"/>
          </a:p>
        </p:txBody>
      </p:sp>
    </p:spTree>
    <p:extLst>
      <p:ext uri="{BB962C8B-B14F-4D97-AF65-F5344CB8AC3E}">
        <p14:creationId xmlns:p14="http://schemas.microsoft.com/office/powerpoint/2010/main" val="614758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6625</TotalTime>
  <Words>844</Words>
  <Application>Microsoft Office PowerPoint</Application>
  <PresentationFormat>Personalizado</PresentationFormat>
  <Paragraphs>133</Paragraphs>
  <Slides>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Calibri</vt:lpstr>
      <vt:lpstr>Calibri Light</vt:lpstr>
      <vt:lpstr>Helvetica</vt:lpstr>
      <vt:lpstr>Open Sans</vt:lpstr>
      <vt:lpstr>Wingdings</vt:lpstr>
      <vt:lpstr>Tema de Office</vt:lpstr>
      <vt:lpstr>Template PresentationGo Dark</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Dany</dc:creator>
  <cp:lastModifiedBy>design</cp:lastModifiedBy>
  <cp:revision>62</cp:revision>
  <cp:lastPrinted>2017-07-10T21:12:22Z</cp:lastPrinted>
  <dcterms:created xsi:type="dcterms:W3CDTF">2017-06-30T05:13:48Z</dcterms:created>
  <dcterms:modified xsi:type="dcterms:W3CDTF">2017-07-10T21:14:54Z</dcterms:modified>
</cp:coreProperties>
</file>