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399288" cy="21599525"/>
  <p:notesSz cx="6858000" cy="9144000"/>
  <p:defaultTextStyle>
    <a:defPPr>
      <a:defRPr lang="es-CO"/>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9651" autoAdjust="0"/>
  </p:normalViewPr>
  <p:slideViewPr>
    <p:cSldViewPr snapToGrid="0">
      <p:cViewPr>
        <p:scale>
          <a:sx n="50" d="100"/>
          <a:sy n="50" d="100"/>
        </p:scale>
        <p:origin x="234" y="-1896"/>
      </p:cViewPr>
      <p:guideLst>
        <p:guide orient="horz" pos="6803"/>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0160B-603D-4621-A4D4-B6ABA3CFEA28}" type="datetimeFigureOut">
              <a:rPr lang="es-CO" smtClean="0"/>
              <a:t>11/07/2017</a:t>
            </a:fld>
            <a:endParaRPr lang="es-CO" dirty="0"/>
          </a:p>
        </p:txBody>
      </p:sp>
      <p:sp>
        <p:nvSpPr>
          <p:cNvPr id="4" name="Marcador de imagen d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A2A1F-72A8-424D-9C22-9E14E877AFB0}" type="slidenum">
              <a:rPr lang="es-CO" smtClean="0"/>
              <a:t>‹Nº›</a:t>
            </a:fld>
            <a:endParaRPr lang="es-CO" dirty="0"/>
          </a:p>
        </p:txBody>
      </p:sp>
    </p:spTree>
    <p:extLst>
      <p:ext uri="{BB962C8B-B14F-4D97-AF65-F5344CB8AC3E}">
        <p14:creationId xmlns:p14="http://schemas.microsoft.com/office/powerpoint/2010/main" val="60883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9EA2A1F-72A8-424D-9C22-9E14E877AFB0}" type="slidenum">
              <a:rPr lang="es-CO" smtClean="0"/>
              <a:t>1</a:t>
            </a:fld>
            <a:endParaRPr lang="es-CO" dirty="0"/>
          </a:p>
        </p:txBody>
      </p:sp>
    </p:spTree>
    <p:extLst>
      <p:ext uri="{BB962C8B-B14F-4D97-AF65-F5344CB8AC3E}">
        <p14:creationId xmlns:p14="http://schemas.microsoft.com/office/powerpoint/2010/main" val="396780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7319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405928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20905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259874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255787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17603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s-ES" smtClean="0"/>
              <a:t>Haga clic para modificar el estilo de texto del patrón</a:t>
            </a:r>
          </a:p>
        </p:txBody>
      </p:sp>
      <p:sp>
        <p:nvSpPr>
          <p:cNvPr id="4" name="Content Placeholder 3"/>
          <p:cNvSpPr>
            <a:spLocks noGrp="1"/>
          </p:cNvSpPr>
          <p:nvPr>
            <p:ph sz="half" idx="2"/>
          </p:nvPr>
        </p:nvSpPr>
        <p:spPr>
          <a:xfrm>
            <a:off x="2231675" y="7889827"/>
            <a:ext cx="13706415" cy="116047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6402142" y="7889827"/>
            <a:ext cx="13773917" cy="116047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382836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68960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163062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330205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6E7E0F-0C38-4D29-B562-D9D3EF54522F}" type="datetimeFigureOut">
              <a:rPr lang="es-CO" smtClean="0"/>
              <a:t>11/07/2017</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5CB03EF-C713-4C43-960A-7E19BADE37DF}" type="slidenum">
              <a:rPr lang="es-CO" smtClean="0"/>
              <a:t>‹Nº›</a:t>
            </a:fld>
            <a:endParaRPr lang="es-CO" dirty="0"/>
          </a:p>
        </p:txBody>
      </p:sp>
    </p:spTree>
    <p:extLst>
      <p:ext uri="{BB962C8B-B14F-4D97-AF65-F5344CB8AC3E}">
        <p14:creationId xmlns:p14="http://schemas.microsoft.com/office/powerpoint/2010/main" val="332397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CE6E7E0F-0C38-4D29-B562-D9D3EF54522F}" type="datetimeFigureOut">
              <a:rPr lang="es-CO" smtClean="0"/>
              <a:t>11/07/2017</a:t>
            </a:fld>
            <a:endParaRPr lang="es-CO" dirty="0"/>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E5CB03EF-C713-4C43-960A-7E19BADE37DF}" type="slidenum">
              <a:rPr lang="es-CO" smtClean="0"/>
              <a:t>‹Nº›</a:t>
            </a:fld>
            <a:endParaRPr lang="es-CO" dirty="0"/>
          </a:p>
        </p:txBody>
      </p:sp>
    </p:spTree>
    <p:extLst>
      <p:ext uri="{BB962C8B-B14F-4D97-AF65-F5344CB8AC3E}">
        <p14:creationId xmlns:p14="http://schemas.microsoft.com/office/powerpoint/2010/main" val="1784358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tiff"/><Relationship Id="rId17" Type="http://schemas.openxmlformats.org/officeDocument/2006/relationships/image" Target="../media/image15.tiff"/><Relationship Id="rId2" Type="http://schemas.openxmlformats.org/officeDocument/2006/relationships/notesSlide" Target="../notesSlides/notesSlide1.xml"/><Relationship Id="rId16" Type="http://schemas.openxmlformats.org/officeDocument/2006/relationships/image" Target="../media/image14.tiff"/><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l="16026" t="10056" r="12286" b="11001"/>
          <a:stretch/>
        </p:blipFill>
        <p:spPr>
          <a:xfrm>
            <a:off x="29013150" y="19915769"/>
            <a:ext cx="3363854" cy="165568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0686" y="4092251"/>
            <a:ext cx="5678960" cy="4420681"/>
          </a:xfrm>
          <a:prstGeom prst="rect">
            <a:avLst/>
          </a:prstGeom>
        </p:spPr>
      </p:pic>
      <p:pic>
        <p:nvPicPr>
          <p:cNvPr id="13" name="Imagen 12"/>
          <p:cNvPicPr>
            <a:picLocks noChangeAspect="1"/>
          </p:cNvPicPr>
          <p:nvPr/>
        </p:nvPicPr>
        <p:blipFill>
          <a:blip r:embed="rId5"/>
          <a:stretch>
            <a:fillRect/>
          </a:stretch>
        </p:blipFill>
        <p:spPr>
          <a:xfrm rot="12174126">
            <a:off x="19488264" y="5015570"/>
            <a:ext cx="1095375" cy="1152525"/>
          </a:xfrm>
          <a:prstGeom prst="rect">
            <a:avLst/>
          </a:prstGeom>
        </p:spPr>
      </p:pic>
      <p:sp>
        <p:nvSpPr>
          <p:cNvPr id="237" name="Rectángulo redondeado 236"/>
          <p:cNvSpPr/>
          <p:nvPr/>
        </p:nvSpPr>
        <p:spPr>
          <a:xfrm>
            <a:off x="15572595" y="4987704"/>
            <a:ext cx="2307711" cy="118991"/>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8" name="Trapecio 227"/>
          <p:cNvSpPr/>
          <p:nvPr/>
        </p:nvSpPr>
        <p:spPr>
          <a:xfrm>
            <a:off x="15656776" y="5570307"/>
            <a:ext cx="2114328" cy="72964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6" name="Rectángulo 235"/>
          <p:cNvSpPr/>
          <p:nvPr/>
        </p:nvSpPr>
        <p:spPr>
          <a:xfrm>
            <a:off x="15895787" y="5911117"/>
            <a:ext cx="540129" cy="230129"/>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4" name="Rectángulo 233"/>
          <p:cNvSpPr/>
          <p:nvPr/>
        </p:nvSpPr>
        <p:spPr>
          <a:xfrm>
            <a:off x="15937626" y="5677384"/>
            <a:ext cx="889355" cy="1599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Rectángulo redondeado 27"/>
          <p:cNvSpPr/>
          <p:nvPr/>
        </p:nvSpPr>
        <p:spPr>
          <a:xfrm>
            <a:off x="143238" y="7712207"/>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8" name="Rectángulo 7"/>
          <p:cNvSpPr/>
          <p:nvPr/>
        </p:nvSpPr>
        <p:spPr>
          <a:xfrm>
            <a:off x="-33793" y="-839"/>
            <a:ext cx="32399288" cy="3684134"/>
          </a:xfrm>
          <a:prstGeom prst="rect">
            <a:avLst/>
          </a:prstGeom>
          <a:ln/>
        </p:spPr>
        <p:style>
          <a:lnRef idx="1">
            <a:schemeClr val="accent3"/>
          </a:lnRef>
          <a:fillRef idx="1003">
            <a:schemeClr val="lt2"/>
          </a:fillRef>
          <a:effectRef idx="1">
            <a:schemeClr val="accent3"/>
          </a:effectRef>
          <a:fontRef idx="minor">
            <a:schemeClr val="dk1"/>
          </a:fontRef>
        </p:style>
        <p:txBody>
          <a:bodyPr rtlCol="0" anchor="ctr"/>
          <a:lstStyle/>
          <a:p>
            <a:pPr algn="ctr"/>
            <a:endParaRPr lang="es-CO" dirty="0"/>
          </a:p>
        </p:txBody>
      </p:sp>
      <p:sp>
        <p:nvSpPr>
          <p:cNvPr id="7" name="1 Título"/>
          <p:cNvSpPr txBox="1">
            <a:spLocks/>
          </p:cNvSpPr>
          <p:nvPr/>
        </p:nvSpPr>
        <p:spPr bwMode="auto">
          <a:xfrm>
            <a:off x="3844128" y="209300"/>
            <a:ext cx="24238557" cy="186214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2159996" rtl="0" eaLnBrk="1" latinLnBrk="0" hangingPunct="1">
              <a:lnSpc>
                <a:spcPct val="90000"/>
              </a:lnSpc>
              <a:spcBef>
                <a:spcPct val="0"/>
              </a:spcBef>
              <a:buNone/>
              <a:defRPr sz="14173" kern="1200">
                <a:solidFill>
                  <a:schemeClr val="tx1"/>
                </a:solidFill>
                <a:latin typeface="+mj-lt"/>
                <a:ea typeface="+mj-ea"/>
                <a:cs typeface="+mj-cs"/>
              </a:defRPr>
            </a:lvl1pPr>
          </a:lstStyle>
          <a:p>
            <a:r>
              <a:rPr lang="es-MX" sz="6000" b="1" dirty="0" smtClean="0">
                <a:latin typeface="Times New Roman"/>
                <a:cs typeface="Times New Roman"/>
              </a:rPr>
              <a:t>Síntesis de Nanotubos de Carbono Dopados con Nitrógeno Magnetizados para aplicación en Tratamientos </a:t>
            </a:r>
            <a:r>
              <a:rPr lang="es-MX" sz="6000" b="1" dirty="0" err="1" smtClean="0">
                <a:latin typeface="Times New Roman"/>
                <a:cs typeface="Times New Roman"/>
              </a:rPr>
              <a:t>Anticancer</a:t>
            </a:r>
            <a:endParaRPr lang="es-MX" sz="6000" b="1"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65827" y="45827"/>
            <a:ext cx="3868517" cy="1795123"/>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69419" y="1886776"/>
            <a:ext cx="2738633" cy="1645923"/>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246" y="457905"/>
            <a:ext cx="3259089" cy="2455916"/>
          </a:xfrm>
          <a:prstGeom prst="rect">
            <a:avLst/>
          </a:prstGeom>
        </p:spPr>
      </p:pic>
      <p:sp>
        <p:nvSpPr>
          <p:cNvPr id="12" name="Rectángulo redondeado 11"/>
          <p:cNvSpPr/>
          <p:nvPr/>
        </p:nvSpPr>
        <p:spPr>
          <a:xfrm>
            <a:off x="182796" y="3932724"/>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14" name="CuadroTexto 13"/>
          <p:cNvSpPr txBox="1"/>
          <p:nvPr/>
        </p:nvSpPr>
        <p:spPr>
          <a:xfrm>
            <a:off x="4161679" y="3738089"/>
            <a:ext cx="6045476" cy="877484"/>
          </a:xfrm>
          <a:prstGeom prst="rect">
            <a:avLst/>
          </a:prstGeom>
          <a:noFill/>
        </p:spPr>
        <p:txBody>
          <a:bodyPr wrap="square" rtlCol="0">
            <a:spAutoFit/>
          </a:bodyPr>
          <a:lstStyle/>
          <a:p>
            <a:r>
              <a:rPr lang="es-CO" sz="4000" dirty="0" smtClean="0">
                <a:latin typeface="Franklin Gothic Heavy" panose="020B0903020102020204" pitchFamily="34" charset="0"/>
                <a:cs typeface="Aharoni" panose="02010803020104030203" pitchFamily="2" charset="-79"/>
              </a:rPr>
              <a:t>RESUMEN </a:t>
            </a:r>
            <a:r>
              <a:rPr lang="es-CO" dirty="0" smtClean="0">
                <a:latin typeface="Franklin Gothic Heavy" panose="020B0903020102020204" pitchFamily="34" charset="0"/>
                <a:cs typeface="Aharoni" panose="02010803020104030203" pitchFamily="2" charset="-79"/>
              </a:rPr>
              <a:t> </a:t>
            </a:r>
            <a:endParaRPr lang="es-CO" dirty="0">
              <a:latin typeface="Franklin Gothic Heavy" panose="020B0903020102020204" pitchFamily="34" charset="0"/>
              <a:cs typeface="Aharoni" panose="02010803020104030203" pitchFamily="2" charset="-79"/>
            </a:endParaRPr>
          </a:p>
        </p:txBody>
      </p:sp>
      <p:sp>
        <p:nvSpPr>
          <p:cNvPr id="21" name="CuadroTexto 20"/>
          <p:cNvSpPr txBox="1"/>
          <p:nvPr/>
        </p:nvSpPr>
        <p:spPr>
          <a:xfrm>
            <a:off x="3547264" y="7559018"/>
            <a:ext cx="6045476" cy="877484"/>
          </a:xfrm>
          <a:prstGeom prst="rect">
            <a:avLst/>
          </a:prstGeom>
          <a:noFill/>
        </p:spPr>
        <p:txBody>
          <a:bodyPr wrap="square" rtlCol="0">
            <a:spAutoFit/>
          </a:bodyPr>
          <a:lstStyle/>
          <a:p>
            <a:r>
              <a:rPr lang="es-CO" sz="4000" dirty="0" smtClean="0">
                <a:latin typeface="Franklin Gothic Heavy" panose="020B0903020102020204" pitchFamily="34" charset="0"/>
              </a:rPr>
              <a:t>INTRODUCCIÓN </a:t>
            </a:r>
            <a:r>
              <a:rPr lang="es-CO" dirty="0" smtClean="0"/>
              <a:t> </a:t>
            </a:r>
            <a:endParaRPr lang="es-CO" dirty="0"/>
          </a:p>
        </p:txBody>
      </p:sp>
      <p:pic>
        <p:nvPicPr>
          <p:cNvPr id="29" name="Picture 8" descr="https://upload.wikimedia.org/wikipedia/commons/thumb/f/f8/Eight_Allotropes_of_Carbon.png/800px-Eight_Allotropes_of_Carb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596" y="8406064"/>
            <a:ext cx="3046454" cy="3274939"/>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Imagen 31"/>
          <p:cNvPicPr>
            <a:picLocks noChangeAspect="1"/>
          </p:cNvPicPr>
          <p:nvPr/>
        </p:nvPicPr>
        <p:blipFill>
          <a:blip r:embed="rId10"/>
          <a:stretch>
            <a:fillRect/>
          </a:stretch>
        </p:blipFill>
        <p:spPr>
          <a:xfrm>
            <a:off x="3678365" y="8618451"/>
            <a:ext cx="7050043" cy="2226804"/>
          </a:xfrm>
          <a:prstGeom prst="rect">
            <a:avLst/>
          </a:prstGeom>
        </p:spPr>
      </p:pic>
      <p:sp>
        <p:nvSpPr>
          <p:cNvPr id="33" name="Rectángulo redondeado 32"/>
          <p:cNvSpPr/>
          <p:nvPr/>
        </p:nvSpPr>
        <p:spPr>
          <a:xfrm>
            <a:off x="178428" y="12310666"/>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34" name="CuadroTexto 33"/>
          <p:cNvSpPr txBox="1"/>
          <p:nvPr/>
        </p:nvSpPr>
        <p:spPr>
          <a:xfrm>
            <a:off x="3943109" y="12132196"/>
            <a:ext cx="6045476" cy="877484"/>
          </a:xfrm>
          <a:prstGeom prst="rect">
            <a:avLst/>
          </a:prstGeom>
          <a:noFill/>
        </p:spPr>
        <p:txBody>
          <a:bodyPr wrap="square" rtlCol="0">
            <a:spAutoFit/>
          </a:bodyPr>
          <a:lstStyle/>
          <a:p>
            <a:r>
              <a:rPr lang="es-CO" sz="4000" dirty="0" smtClean="0">
                <a:latin typeface="Franklin Gothic Heavy" panose="020B0903020102020204" pitchFamily="34" charset="0"/>
              </a:rPr>
              <a:t>OBJETIVOS </a:t>
            </a:r>
            <a:r>
              <a:rPr lang="es-CO" dirty="0" smtClean="0"/>
              <a:t> </a:t>
            </a:r>
            <a:endParaRPr lang="es-CO" dirty="0"/>
          </a:p>
        </p:txBody>
      </p:sp>
      <p:sp>
        <p:nvSpPr>
          <p:cNvPr id="35" name="CuadroTexto 34"/>
          <p:cNvSpPr txBox="1"/>
          <p:nvPr/>
        </p:nvSpPr>
        <p:spPr>
          <a:xfrm>
            <a:off x="204885" y="13174145"/>
            <a:ext cx="10597302" cy="1569660"/>
          </a:xfrm>
          <a:prstGeom prst="rect">
            <a:avLst/>
          </a:prstGeom>
          <a:noFill/>
        </p:spPr>
        <p:txBody>
          <a:bodyPr wrap="square" rtlCol="0">
            <a:spAutoFit/>
          </a:bodyPr>
          <a:lstStyle/>
          <a:p>
            <a:pPr algn="just"/>
            <a:r>
              <a:rPr lang="es-CO" sz="2400" dirty="0" smtClean="0">
                <a:cs typeface="Arial" panose="020B0604020202020204" pitchFamily="34" charset="0"/>
              </a:rPr>
              <a:t>Realizar síntesis de MWCNTs con Acrilonitrilo C</a:t>
            </a:r>
            <a:r>
              <a:rPr lang="es-CO" sz="2400" baseline="-25000" dirty="0" smtClean="0">
                <a:cs typeface="Arial" panose="020B0604020202020204" pitchFamily="34" charset="0"/>
              </a:rPr>
              <a:t>3</a:t>
            </a:r>
            <a:r>
              <a:rPr lang="es-CO" sz="2400" dirty="0" smtClean="0">
                <a:cs typeface="Arial" panose="020B0604020202020204" pitchFamily="34" charset="0"/>
              </a:rPr>
              <a:t>H</a:t>
            </a:r>
            <a:r>
              <a:rPr lang="es-CO" sz="2400" baseline="-25000" dirty="0" smtClean="0">
                <a:cs typeface="Arial" panose="020B0604020202020204" pitchFamily="34" charset="0"/>
              </a:rPr>
              <a:t>3</a:t>
            </a:r>
            <a:r>
              <a:rPr lang="es-CO" sz="2400" dirty="0" smtClean="0">
                <a:cs typeface="Arial" panose="020B0604020202020204" pitchFamily="34" charset="0"/>
              </a:rPr>
              <a:t>N como precursor y Ferroceno como catalizador, con propiedades magnéticas para usarlos como vehículos de fármacos o compuestos terapéuticos dirigidos a las zonas de interés que presenten tejido y células tumorales en tratamientos para combatir problemas como cáncer.</a:t>
            </a:r>
            <a:endParaRPr lang="es-CO" sz="2800" dirty="0" smtClean="0">
              <a:latin typeface="Arial" panose="020B0604020202020204" pitchFamily="34" charset="0"/>
              <a:cs typeface="Arial" panose="020B0604020202020204" pitchFamily="34" charset="0"/>
            </a:endParaRPr>
          </a:p>
        </p:txBody>
      </p:sp>
      <p:sp>
        <p:nvSpPr>
          <p:cNvPr id="114" name="CuadroTexto 113"/>
          <p:cNvSpPr txBox="1"/>
          <p:nvPr/>
        </p:nvSpPr>
        <p:spPr>
          <a:xfrm>
            <a:off x="118651" y="15747868"/>
            <a:ext cx="4378685" cy="523220"/>
          </a:xfrm>
          <a:prstGeom prst="rect">
            <a:avLst/>
          </a:prstGeom>
          <a:noFill/>
        </p:spPr>
        <p:txBody>
          <a:bodyPr wrap="square" rtlCol="0">
            <a:spAutoFit/>
          </a:bodyPr>
          <a:lstStyle/>
          <a:p>
            <a:r>
              <a:rPr lang="es-CO" sz="2800" b="1" dirty="0" smtClean="0"/>
              <a:t>Síntesis de NTC</a:t>
            </a:r>
            <a:endParaRPr lang="es-CO" sz="2800" b="1" dirty="0"/>
          </a:p>
        </p:txBody>
      </p:sp>
      <p:sp>
        <p:nvSpPr>
          <p:cNvPr id="117" name="CuadroTexto 116"/>
          <p:cNvSpPr txBox="1"/>
          <p:nvPr/>
        </p:nvSpPr>
        <p:spPr>
          <a:xfrm>
            <a:off x="10892790" y="4073854"/>
            <a:ext cx="6816912" cy="523220"/>
          </a:xfrm>
          <a:prstGeom prst="rect">
            <a:avLst/>
          </a:prstGeom>
          <a:noFill/>
        </p:spPr>
        <p:txBody>
          <a:bodyPr wrap="square" rtlCol="0">
            <a:spAutoFit/>
          </a:bodyPr>
          <a:lstStyle/>
          <a:p>
            <a:r>
              <a:rPr lang="es-CO" sz="2800" b="1" dirty="0" smtClean="0"/>
              <a:t>Formación de magnetita por oxidación</a:t>
            </a:r>
            <a:endParaRPr lang="es-CO" sz="2800" b="1" dirty="0"/>
          </a:p>
        </p:txBody>
      </p:sp>
      <p:sp>
        <p:nvSpPr>
          <p:cNvPr id="118" name="Rectángulo redondeado 117"/>
          <p:cNvSpPr/>
          <p:nvPr/>
        </p:nvSpPr>
        <p:spPr>
          <a:xfrm>
            <a:off x="10892790" y="3924510"/>
            <a:ext cx="10416624" cy="135994"/>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119" name="CuadroTexto 118"/>
          <p:cNvSpPr txBox="1"/>
          <p:nvPr/>
        </p:nvSpPr>
        <p:spPr>
          <a:xfrm>
            <a:off x="10968797" y="7403105"/>
            <a:ext cx="7930533" cy="523220"/>
          </a:xfrm>
          <a:prstGeom prst="rect">
            <a:avLst/>
          </a:prstGeom>
          <a:noFill/>
        </p:spPr>
        <p:txBody>
          <a:bodyPr wrap="square" rtlCol="0">
            <a:spAutoFit/>
          </a:bodyPr>
          <a:lstStyle/>
          <a:p>
            <a:r>
              <a:rPr lang="es-CO" sz="2800" b="1" dirty="0" smtClean="0"/>
              <a:t>Dispersión estable de nos NTC en solución acuosa</a:t>
            </a:r>
            <a:endParaRPr lang="es-CO" sz="2800" b="1" dirty="0"/>
          </a:p>
        </p:txBody>
      </p:sp>
      <p:sp>
        <p:nvSpPr>
          <p:cNvPr id="120" name="Rectángulo redondeado 119"/>
          <p:cNvSpPr/>
          <p:nvPr/>
        </p:nvSpPr>
        <p:spPr>
          <a:xfrm>
            <a:off x="10927986" y="7332158"/>
            <a:ext cx="10416624" cy="135994"/>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grpSp>
        <p:nvGrpSpPr>
          <p:cNvPr id="167" name="Grupo 166"/>
          <p:cNvGrpSpPr/>
          <p:nvPr/>
        </p:nvGrpSpPr>
        <p:grpSpPr>
          <a:xfrm>
            <a:off x="11307030" y="7900626"/>
            <a:ext cx="6770232" cy="2332274"/>
            <a:chOff x="458776" y="289041"/>
            <a:chExt cx="6770232" cy="2332274"/>
          </a:xfrm>
        </p:grpSpPr>
        <p:grpSp>
          <p:nvGrpSpPr>
            <p:cNvPr id="168" name="Grupo 167"/>
            <p:cNvGrpSpPr/>
            <p:nvPr/>
          </p:nvGrpSpPr>
          <p:grpSpPr>
            <a:xfrm>
              <a:off x="458776" y="976408"/>
              <a:ext cx="1453886" cy="1156405"/>
              <a:chOff x="4030133" y="3036711"/>
              <a:chExt cx="1591733" cy="1388534"/>
            </a:xfrm>
          </p:grpSpPr>
          <p:sp>
            <p:nvSpPr>
              <p:cNvPr id="214" name="Cilindro 213"/>
              <p:cNvSpPr/>
              <p:nvPr/>
            </p:nvSpPr>
            <p:spPr>
              <a:xfrm>
                <a:off x="4030133" y="3036711"/>
                <a:ext cx="936978" cy="137724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5" name="Cilindro 214"/>
              <p:cNvSpPr/>
              <p:nvPr/>
            </p:nvSpPr>
            <p:spPr>
              <a:xfrm>
                <a:off x="4030133" y="3296356"/>
                <a:ext cx="936978" cy="1128889"/>
              </a:xfrm>
              <a:prstGeom prst="ca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6" name="CuadroTexto 215"/>
              <p:cNvSpPr txBox="1"/>
              <p:nvPr/>
            </p:nvSpPr>
            <p:spPr>
              <a:xfrm>
                <a:off x="4030133" y="3646060"/>
                <a:ext cx="1591733" cy="475271"/>
              </a:xfrm>
              <a:prstGeom prst="rect">
                <a:avLst/>
              </a:prstGeom>
              <a:noFill/>
            </p:spPr>
            <p:txBody>
              <a:bodyPr wrap="square" rtlCol="0">
                <a:spAutoFit/>
              </a:bodyPr>
              <a:lstStyle/>
              <a:p>
                <a:r>
                  <a:rPr lang="es-CO" sz="1200" dirty="0" smtClean="0"/>
                  <a:t>50 mL H2O destilada</a:t>
                </a:r>
                <a:endParaRPr lang="es-CO" sz="1200" dirty="0"/>
              </a:p>
            </p:txBody>
          </p:sp>
        </p:grpSp>
        <p:grpSp>
          <p:nvGrpSpPr>
            <p:cNvPr id="169" name="Grupo 168"/>
            <p:cNvGrpSpPr/>
            <p:nvPr/>
          </p:nvGrpSpPr>
          <p:grpSpPr>
            <a:xfrm>
              <a:off x="1789916" y="1597048"/>
              <a:ext cx="1083734" cy="189618"/>
              <a:chOff x="5621866" y="4067931"/>
              <a:chExt cx="1614312" cy="346025"/>
            </a:xfrm>
          </p:grpSpPr>
          <p:sp>
            <p:nvSpPr>
              <p:cNvPr id="212" name="Disco magnético 211"/>
              <p:cNvSpPr/>
              <p:nvPr/>
            </p:nvSpPr>
            <p:spPr>
              <a:xfrm>
                <a:off x="5621866" y="4067931"/>
                <a:ext cx="1614312" cy="34602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3" name="Triángulo isósceles 212"/>
              <p:cNvSpPr/>
              <p:nvPr/>
            </p:nvSpPr>
            <p:spPr>
              <a:xfrm>
                <a:off x="6255276" y="4240943"/>
                <a:ext cx="347492" cy="1030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70" name="CuadroTexto 169"/>
            <p:cNvSpPr txBox="1"/>
            <p:nvPr/>
          </p:nvSpPr>
          <p:spPr>
            <a:xfrm>
              <a:off x="1789916" y="1872073"/>
              <a:ext cx="1591733" cy="307777"/>
            </a:xfrm>
            <a:prstGeom prst="rect">
              <a:avLst/>
            </a:prstGeom>
            <a:noFill/>
          </p:spPr>
          <p:txBody>
            <a:bodyPr wrap="square" rtlCol="0">
              <a:spAutoFit/>
            </a:bodyPr>
            <a:lstStyle/>
            <a:p>
              <a:r>
                <a:rPr lang="es-CO" sz="1400" dirty="0" smtClean="0"/>
                <a:t>0,14 gr NTC</a:t>
              </a:r>
              <a:endParaRPr lang="es-CO" sz="1400" dirty="0"/>
            </a:p>
          </p:txBody>
        </p:sp>
        <p:sp>
          <p:nvSpPr>
            <p:cNvPr id="171" name="Más 170"/>
            <p:cNvSpPr/>
            <p:nvPr/>
          </p:nvSpPr>
          <p:spPr>
            <a:xfrm>
              <a:off x="1459361" y="1416741"/>
              <a:ext cx="254000" cy="275741"/>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72" name="Grupo 171"/>
            <p:cNvGrpSpPr/>
            <p:nvPr/>
          </p:nvGrpSpPr>
          <p:grpSpPr>
            <a:xfrm>
              <a:off x="3296527" y="1587646"/>
              <a:ext cx="1083734" cy="189618"/>
              <a:chOff x="5621866" y="4067931"/>
              <a:chExt cx="1614312" cy="346025"/>
            </a:xfrm>
          </p:grpSpPr>
          <p:sp>
            <p:nvSpPr>
              <p:cNvPr id="210" name="Disco magnético 209"/>
              <p:cNvSpPr/>
              <p:nvPr/>
            </p:nvSpPr>
            <p:spPr>
              <a:xfrm>
                <a:off x="5621866" y="4067931"/>
                <a:ext cx="1614312" cy="34602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1" name="Triángulo isósceles 210"/>
              <p:cNvSpPr/>
              <p:nvPr/>
            </p:nvSpPr>
            <p:spPr>
              <a:xfrm>
                <a:off x="6255276" y="4240943"/>
                <a:ext cx="347492" cy="103031"/>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73" name="CuadroTexto 172"/>
            <p:cNvSpPr txBox="1"/>
            <p:nvPr/>
          </p:nvSpPr>
          <p:spPr>
            <a:xfrm>
              <a:off x="3381649" y="1862671"/>
              <a:ext cx="1591733" cy="307777"/>
            </a:xfrm>
            <a:prstGeom prst="rect">
              <a:avLst/>
            </a:prstGeom>
            <a:noFill/>
          </p:spPr>
          <p:txBody>
            <a:bodyPr wrap="square" rtlCol="0">
              <a:spAutoFit/>
            </a:bodyPr>
            <a:lstStyle/>
            <a:p>
              <a:r>
                <a:rPr lang="es-CO" sz="1400" dirty="0" smtClean="0"/>
                <a:t>0,5 gr SDS</a:t>
              </a:r>
              <a:endParaRPr lang="es-CO" sz="1400" dirty="0"/>
            </a:p>
          </p:txBody>
        </p:sp>
        <p:sp>
          <p:nvSpPr>
            <p:cNvPr id="174" name="Más 173"/>
            <p:cNvSpPr/>
            <p:nvPr/>
          </p:nvSpPr>
          <p:spPr>
            <a:xfrm>
              <a:off x="2950205" y="1395688"/>
              <a:ext cx="254000" cy="275741"/>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75" name="Grupo 174"/>
            <p:cNvGrpSpPr/>
            <p:nvPr/>
          </p:nvGrpSpPr>
          <p:grpSpPr>
            <a:xfrm>
              <a:off x="6638458" y="289041"/>
              <a:ext cx="590550" cy="2213293"/>
              <a:chOff x="5334000" y="1872073"/>
              <a:chExt cx="590550" cy="2213293"/>
            </a:xfrm>
          </p:grpSpPr>
          <p:grpSp>
            <p:nvGrpSpPr>
              <p:cNvPr id="201" name="Grupo 200"/>
              <p:cNvGrpSpPr/>
              <p:nvPr/>
            </p:nvGrpSpPr>
            <p:grpSpPr>
              <a:xfrm>
                <a:off x="5412344" y="3546475"/>
                <a:ext cx="425228" cy="538891"/>
                <a:chOff x="4030133" y="3036711"/>
                <a:chExt cx="936978" cy="1388534"/>
              </a:xfrm>
            </p:grpSpPr>
            <p:sp>
              <p:nvSpPr>
                <p:cNvPr id="208" name="Cilindro 207"/>
                <p:cNvSpPr/>
                <p:nvPr/>
              </p:nvSpPr>
              <p:spPr>
                <a:xfrm>
                  <a:off x="4030133" y="3036711"/>
                  <a:ext cx="936978" cy="137724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9" name="Cilindro 208"/>
                <p:cNvSpPr/>
                <p:nvPr/>
              </p:nvSpPr>
              <p:spPr>
                <a:xfrm>
                  <a:off x="4030133" y="3296356"/>
                  <a:ext cx="936978" cy="1128889"/>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202" name="Grupo 201"/>
              <p:cNvGrpSpPr/>
              <p:nvPr/>
            </p:nvGrpSpPr>
            <p:grpSpPr>
              <a:xfrm>
                <a:off x="5334000" y="1872073"/>
                <a:ext cx="590550" cy="1738486"/>
                <a:chOff x="5334000" y="1458548"/>
                <a:chExt cx="717550" cy="2152011"/>
              </a:xfrm>
            </p:grpSpPr>
            <p:sp>
              <p:nvSpPr>
                <p:cNvPr id="203" name="Rectángulo 202"/>
                <p:cNvSpPr/>
                <p:nvPr/>
              </p:nvSpPr>
              <p:spPr>
                <a:xfrm>
                  <a:off x="5334000" y="1671428"/>
                  <a:ext cx="717550" cy="508421"/>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4" name="Rectángulo 203"/>
                <p:cNvSpPr/>
                <p:nvPr/>
              </p:nvSpPr>
              <p:spPr>
                <a:xfrm>
                  <a:off x="5478122" y="1458548"/>
                  <a:ext cx="453929" cy="210600"/>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5" name="Rectángulo 204"/>
                <p:cNvSpPr/>
                <p:nvPr/>
              </p:nvSpPr>
              <p:spPr>
                <a:xfrm>
                  <a:off x="5533062" y="2179850"/>
                  <a:ext cx="308937" cy="629194"/>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6" name="Rectángulo 205"/>
                <p:cNvSpPr/>
                <p:nvPr/>
              </p:nvSpPr>
              <p:spPr>
                <a:xfrm>
                  <a:off x="5646254" y="2809043"/>
                  <a:ext cx="82552" cy="801516"/>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7" name="Conector 206"/>
                <p:cNvSpPr/>
                <p:nvPr/>
              </p:nvSpPr>
              <p:spPr>
                <a:xfrm>
                  <a:off x="5662130" y="1787223"/>
                  <a:ext cx="50800" cy="639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sp>
          <p:nvSpPr>
            <p:cNvPr id="176" name="Flecha derecha 175"/>
            <p:cNvSpPr/>
            <p:nvPr/>
          </p:nvSpPr>
          <p:spPr>
            <a:xfrm>
              <a:off x="4515680" y="1447972"/>
              <a:ext cx="240035" cy="214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7" name="Flecha derecha 176"/>
            <p:cNvSpPr/>
            <p:nvPr/>
          </p:nvSpPr>
          <p:spPr>
            <a:xfrm>
              <a:off x="5914008" y="1426179"/>
              <a:ext cx="240035" cy="214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8" name="CuadroTexto 177"/>
            <p:cNvSpPr txBox="1"/>
            <p:nvPr/>
          </p:nvSpPr>
          <p:spPr>
            <a:xfrm>
              <a:off x="5735745" y="2063999"/>
              <a:ext cx="1195083" cy="523220"/>
            </a:xfrm>
            <a:prstGeom prst="rect">
              <a:avLst/>
            </a:prstGeom>
            <a:noFill/>
          </p:spPr>
          <p:txBody>
            <a:bodyPr wrap="square" rtlCol="0">
              <a:spAutoFit/>
            </a:bodyPr>
            <a:lstStyle/>
            <a:p>
              <a:r>
                <a:rPr lang="es-CO" sz="1400" dirty="0" smtClean="0"/>
                <a:t>1 Hora Ultrasonido </a:t>
              </a:r>
              <a:endParaRPr lang="es-CO" sz="1400" dirty="0"/>
            </a:p>
          </p:txBody>
        </p:sp>
        <p:grpSp>
          <p:nvGrpSpPr>
            <p:cNvPr id="179" name="Grupo 178"/>
            <p:cNvGrpSpPr/>
            <p:nvPr/>
          </p:nvGrpSpPr>
          <p:grpSpPr>
            <a:xfrm>
              <a:off x="4692100" y="289041"/>
              <a:ext cx="931046" cy="2332274"/>
              <a:chOff x="4692100" y="289041"/>
              <a:chExt cx="931046" cy="2332274"/>
            </a:xfrm>
          </p:grpSpPr>
          <p:sp>
            <p:nvSpPr>
              <p:cNvPr id="180" name="Cilindro 179"/>
              <p:cNvSpPr/>
              <p:nvPr/>
            </p:nvSpPr>
            <p:spPr>
              <a:xfrm>
                <a:off x="4692100" y="2047087"/>
                <a:ext cx="931046" cy="57422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81" name="Grupo 180"/>
              <p:cNvGrpSpPr/>
              <p:nvPr/>
            </p:nvGrpSpPr>
            <p:grpSpPr>
              <a:xfrm>
                <a:off x="4856176" y="289041"/>
                <a:ext cx="590550" cy="2213293"/>
                <a:chOff x="5334000" y="1872073"/>
                <a:chExt cx="590550" cy="2213293"/>
              </a:xfrm>
            </p:grpSpPr>
            <p:grpSp>
              <p:nvGrpSpPr>
                <p:cNvPr id="190" name="Grupo 189"/>
                <p:cNvGrpSpPr/>
                <p:nvPr/>
              </p:nvGrpSpPr>
              <p:grpSpPr>
                <a:xfrm>
                  <a:off x="5334000" y="1872073"/>
                  <a:ext cx="590550" cy="2213293"/>
                  <a:chOff x="5334000" y="1872073"/>
                  <a:chExt cx="590550" cy="2213293"/>
                </a:xfrm>
              </p:grpSpPr>
              <p:grpSp>
                <p:nvGrpSpPr>
                  <p:cNvPr id="192" name="Grupo 191"/>
                  <p:cNvGrpSpPr/>
                  <p:nvPr/>
                </p:nvGrpSpPr>
                <p:grpSpPr>
                  <a:xfrm>
                    <a:off x="5412344" y="3546475"/>
                    <a:ext cx="425228" cy="538891"/>
                    <a:chOff x="4030133" y="3036711"/>
                    <a:chExt cx="936978" cy="1388534"/>
                  </a:xfrm>
                </p:grpSpPr>
                <p:sp>
                  <p:nvSpPr>
                    <p:cNvPr id="199" name="Cilindro 198"/>
                    <p:cNvSpPr/>
                    <p:nvPr/>
                  </p:nvSpPr>
                  <p:spPr>
                    <a:xfrm>
                      <a:off x="4030133" y="3036711"/>
                      <a:ext cx="936978" cy="1377245"/>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0" name="Cilindro 199"/>
                    <p:cNvSpPr/>
                    <p:nvPr/>
                  </p:nvSpPr>
                  <p:spPr>
                    <a:xfrm>
                      <a:off x="4030133" y="3296356"/>
                      <a:ext cx="936978" cy="1128889"/>
                    </a:xfrm>
                    <a:prstGeom prst="ca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93" name="Grupo 192"/>
                  <p:cNvGrpSpPr/>
                  <p:nvPr/>
                </p:nvGrpSpPr>
                <p:grpSpPr>
                  <a:xfrm>
                    <a:off x="5334000" y="1872073"/>
                    <a:ext cx="590550" cy="1738486"/>
                    <a:chOff x="5334000" y="1458548"/>
                    <a:chExt cx="717550" cy="2152011"/>
                  </a:xfrm>
                </p:grpSpPr>
                <p:sp>
                  <p:nvSpPr>
                    <p:cNvPr id="194" name="Rectángulo 193"/>
                    <p:cNvSpPr/>
                    <p:nvPr/>
                  </p:nvSpPr>
                  <p:spPr>
                    <a:xfrm>
                      <a:off x="5334000" y="1671428"/>
                      <a:ext cx="717550" cy="508421"/>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5" name="Rectángulo 194"/>
                    <p:cNvSpPr/>
                    <p:nvPr/>
                  </p:nvSpPr>
                  <p:spPr>
                    <a:xfrm>
                      <a:off x="5478122" y="1458548"/>
                      <a:ext cx="453929" cy="210600"/>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6" name="Rectángulo 195"/>
                    <p:cNvSpPr/>
                    <p:nvPr/>
                  </p:nvSpPr>
                  <p:spPr>
                    <a:xfrm>
                      <a:off x="5533062" y="2179850"/>
                      <a:ext cx="308937" cy="629194"/>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7" name="Rectángulo 196"/>
                    <p:cNvSpPr/>
                    <p:nvPr/>
                  </p:nvSpPr>
                  <p:spPr>
                    <a:xfrm>
                      <a:off x="5646254" y="2809043"/>
                      <a:ext cx="82552" cy="801516"/>
                    </a:xfrm>
                    <a:prstGeom prst="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8" name="Conector 197"/>
                    <p:cNvSpPr/>
                    <p:nvPr/>
                  </p:nvSpPr>
                  <p:spPr>
                    <a:xfrm>
                      <a:off x="5662130" y="1787223"/>
                      <a:ext cx="50800" cy="639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sp>
              <p:nvSpPr>
                <p:cNvPr id="191" name="Triángulo isósceles 190"/>
                <p:cNvSpPr/>
                <p:nvPr/>
              </p:nvSpPr>
              <p:spPr>
                <a:xfrm>
                  <a:off x="5518807" y="3998305"/>
                  <a:ext cx="233281" cy="5646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82" name="Cubo 181"/>
              <p:cNvSpPr/>
              <p:nvPr/>
            </p:nvSpPr>
            <p:spPr>
              <a:xfrm rot="20672947">
                <a:off x="5454328" y="2253645"/>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3" name="Cubo 182"/>
              <p:cNvSpPr/>
              <p:nvPr/>
            </p:nvSpPr>
            <p:spPr>
              <a:xfrm>
                <a:off x="4774312" y="2301719"/>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4" name="Cubo 183"/>
              <p:cNvSpPr/>
              <p:nvPr/>
            </p:nvSpPr>
            <p:spPr>
              <a:xfrm>
                <a:off x="4864783" y="2437601"/>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5" name="Cubo 184"/>
              <p:cNvSpPr/>
              <p:nvPr/>
            </p:nvSpPr>
            <p:spPr>
              <a:xfrm rot="923753">
                <a:off x="4722310" y="2427267"/>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6" name="Cubo 185"/>
              <p:cNvSpPr/>
              <p:nvPr/>
            </p:nvSpPr>
            <p:spPr>
              <a:xfrm>
                <a:off x="5287002" y="2449930"/>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7" name="Cubo 186"/>
              <p:cNvSpPr/>
              <p:nvPr/>
            </p:nvSpPr>
            <p:spPr>
              <a:xfrm rot="20484907">
                <a:off x="5444240" y="2422970"/>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8" name="Cubo 187"/>
              <p:cNvSpPr/>
              <p:nvPr/>
            </p:nvSpPr>
            <p:spPr>
              <a:xfrm>
                <a:off x="5379842" y="2306002"/>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9" name="Cubo 188"/>
              <p:cNvSpPr/>
              <p:nvPr/>
            </p:nvSpPr>
            <p:spPr>
              <a:xfrm rot="375828">
                <a:off x="4713728" y="2210190"/>
                <a:ext cx="152400" cy="143928"/>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pic>
        <p:nvPicPr>
          <p:cNvPr id="2" name="Imagen 1"/>
          <p:cNvPicPr>
            <a:picLocks noChangeAspect="1"/>
          </p:cNvPicPr>
          <p:nvPr/>
        </p:nvPicPr>
        <p:blipFill>
          <a:blip r:embed="rId11"/>
          <a:stretch>
            <a:fillRect/>
          </a:stretch>
        </p:blipFill>
        <p:spPr>
          <a:xfrm>
            <a:off x="18873244" y="7946736"/>
            <a:ext cx="1780111" cy="2202063"/>
          </a:xfrm>
          <a:prstGeom prst="rect">
            <a:avLst/>
          </a:prstGeom>
        </p:spPr>
      </p:pic>
      <p:sp>
        <p:nvSpPr>
          <p:cNvPr id="218" name="Flecha derecha 217"/>
          <p:cNvSpPr/>
          <p:nvPr/>
        </p:nvSpPr>
        <p:spPr>
          <a:xfrm>
            <a:off x="18240020" y="9039620"/>
            <a:ext cx="240035" cy="214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0" name="Disco magnético 219"/>
          <p:cNvSpPr/>
          <p:nvPr/>
        </p:nvSpPr>
        <p:spPr>
          <a:xfrm>
            <a:off x="11114769" y="5307772"/>
            <a:ext cx="1083734" cy="18961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1" name="Triángulo isósceles 220"/>
          <p:cNvSpPr/>
          <p:nvPr/>
        </p:nvSpPr>
        <p:spPr>
          <a:xfrm>
            <a:off x="11539995" y="5408062"/>
            <a:ext cx="2332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2" name="Flecha derecha 221"/>
          <p:cNvSpPr/>
          <p:nvPr/>
        </p:nvSpPr>
        <p:spPr>
          <a:xfrm>
            <a:off x="12457410" y="5295202"/>
            <a:ext cx="240035" cy="214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3" name="Rectángulo redondeado 222"/>
          <p:cNvSpPr/>
          <p:nvPr/>
        </p:nvSpPr>
        <p:spPr>
          <a:xfrm>
            <a:off x="12948334" y="5355606"/>
            <a:ext cx="2034294" cy="8232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4" name="Triángulo isósceles 223"/>
          <p:cNvSpPr/>
          <p:nvPr/>
        </p:nvSpPr>
        <p:spPr>
          <a:xfrm>
            <a:off x="13845913" y="5376831"/>
            <a:ext cx="2332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5" name="Flecha derecha 224"/>
          <p:cNvSpPr/>
          <p:nvPr/>
        </p:nvSpPr>
        <p:spPr>
          <a:xfrm>
            <a:off x="15236721" y="5303903"/>
            <a:ext cx="240035" cy="214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7" name="Rectángulo redondeado 226"/>
          <p:cNvSpPr/>
          <p:nvPr/>
        </p:nvSpPr>
        <p:spPr>
          <a:xfrm>
            <a:off x="15723325" y="4606476"/>
            <a:ext cx="1985179" cy="90381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9" name="Rectángulo 228"/>
          <p:cNvSpPr/>
          <p:nvPr/>
        </p:nvSpPr>
        <p:spPr>
          <a:xfrm>
            <a:off x="17484833" y="5983082"/>
            <a:ext cx="73089" cy="17770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0" name="Rectángulo redondeado 229"/>
          <p:cNvSpPr/>
          <p:nvPr/>
        </p:nvSpPr>
        <p:spPr>
          <a:xfrm>
            <a:off x="15723325" y="4945403"/>
            <a:ext cx="1985179" cy="222719"/>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2" name="CuadroTexto 231"/>
          <p:cNvSpPr txBox="1"/>
          <p:nvPr/>
        </p:nvSpPr>
        <p:spPr>
          <a:xfrm>
            <a:off x="15881655" y="5618713"/>
            <a:ext cx="928862" cy="276999"/>
          </a:xfrm>
          <a:prstGeom prst="rect">
            <a:avLst/>
          </a:prstGeom>
          <a:noFill/>
        </p:spPr>
        <p:txBody>
          <a:bodyPr wrap="square" rtlCol="0">
            <a:spAutoFit/>
          </a:bodyPr>
          <a:lstStyle/>
          <a:p>
            <a:r>
              <a:rPr lang="es-CO" sz="1200" dirty="0" smtClean="0"/>
              <a:t>Thermolyne</a:t>
            </a:r>
            <a:endParaRPr lang="es-CO" sz="1200" dirty="0"/>
          </a:p>
        </p:txBody>
      </p:sp>
      <p:sp>
        <p:nvSpPr>
          <p:cNvPr id="235" name="Rectángulo 234"/>
          <p:cNvSpPr/>
          <p:nvPr/>
        </p:nvSpPr>
        <p:spPr>
          <a:xfrm>
            <a:off x="15937626" y="5962881"/>
            <a:ext cx="442709" cy="1444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1" name="CuadroTexto 230"/>
          <p:cNvSpPr txBox="1"/>
          <p:nvPr/>
        </p:nvSpPr>
        <p:spPr>
          <a:xfrm>
            <a:off x="15880756" y="5899821"/>
            <a:ext cx="659846" cy="276999"/>
          </a:xfrm>
          <a:prstGeom prst="rect">
            <a:avLst/>
          </a:prstGeom>
          <a:noFill/>
        </p:spPr>
        <p:txBody>
          <a:bodyPr wrap="square" rtlCol="0">
            <a:spAutoFit/>
          </a:bodyPr>
          <a:lstStyle/>
          <a:p>
            <a:r>
              <a:rPr lang="es-CO" sz="1200" dirty="0" smtClean="0"/>
              <a:t>250</a:t>
            </a:r>
            <a:r>
              <a:rPr lang="es-CO" sz="1000" dirty="0" smtClean="0"/>
              <a:t> °C</a:t>
            </a:r>
            <a:endParaRPr lang="es-CO" sz="1000" dirty="0"/>
          </a:p>
        </p:txBody>
      </p:sp>
      <p:sp>
        <p:nvSpPr>
          <p:cNvPr id="238" name="Flecha derecha 237"/>
          <p:cNvSpPr/>
          <p:nvPr/>
        </p:nvSpPr>
        <p:spPr>
          <a:xfrm>
            <a:off x="18174433" y="5342475"/>
            <a:ext cx="240035" cy="214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9" name="Cilindro 238"/>
          <p:cNvSpPr/>
          <p:nvPr/>
        </p:nvSpPr>
        <p:spPr>
          <a:xfrm>
            <a:off x="18537836" y="4883977"/>
            <a:ext cx="855834" cy="114700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Elipse 2"/>
          <p:cNvSpPr/>
          <p:nvPr/>
        </p:nvSpPr>
        <p:spPr>
          <a:xfrm>
            <a:off x="18537836" y="5810173"/>
            <a:ext cx="855834" cy="2280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riángulo rectángulo 4"/>
          <p:cNvSpPr/>
          <p:nvPr/>
        </p:nvSpPr>
        <p:spPr>
          <a:xfrm rot="16200000">
            <a:off x="19109754" y="5661228"/>
            <a:ext cx="240292" cy="254361"/>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7" name="Rectángulo redondeado 216"/>
          <p:cNvSpPr/>
          <p:nvPr/>
        </p:nvSpPr>
        <p:spPr>
          <a:xfrm>
            <a:off x="145713" y="15611891"/>
            <a:ext cx="10416624" cy="135994"/>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219" name="Rectángulo redondeado 218"/>
          <p:cNvSpPr/>
          <p:nvPr/>
        </p:nvSpPr>
        <p:spPr>
          <a:xfrm>
            <a:off x="10932533" y="10998071"/>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226" name="CuadroTexto 225"/>
          <p:cNvSpPr txBox="1"/>
          <p:nvPr/>
        </p:nvSpPr>
        <p:spPr>
          <a:xfrm>
            <a:off x="13503823" y="5480631"/>
            <a:ext cx="1591733" cy="307777"/>
          </a:xfrm>
          <a:prstGeom prst="rect">
            <a:avLst/>
          </a:prstGeom>
          <a:noFill/>
        </p:spPr>
        <p:txBody>
          <a:bodyPr wrap="square" rtlCol="0">
            <a:spAutoFit/>
          </a:bodyPr>
          <a:lstStyle/>
          <a:p>
            <a:r>
              <a:rPr lang="es-CO" sz="1400" dirty="0" smtClean="0"/>
              <a:t>0,15 gr NTC</a:t>
            </a:r>
            <a:endParaRPr lang="es-CO" sz="1400" dirty="0"/>
          </a:p>
        </p:txBody>
      </p:sp>
      <p:sp>
        <p:nvSpPr>
          <p:cNvPr id="233" name="CuadroTexto 232"/>
          <p:cNvSpPr txBox="1"/>
          <p:nvPr/>
        </p:nvSpPr>
        <p:spPr>
          <a:xfrm>
            <a:off x="11651848" y="6171628"/>
            <a:ext cx="3236890" cy="523220"/>
          </a:xfrm>
          <a:prstGeom prst="rect">
            <a:avLst/>
          </a:prstGeom>
          <a:noFill/>
        </p:spPr>
        <p:txBody>
          <a:bodyPr wrap="square" rtlCol="0">
            <a:spAutoFit/>
          </a:bodyPr>
          <a:lstStyle/>
          <a:p>
            <a:r>
              <a:rPr lang="es-CO" sz="1400" dirty="0" smtClean="0"/>
              <a:t>Tiempo de calcinación 1 Hora a condiciones atmosféricas</a:t>
            </a:r>
            <a:endParaRPr lang="es-CO" sz="1400" dirty="0"/>
          </a:p>
        </p:txBody>
      </p:sp>
      <p:sp>
        <p:nvSpPr>
          <p:cNvPr id="240" name="CuadroTexto 239"/>
          <p:cNvSpPr txBox="1"/>
          <p:nvPr/>
        </p:nvSpPr>
        <p:spPr>
          <a:xfrm>
            <a:off x="14513209" y="10839569"/>
            <a:ext cx="6802655" cy="877484"/>
          </a:xfrm>
          <a:prstGeom prst="rect">
            <a:avLst/>
          </a:prstGeom>
          <a:noFill/>
        </p:spPr>
        <p:txBody>
          <a:bodyPr wrap="square" rtlCol="0">
            <a:spAutoFit/>
          </a:bodyPr>
          <a:lstStyle/>
          <a:p>
            <a:r>
              <a:rPr lang="es-CO" sz="4000" dirty="0" smtClean="0">
                <a:latin typeface="Franklin Gothic Heavy" panose="020B0903020102020204" pitchFamily="34" charset="0"/>
              </a:rPr>
              <a:t>RESULTADOS  </a:t>
            </a:r>
            <a:r>
              <a:rPr lang="es-CO" dirty="0" smtClean="0"/>
              <a:t> </a:t>
            </a:r>
            <a:endParaRPr lang="es-CO" dirty="0"/>
          </a:p>
        </p:txBody>
      </p:sp>
      <p:sp>
        <p:nvSpPr>
          <p:cNvPr id="241" name="CuadroTexto 240"/>
          <p:cNvSpPr txBox="1"/>
          <p:nvPr/>
        </p:nvSpPr>
        <p:spPr>
          <a:xfrm>
            <a:off x="206914" y="4682329"/>
            <a:ext cx="10597302" cy="3046988"/>
          </a:xfrm>
          <a:prstGeom prst="rect">
            <a:avLst/>
          </a:prstGeom>
          <a:noFill/>
        </p:spPr>
        <p:txBody>
          <a:bodyPr wrap="square" rtlCol="0">
            <a:spAutoFit/>
          </a:bodyPr>
          <a:lstStyle/>
          <a:p>
            <a:pPr algn="just"/>
            <a:r>
              <a:rPr lang="es-CO" sz="2400" dirty="0" smtClean="0">
                <a:cs typeface="Arial" panose="020B0604020202020204" pitchFamily="34" charset="0"/>
              </a:rPr>
              <a:t>En el presente trabajo se realizó la síntesis de nanotubos de carbono de pared múltiple (MWCNTS) utilizando Ferroceno como catalizador y Acrilonitrilo como fuente de carbono y nitrógeno. Se dio un tratamiento térmico para mejorar sus propiedades magnéticas induciendo la formación de magnetita. Así los MWCNT-Fe</a:t>
            </a:r>
            <a:r>
              <a:rPr lang="es-CO" sz="2400" baseline="-25000" dirty="0" smtClean="0">
                <a:cs typeface="Arial" panose="020B0604020202020204" pitchFamily="34" charset="0"/>
              </a:rPr>
              <a:t>3</a:t>
            </a:r>
            <a:r>
              <a:rPr lang="es-CO" sz="2400" dirty="0" smtClean="0">
                <a:cs typeface="Arial" panose="020B0604020202020204" pitchFamily="34" charset="0"/>
              </a:rPr>
              <a:t>O</a:t>
            </a:r>
            <a:r>
              <a:rPr lang="es-CO" sz="2400" baseline="-25000" dirty="0" smtClean="0">
                <a:cs typeface="Arial" panose="020B0604020202020204" pitchFamily="34" charset="0"/>
              </a:rPr>
              <a:t>4</a:t>
            </a:r>
            <a:r>
              <a:rPr lang="es-CO" sz="2400" dirty="0" smtClean="0">
                <a:cs typeface="Arial" panose="020B0604020202020204" pitchFamily="34" charset="0"/>
              </a:rPr>
              <a:t> disponen de área superficial y propiedades magnéticas para su uso como  vehículos para fármacos, así como átomos de nitrógeno que favorecen el anclaje de fármacos. El compósito MWCNTs por su geometría tiene potencial para su uso en tratamiento por hipertermia.</a:t>
            </a:r>
            <a:endParaRPr lang="es-CO" sz="2800" dirty="0" smtClean="0">
              <a:latin typeface="Arial" panose="020B0604020202020204" pitchFamily="34" charset="0"/>
              <a:cs typeface="Arial" panose="020B0604020202020204" pitchFamily="34" charset="0"/>
            </a:endParaRPr>
          </a:p>
        </p:txBody>
      </p:sp>
      <p:grpSp>
        <p:nvGrpSpPr>
          <p:cNvPr id="317" name="Grupo 316"/>
          <p:cNvGrpSpPr/>
          <p:nvPr/>
        </p:nvGrpSpPr>
        <p:grpSpPr>
          <a:xfrm>
            <a:off x="736166" y="16132094"/>
            <a:ext cx="10118836" cy="4751797"/>
            <a:chOff x="2936951" y="1871792"/>
            <a:chExt cx="6329578" cy="2848856"/>
          </a:xfrm>
        </p:grpSpPr>
        <p:cxnSp>
          <p:nvCxnSpPr>
            <p:cNvPr id="318" name="Conector recto 317"/>
            <p:cNvCxnSpPr>
              <a:stCxn id="359" idx="3"/>
            </p:cNvCxnSpPr>
            <p:nvPr/>
          </p:nvCxnSpPr>
          <p:spPr>
            <a:xfrm flipH="1" flipV="1">
              <a:off x="3292435" y="3625319"/>
              <a:ext cx="698654" cy="6459"/>
            </a:xfrm>
            <a:prstGeom prst="line">
              <a:avLst/>
            </a:prstGeom>
          </p:spPr>
          <p:style>
            <a:lnRef idx="1">
              <a:schemeClr val="accent1"/>
            </a:lnRef>
            <a:fillRef idx="0">
              <a:schemeClr val="accent1"/>
            </a:fillRef>
            <a:effectRef idx="0">
              <a:schemeClr val="accent1"/>
            </a:effectRef>
            <a:fontRef idx="minor">
              <a:schemeClr val="tx1"/>
            </a:fontRef>
          </p:style>
        </p:cxnSp>
        <p:sp>
          <p:nvSpPr>
            <p:cNvPr id="319" name="Menos 318"/>
            <p:cNvSpPr/>
            <p:nvPr/>
          </p:nvSpPr>
          <p:spPr>
            <a:xfrm rot="16200000">
              <a:off x="5885254" y="2749029"/>
              <a:ext cx="45719" cy="45719"/>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20" name="Grupo 319"/>
            <p:cNvGrpSpPr/>
            <p:nvPr/>
          </p:nvGrpSpPr>
          <p:grpSpPr>
            <a:xfrm>
              <a:off x="6356205" y="2408515"/>
              <a:ext cx="1684514" cy="1252787"/>
              <a:chOff x="6099808" y="2379662"/>
              <a:chExt cx="1684514" cy="1252787"/>
            </a:xfrm>
          </p:grpSpPr>
          <p:sp>
            <p:nvSpPr>
              <p:cNvPr id="381" name="Rectángulo redondeado 380"/>
              <p:cNvSpPr/>
              <p:nvPr/>
            </p:nvSpPr>
            <p:spPr>
              <a:xfrm>
                <a:off x="6099808" y="2626763"/>
                <a:ext cx="1684514" cy="45719"/>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2" name="Rectángulo redondeado 381"/>
              <p:cNvSpPr/>
              <p:nvPr/>
            </p:nvSpPr>
            <p:spPr>
              <a:xfrm>
                <a:off x="6435829" y="2379662"/>
                <a:ext cx="1241778" cy="54186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3" name="Trapecio 382"/>
              <p:cNvSpPr/>
              <p:nvPr/>
            </p:nvSpPr>
            <p:spPr>
              <a:xfrm>
                <a:off x="6394201" y="2957510"/>
                <a:ext cx="1322564" cy="43744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4" name="Rectángulo 383"/>
              <p:cNvSpPr/>
              <p:nvPr/>
            </p:nvSpPr>
            <p:spPr>
              <a:xfrm>
                <a:off x="7537695" y="3204982"/>
                <a:ext cx="45719" cy="10653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5" name="Rectángulo 384"/>
              <p:cNvSpPr/>
              <p:nvPr/>
            </p:nvSpPr>
            <p:spPr>
              <a:xfrm>
                <a:off x="6561064" y="3164438"/>
                <a:ext cx="337864" cy="13797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6" name="Rectángulo redondeado 385"/>
              <p:cNvSpPr/>
              <p:nvPr/>
            </p:nvSpPr>
            <p:spPr>
              <a:xfrm>
                <a:off x="6435829" y="2582860"/>
                <a:ext cx="1241778" cy="13352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7" name="Rectángulo 386"/>
              <p:cNvSpPr/>
              <p:nvPr/>
            </p:nvSpPr>
            <p:spPr>
              <a:xfrm>
                <a:off x="6589753" y="3186932"/>
                <a:ext cx="276925" cy="86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8" name="CuadroTexto 387"/>
              <p:cNvSpPr txBox="1"/>
              <p:nvPr/>
            </p:nvSpPr>
            <p:spPr>
              <a:xfrm>
                <a:off x="6550533" y="3140078"/>
                <a:ext cx="412750" cy="166070"/>
              </a:xfrm>
              <a:prstGeom prst="rect">
                <a:avLst/>
              </a:prstGeom>
              <a:noFill/>
            </p:spPr>
            <p:txBody>
              <a:bodyPr wrap="square" rtlCol="0">
                <a:spAutoFit/>
              </a:bodyPr>
              <a:lstStyle/>
              <a:p>
                <a:r>
                  <a:rPr lang="es-CO" sz="1200" dirty="0" smtClean="0"/>
                  <a:t>800</a:t>
                </a:r>
                <a:r>
                  <a:rPr lang="es-CO" sz="1000" dirty="0" smtClean="0"/>
                  <a:t> °C</a:t>
                </a:r>
                <a:endParaRPr lang="es-CO" sz="1000" dirty="0"/>
              </a:p>
            </p:txBody>
          </p:sp>
          <p:sp>
            <p:nvSpPr>
              <p:cNvPr id="389" name="Rectángulo 388"/>
              <p:cNvSpPr/>
              <p:nvPr/>
            </p:nvSpPr>
            <p:spPr>
              <a:xfrm>
                <a:off x="6545190" y="3028927"/>
                <a:ext cx="556313" cy="958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0" name="CuadroTexto 389"/>
              <p:cNvSpPr txBox="1"/>
              <p:nvPr/>
            </p:nvSpPr>
            <p:spPr>
              <a:xfrm>
                <a:off x="6523304" y="2995741"/>
                <a:ext cx="581026" cy="166070"/>
              </a:xfrm>
              <a:prstGeom prst="rect">
                <a:avLst/>
              </a:prstGeom>
              <a:noFill/>
            </p:spPr>
            <p:txBody>
              <a:bodyPr wrap="square" rtlCol="0">
                <a:spAutoFit/>
              </a:bodyPr>
              <a:lstStyle/>
              <a:p>
                <a:r>
                  <a:rPr lang="es-CO" sz="1200" dirty="0" smtClean="0"/>
                  <a:t>Thermolyne</a:t>
                </a:r>
                <a:endParaRPr lang="es-CO" sz="1200" dirty="0"/>
              </a:p>
            </p:txBody>
          </p:sp>
          <p:sp>
            <p:nvSpPr>
              <p:cNvPr id="391" name="CuadroTexto 390"/>
              <p:cNvSpPr txBox="1"/>
              <p:nvPr/>
            </p:nvSpPr>
            <p:spPr>
              <a:xfrm>
                <a:off x="6715808" y="3414562"/>
                <a:ext cx="1008380" cy="217887"/>
              </a:xfrm>
              <a:prstGeom prst="rect">
                <a:avLst/>
              </a:prstGeom>
              <a:noFill/>
            </p:spPr>
            <p:txBody>
              <a:bodyPr wrap="square" rtlCol="0">
                <a:spAutoFit/>
              </a:bodyPr>
              <a:lstStyle/>
              <a:p>
                <a:r>
                  <a:rPr lang="es-CO" sz="1400" dirty="0" smtClean="0"/>
                  <a:t>Horno Tubular</a:t>
                </a:r>
                <a:endParaRPr lang="es-CO" sz="1400" dirty="0"/>
              </a:p>
            </p:txBody>
          </p:sp>
        </p:grpSp>
        <p:grpSp>
          <p:nvGrpSpPr>
            <p:cNvPr id="321" name="Grupo 320"/>
            <p:cNvGrpSpPr/>
            <p:nvPr/>
          </p:nvGrpSpPr>
          <p:grpSpPr>
            <a:xfrm>
              <a:off x="5576477" y="2586410"/>
              <a:ext cx="779728" cy="1091088"/>
              <a:chOff x="5320080" y="2562225"/>
              <a:chExt cx="779728" cy="1091088"/>
            </a:xfrm>
          </p:grpSpPr>
          <p:sp>
            <p:nvSpPr>
              <p:cNvPr id="374" name="Rectángulo 373"/>
              <p:cNvSpPr/>
              <p:nvPr/>
            </p:nvSpPr>
            <p:spPr>
              <a:xfrm flipV="1">
                <a:off x="5686425" y="2625855"/>
                <a:ext cx="310408" cy="45719"/>
              </a:xfrm>
              <a:prstGeom prst="rect">
                <a:avLst/>
              </a:prstGeom>
              <a:solidFill>
                <a:schemeClr val="bg2">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5" name="Rectángulo 374"/>
              <p:cNvSpPr/>
              <p:nvPr/>
            </p:nvSpPr>
            <p:spPr>
              <a:xfrm>
                <a:off x="5995033" y="2593578"/>
                <a:ext cx="47625" cy="11027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6" name="Rectángulo 375"/>
              <p:cNvSpPr/>
              <p:nvPr/>
            </p:nvSpPr>
            <p:spPr>
              <a:xfrm>
                <a:off x="6042658" y="2625856"/>
                <a:ext cx="57150" cy="4571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7" name="Rectángulo 376"/>
              <p:cNvSpPr/>
              <p:nvPr/>
            </p:nvSpPr>
            <p:spPr>
              <a:xfrm>
                <a:off x="5522480" y="2847132"/>
                <a:ext cx="89762" cy="76046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8" name="Rectángulo 377"/>
              <p:cNvSpPr/>
              <p:nvPr/>
            </p:nvSpPr>
            <p:spPr>
              <a:xfrm flipH="1">
                <a:off x="5544502" y="2716387"/>
                <a:ext cx="45719" cy="130745"/>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9" name="Rectángulo redondeado 378"/>
              <p:cNvSpPr/>
              <p:nvPr/>
            </p:nvSpPr>
            <p:spPr>
              <a:xfrm>
                <a:off x="5448300" y="2562225"/>
                <a:ext cx="238125" cy="160057"/>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0" name="Rectángulo 379"/>
              <p:cNvSpPr/>
              <p:nvPr/>
            </p:nvSpPr>
            <p:spPr>
              <a:xfrm>
                <a:off x="5320080" y="3607594"/>
                <a:ext cx="494562"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22" name="Menos 321"/>
            <p:cNvSpPr/>
            <p:nvPr/>
          </p:nvSpPr>
          <p:spPr>
            <a:xfrm>
              <a:off x="5593396" y="2605575"/>
              <a:ext cx="116956" cy="120807"/>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3" name="Menos 322"/>
            <p:cNvSpPr/>
            <p:nvPr/>
          </p:nvSpPr>
          <p:spPr>
            <a:xfrm rot="16200000">
              <a:off x="5711200" y="2744719"/>
              <a:ext cx="66832" cy="62561"/>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4" name="Forma libre 323"/>
            <p:cNvSpPr/>
            <p:nvPr/>
          </p:nvSpPr>
          <p:spPr>
            <a:xfrm>
              <a:off x="4933950" y="2807494"/>
              <a:ext cx="812006" cy="1212056"/>
            </a:xfrm>
            <a:custGeom>
              <a:avLst/>
              <a:gdLst>
                <a:gd name="connsiteX0" fmla="*/ 812006 w 812006"/>
                <a:gd name="connsiteY0" fmla="*/ 0 h 1212056"/>
                <a:gd name="connsiteX1" fmla="*/ 716756 w 812006"/>
                <a:gd name="connsiteY1" fmla="*/ 566737 h 1212056"/>
                <a:gd name="connsiteX2" fmla="*/ 354806 w 812006"/>
                <a:gd name="connsiteY2" fmla="*/ 1002506 h 1212056"/>
                <a:gd name="connsiteX3" fmla="*/ 0 w 812006"/>
                <a:gd name="connsiteY3" fmla="*/ 1212056 h 1212056"/>
              </a:gdLst>
              <a:ahLst/>
              <a:cxnLst>
                <a:cxn ang="0">
                  <a:pos x="connsiteX0" y="connsiteY0"/>
                </a:cxn>
                <a:cxn ang="0">
                  <a:pos x="connsiteX1" y="connsiteY1"/>
                </a:cxn>
                <a:cxn ang="0">
                  <a:pos x="connsiteX2" y="connsiteY2"/>
                </a:cxn>
                <a:cxn ang="0">
                  <a:pos x="connsiteX3" y="connsiteY3"/>
                </a:cxn>
              </a:cxnLst>
              <a:rect l="l" t="t" r="r" b="b"/>
              <a:pathLst>
                <a:path w="812006" h="1212056">
                  <a:moveTo>
                    <a:pt x="812006" y="0"/>
                  </a:moveTo>
                  <a:cubicBezTo>
                    <a:pt x="802481" y="199826"/>
                    <a:pt x="792956" y="399653"/>
                    <a:pt x="716756" y="566737"/>
                  </a:cubicBezTo>
                  <a:cubicBezTo>
                    <a:pt x="640556" y="733821"/>
                    <a:pt x="474265" y="894953"/>
                    <a:pt x="354806" y="1002506"/>
                  </a:cubicBezTo>
                  <a:cubicBezTo>
                    <a:pt x="235347" y="1110059"/>
                    <a:pt x="120650" y="1191419"/>
                    <a:pt x="0" y="121205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25" name="Grupo 324"/>
            <p:cNvGrpSpPr/>
            <p:nvPr/>
          </p:nvGrpSpPr>
          <p:grpSpPr>
            <a:xfrm>
              <a:off x="3851788" y="3907248"/>
              <a:ext cx="1235490" cy="593401"/>
              <a:chOff x="4724400" y="3816675"/>
              <a:chExt cx="1235490" cy="593401"/>
            </a:xfrm>
          </p:grpSpPr>
          <p:sp>
            <p:nvSpPr>
              <p:cNvPr id="360" name="Rectángulo redondeado 359"/>
              <p:cNvSpPr/>
              <p:nvPr/>
            </p:nvSpPr>
            <p:spPr>
              <a:xfrm>
                <a:off x="4726402" y="4037238"/>
                <a:ext cx="1233488" cy="371475"/>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1" name="Rectángulo redondeado 360"/>
              <p:cNvSpPr/>
              <p:nvPr/>
            </p:nvSpPr>
            <p:spPr>
              <a:xfrm>
                <a:off x="4724400" y="4280268"/>
                <a:ext cx="1233488" cy="129808"/>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2" name="Rectángulo 361"/>
              <p:cNvSpPr/>
              <p:nvPr/>
            </p:nvSpPr>
            <p:spPr>
              <a:xfrm>
                <a:off x="4805362" y="3823024"/>
                <a:ext cx="45719" cy="2155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63" name="Grupo 362"/>
              <p:cNvGrpSpPr/>
              <p:nvPr/>
            </p:nvGrpSpPr>
            <p:grpSpPr>
              <a:xfrm>
                <a:off x="4856283" y="3861884"/>
                <a:ext cx="960999" cy="135133"/>
                <a:chOff x="4231810" y="3127151"/>
                <a:chExt cx="669724" cy="112270"/>
              </a:xfrm>
            </p:grpSpPr>
            <p:sp>
              <p:nvSpPr>
                <p:cNvPr id="370" name="Rectángulo 369"/>
                <p:cNvSpPr/>
                <p:nvPr/>
              </p:nvSpPr>
              <p:spPr>
                <a:xfrm>
                  <a:off x="4231810" y="3127151"/>
                  <a:ext cx="45719" cy="1122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1" name="Rectángulo 370"/>
                <p:cNvSpPr/>
                <p:nvPr/>
              </p:nvSpPr>
              <p:spPr>
                <a:xfrm>
                  <a:off x="4274818" y="3160862"/>
                  <a:ext cx="298939" cy="45719"/>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2" name="Rectángulo 371"/>
                <p:cNvSpPr/>
                <p:nvPr/>
              </p:nvSpPr>
              <p:spPr>
                <a:xfrm>
                  <a:off x="4536728" y="3136655"/>
                  <a:ext cx="319087" cy="93262"/>
                </a:xfrm>
                <a:prstGeom prst="rect">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3" name="Menos 372"/>
                <p:cNvSpPr/>
                <p:nvPr/>
              </p:nvSpPr>
              <p:spPr>
                <a:xfrm>
                  <a:off x="4855815" y="3160426"/>
                  <a:ext cx="45719" cy="45719"/>
                </a:xfrm>
                <a:prstGeom prst="mathMinus">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64" name="Rectángulo 363"/>
              <p:cNvSpPr/>
              <p:nvPr/>
            </p:nvSpPr>
            <p:spPr>
              <a:xfrm>
                <a:off x="5677543" y="3816675"/>
                <a:ext cx="45719" cy="2155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5" name="CuadroTexto 364"/>
              <p:cNvSpPr txBox="1"/>
              <p:nvPr/>
            </p:nvSpPr>
            <p:spPr>
              <a:xfrm>
                <a:off x="5291982" y="3845942"/>
                <a:ext cx="412750" cy="166070"/>
              </a:xfrm>
              <a:prstGeom prst="rect">
                <a:avLst/>
              </a:prstGeom>
              <a:noFill/>
            </p:spPr>
            <p:txBody>
              <a:bodyPr wrap="square" rtlCol="0">
                <a:spAutoFit/>
              </a:bodyPr>
              <a:lstStyle/>
              <a:p>
                <a:r>
                  <a:rPr lang="es-CO" sz="1200" dirty="0" smtClean="0"/>
                  <a:t>50 ml</a:t>
                </a:r>
                <a:endParaRPr lang="es-CO" sz="1200" dirty="0"/>
              </a:p>
            </p:txBody>
          </p:sp>
          <p:sp>
            <p:nvSpPr>
              <p:cNvPr id="366" name="Rectángulo 365"/>
              <p:cNvSpPr/>
              <p:nvPr/>
            </p:nvSpPr>
            <p:spPr>
              <a:xfrm>
                <a:off x="4828221" y="4102214"/>
                <a:ext cx="410091" cy="144699"/>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7" name="Rectángulo 366"/>
              <p:cNvSpPr/>
              <p:nvPr/>
            </p:nvSpPr>
            <p:spPr>
              <a:xfrm>
                <a:off x="4868974" y="4123284"/>
                <a:ext cx="337562" cy="1056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8" name="CuadroTexto 367"/>
              <p:cNvSpPr txBox="1"/>
              <p:nvPr/>
            </p:nvSpPr>
            <p:spPr>
              <a:xfrm>
                <a:off x="4823900" y="4090068"/>
                <a:ext cx="519112" cy="156844"/>
              </a:xfrm>
              <a:prstGeom prst="rect">
                <a:avLst/>
              </a:prstGeom>
              <a:noFill/>
            </p:spPr>
            <p:txBody>
              <a:bodyPr wrap="square" rtlCol="0">
                <a:spAutoFit/>
              </a:bodyPr>
              <a:lstStyle/>
              <a:p>
                <a:r>
                  <a:rPr lang="es-CO" sz="1100" dirty="0" smtClean="0"/>
                  <a:t>60 mL/h</a:t>
                </a:r>
                <a:endParaRPr lang="es-CO" sz="1100" dirty="0"/>
              </a:p>
            </p:txBody>
          </p:sp>
          <p:sp>
            <p:nvSpPr>
              <p:cNvPr id="369" name="Rectángulo 368"/>
              <p:cNvSpPr/>
              <p:nvPr/>
            </p:nvSpPr>
            <p:spPr>
              <a:xfrm>
                <a:off x="5799307" y="4145362"/>
                <a:ext cx="45719" cy="10653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326" name="Grupo 325"/>
            <p:cNvGrpSpPr/>
            <p:nvPr/>
          </p:nvGrpSpPr>
          <p:grpSpPr>
            <a:xfrm>
              <a:off x="3991089" y="3162523"/>
              <a:ext cx="664327" cy="547363"/>
              <a:chOff x="3991089" y="3162523"/>
              <a:chExt cx="664327" cy="547363"/>
            </a:xfrm>
          </p:grpSpPr>
          <p:sp>
            <p:nvSpPr>
              <p:cNvPr id="351" name="Rectángulo 350"/>
              <p:cNvSpPr/>
              <p:nvPr/>
            </p:nvSpPr>
            <p:spPr>
              <a:xfrm>
                <a:off x="4175637" y="3162523"/>
                <a:ext cx="367334" cy="30117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2" name="Rectángulo 351"/>
              <p:cNvSpPr/>
              <p:nvPr/>
            </p:nvSpPr>
            <p:spPr>
              <a:xfrm>
                <a:off x="4175637" y="3473851"/>
                <a:ext cx="367334" cy="8135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3" name="Rectángulo 352"/>
              <p:cNvSpPr/>
              <p:nvPr/>
            </p:nvSpPr>
            <p:spPr>
              <a:xfrm>
                <a:off x="4037301" y="3554962"/>
                <a:ext cx="505670" cy="154924"/>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354" name="Conector recto de flecha 353"/>
              <p:cNvCxnSpPr/>
              <p:nvPr/>
            </p:nvCxnSpPr>
            <p:spPr>
              <a:xfrm>
                <a:off x="4175637" y="3653140"/>
                <a:ext cx="276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5" name="CuadroTexto 354"/>
              <p:cNvSpPr txBox="1"/>
              <p:nvPr/>
            </p:nvSpPr>
            <p:spPr>
              <a:xfrm>
                <a:off x="4122877" y="3519535"/>
                <a:ext cx="331989" cy="152231"/>
              </a:xfrm>
              <a:prstGeom prst="rect">
                <a:avLst/>
              </a:prstGeom>
              <a:noFill/>
            </p:spPr>
            <p:txBody>
              <a:bodyPr wrap="square" rtlCol="0">
                <a:spAutoFit/>
              </a:bodyPr>
              <a:lstStyle/>
              <a:p>
                <a:r>
                  <a:rPr lang="es-CO" sz="1000" dirty="0" smtClean="0"/>
                  <a:t>Flow</a:t>
                </a:r>
                <a:endParaRPr lang="es-CO" sz="1000" dirty="0"/>
              </a:p>
            </p:txBody>
          </p:sp>
          <p:sp>
            <p:nvSpPr>
              <p:cNvPr id="356" name="Rectángulo 355"/>
              <p:cNvSpPr/>
              <p:nvPr/>
            </p:nvSpPr>
            <p:spPr>
              <a:xfrm>
                <a:off x="4216891" y="3195777"/>
                <a:ext cx="282068" cy="238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7" name="CuadroTexto 356"/>
              <p:cNvSpPr txBox="1"/>
              <p:nvPr/>
            </p:nvSpPr>
            <p:spPr>
              <a:xfrm>
                <a:off x="4193233" y="3185084"/>
                <a:ext cx="462183" cy="258331"/>
              </a:xfrm>
              <a:prstGeom prst="rect">
                <a:avLst/>
              </a:prstGeom>
              <a:noFill/>
            </p:spPr>
            <p:txBody>
              <a:bodyPr wrap="square" rtlCol="0">
                <a:spAutoFit/>
              </a:bodyPr>
              <a:lstStyle/>
              <a:p>
                <a:r>
                  <a:rPr lang="es-CO" sz="1100" dirty="0" smtClean="0"/>
                  <a:t>1000 cc/min</a:t>
                </a:r>
                <a:endParaRPr lang="es-CO" sz="1100" dirty="0"/>
              </a:p>
            </p:txBody>
          </p:sp>
          <p:sp>
            <p:nvSpPr>
              <p:cNvPr id="358" name="Rectángulo 357"/>
              <p:cNvSpPr/>
              <p:nvPr/>
            </p:nvSpPr>
            <p:spPr>
              <a:xfrm>
                <a:off x="4548295" y="3608917"/>
                <a:ext cx="45719"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9" name="Rectángulo 358"/>
              <p:cNvSpPr/>
              <p:nvPr/>
            </p:nvSpPr>
            <p:spPr>
              <a:xfrm flipH="1">
                <a:off x="3991089" y="3608918"/>
                <a:ext cx="45719"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27" name="Forma libre 326"/>
            <p:cNvSpPr/>
            <p:nvPr/>
          </p:nvSpPr>
          <p:spPr>
            <a:xfrm>
              <a:off x="4598194" y="2660174"/>
              <a:ext cx="1007269" cy="968851"/>
            </a:xfrm>
            <a:custGeom>
              <a:avLst/>
              <a:gdLst>
                <a:gd name="connsiteX0" fmla="*/ 0 w 1007269"/>
                <a:gd name="connsiteY0" fmla="*/ 968851 h 968851"/>
                <a:gd name="connsiteX1" fmla="*/ 547687 w 1007269"/>
                <a:gd name="connsiteY1" fmla="*/ 695007 h 968851"/>
                <a:gd name="connsiteX2" fmla="*/ 766762 w 1007269"/>
                <a:gd name="connsiteY2" fmla="*/ 116364 h 968851"/>
                <a:gd name="connsiteX3" fmla="*/ 1007269 w 1007269"/>
                <a:gd name="connsiteY3" fmla="*/ 4445 h 968851"/>
              </a:gdLst>
              <a:ahLst/>
              <a:cxnLst>
                <a:cxn ang="0">
                  <a:pos x="connsiteX0" y="connsiteY0"/>
                </a:cxn>
                <a:cxn ang="0">
                  <a:pos x="connsiteX1" y="connsiteY1"/>
                </a:cxn>
                <a:cxn ang="0">
                  <a:pos x="connsiteX2" y="connsiteY2"/>
                </a:cxn>
                <a:cxn ang="0">
                  <a:pos x="connsiteX3" y="connsiteY3"/>
                </a:cxn>
              </a:cxnLst>
              <a:rect l="l" t="t" r="r" b="b"/>
              <a:pathLst>
                <a:path w="1007269" h="968851">
                  <a:moveTo>
                    <a:pt x="0" y="968851"/>
                  </a:moveTo>
                  <a:cubicBezTo>
                    <a:pt x="209946" y="902969"/>
                    <a:pt x="419893" y="837088"/>
                    <a:pt x="547687" y="695007"/>
                  </a:cubicBezTo>
                  <a:cubicBezTo>
                    <a:pt x="675481" y="552926"/>
                    <a:pt x="690165" y="231458"/>
                    <a:pt x="766762" y="116364"/>
                  </a:cubicBezTo>
                  <a:cubicBezTo>
                    <a:pt x="843359" y="1270"/>
                    <a:pt x="959247" y="-8652"/>
                    <a:pt x="1007269" y="44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28" name="Grupo 327"/>
            <p:cNvGrpSpPr/>
            <p:nvPr/>
          </p:nvGrpSpPr>
          <p:grpSpPr>
            <a:xfrm>
              <a:off x="3626704" y="3561828"/>
              <a:ext cx="168896" cy="126984"/>
              <a:chOff x="1392365" y="3172676"/>
              <a:chExt cx="161344" cy="120979"/>
            </a:xfrm>
          </p:grpSpPr>
          <p:sp>
            <p:nvSpPr>
              <p:cNvPr id="349" name="Triángulo isósceles 348"/>
              <p:cNvSpPr/>
              <p:nvPr/>
            </p:nvSpPr>
            <p:spPr>
              <a:xfrm rot="5400000">
                <a:off x="1369118" y="3195923"/>
                <a:ext cx="120979" cy="744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0" name="Triángulo isósceles 349"/>
              <p:cNvSpPr/>
              <p:nvPr/>
            </p:nvSpPr>
            <p:spPr>
              <a:xfrm rot="16200000">
                <a:off x="1455977" y="3195923"/>
                <a:ext cx="120979" cy="744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329" name="Grupo 328"/>
            <p:cNvGrpSpPr/>
            <p:nvPr/>
          </p:nvGrpSpPr>
          <p:grpSpPr>
            <a:xfrm>
              <a:off x="3217959" y="3563944"/>
              <a:ext cx="46713" cy="93195"/>
              <a:chOff x="2947904" y="3584303"/>
              <a:chExt cx="46713" cy="93195"/>
            </a:xfrm>
          </p:grpSpPr>
          <p:sp>
            <p:nvSpPr>
              <p:cNvPr id="347" name="Forma libre 346"/>
              <p:cNvSpPr/>
              <p:nvPr/>
            </p:nvSpPr>
            <p:spPr>
              <a:xfrm>
                <a:off x="2982711" y="3584303"/>
                <a:ext cx="11906" cy="93195"/>
              </a:xfrm>
              <a:custGeom>
                <a:avLst/>
                <a:gdLst>
                  <a:gd name="connsiteX0" fmla="*/ 7143 w 11906"/>
                  <a:gd name="connsiteY0" fmla="*/ 0 h 93195"/>
                  <a:gd name="connsiteX1" fmla="*/ 2381 w 11906"/>
                  <a:gd name="connsiteY1" fmla="*/ 11906 h 93195"/>
                  <a:gd name="connsiteX2" fmla="*/ 0 w 11906"/>
                  <a:gd name="connsiteY2" fmla="*/ 19050 h 93195"/>
                  <a:gd name="connsiteX3" fmla="*/ 2381 w 11906"/>
                  <a:gd name="connsiteY3" fmla="*/ 35718 h 93195"/>
                  <a:gd name="connsiteX4" fmla="*/ 9525 w 11906"/>
                  <a:gd name="connsiteY4" fmla="*/ 57150 h 93195"/>
                  <a:gd name="connsiteX5" fmla="*/ 11906 w 11906"/>
                  <a:gd name="connsiteY5" fmla="*/ 64293 h 93195"/>
                  <a:gd name="connsiteX6" fmla="*/ 7143 w 11906"/>
                  <a:gd name="connsiteY6" fmla="*/ 92868 h 93195"/>
                  <a:gd name="connsiteX7" fmla="*/ 4762 w 11906"/>
                  <a:gd name="connsiteY7" fmla="*/ 92868 h 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 h="93195">
                    <a:moveTo>
                      <a:pt x="7143" y="0"/>
                    </a:moveTo>
                    <a:cubicBezTo>
                      <a:pt x="5556" y="3969"/>
                      <a:pt x="3882" y="7904"/>
                      <a:pt x="2381" y="11906"/>
                    </a:cubicBezTo>
                    <a:cubicBezTo>
                      <a:pt x="1500" y="14256"/>
                      <a:pt x="0" y="16540"/>
                      <a:pt x="0" y="19050"/>
                    </a:cubicBezTo>
                    <a:cubicBezTo>
                      <a:pt x="0" y="24662"/>
                      <a:pt x="1119" y="30249"/>
                      <a:pt x="2381" y="35718"/>
                    </a:cubicBezTo>
                    <a:cubicBezTo>
                      <a:pt x="2387" y="35744"/>
                      <a:pt x="8330" y="53566"/>
                      <a:pt x="9525" y="57150"/>
                    </a:cubicBezTo>
                    <a:lnTo>
                      <a:pt x="11906" y="64293"/>
                    </a:lnTo>
                    <a:cubicBezTo>
                      <a:pt x="11634" y="66197"/>
                      <a:pt x="8693" y="88994"/>
                      <a:pt x="7143" y="92868"/>
                    </a:cubicBezTo>
                    <a:cubicBezTo>
                      <a:pt x="6848" y="93605"/>
                      <a:pt x="5556" y="92868"/>
                      <a:pt x="4762" y="928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8" name="Forma libre 347"/>
              <p:cNvSpPr/>
              <p:nvPr/>
            </p:nvSpPr>
            <p:spPr>
              <a:xfrm>
                <a:off x="2947904" y="3584303"/>
                <a:ext cx="11906" cy="93195"/>
              </a:xfrm>
              <a:custGeom>
                <a:avLst/>
                <a:gdLst>
                  <a:gd name="connsiteX0" fmla="*/ 7143 w 11906"/>
                  <a:gd name="connsiteY0" fmla="*/ 0 h 93195"/>
                  <a:gd name="connsiteX1" fmla="*/ 2381 w 11906"/>
                  <a:gd name="connsiteY1" fmla="*/ 11906 h 93195"/>
                  <a:gd name="connsiteX2" fmla="*/ 0 w 11906"/>
                  <a:gd name="connsiteY2" fmla="*/ 19050 h 93195"/>
                  <a:gd name="connsiteX3" fmla="*/ 2381 w 11906"/>
                  <a:gd name="connsiteY3" fmla="*/ 35718 h 93195"/>
                  <a:gd name="connsiteX4" fmla="*/ 9525 w 11906"/>
                  <a:gd name="connsiteY4" fmla="*/ 57150 h 93195"/>
                  <a:gd name="connsiteX5" fmla="*/ 11906 w 11906"/>
                  <a:gd name="connsiteY5" fmla="*/ 64293 h 93195"/>
                  <a:gd name="connsiteX6" fmla="*/ 7143 w 11906"/>
                  <a:gd name="connsiteY6" fmla="*/ 92868 h 93195"/>
                  <a:gd name="connsiteX7" fmla="*/ 4762 w 11906"/>
                  <a:gd name="connsiteY7" fmla="*/ 92868 h 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 h="93195">
                    <a:moveTo>
                      <a:pt x="7143" y="0"/>
                    </a:moveTo>
                    <a:cubicBezTo>
                      <a:pt x="5556" y="3969"/>
                      <a:pt x="3882" y="7904"/>
                      <a:pt x="2381" y="11906"/>
                    </a:cubicBezTo>
                    <a:cubicBezTo>
                      <a:pt x="1500" y="14256"/>
                      <a:pt x="0" y="16540"/>
                      <a:pt x="0" y="19050"/>
                    </a:cubicBezTo>
                    <a:cubicBezTo>
                      <a:pt x="0" y="24662"/>
                      <a:pt x="1119" y="30249"/>
                      <a:pt x="2381" y="35718"/>
                    </a:cubicBezTo>
                    <a:cubicBezTo>
                      <a:pt x="2387" y="35744"/>
                      <a:pt x="8330" y="53566"/>
                      <a:pt x="9525" y="57150"/>
                    </a:cubicBezTo>
                    <a:lnTo>
                      <a:pt x="11906" y="64293"/>
                    </a:lnTo>
                    <a:cubicBezTo>
                      <a:pt x="11634" y="66197"/>
                      <a:pt x="8693" y="88994"/>
                      <a:pt x="7143" y="92868"/>
                    </a:cubicBezTo>
                    <a:cubicBezTo>
                      <a:pt x="6848" y="93605"/>
                      <a:pt x="5556" y="92868"/>
                      <a:pt x="4762" y="928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30" name="CuadroTexto 329"/>
            <p:cNvSpPr txBox="1"/>
            <p:nvPr/>
          </p:nvSpPr>
          <p:spPr>
            <a:xfrm>
              <a:off x="3096413" y="3358435"/>
              <a:ext cx="412750" cy="217887"/>
            </a:xfrm>
            <a:prstGeom prst="rect">
              <a:avLst/>
            </a:prstGeom>
            <a:noFill/>
          </p:spPr>
          <p:txBody>
            <a:bodyPr wrap="square" rtlCol="0">
              <a:spAutoFit/>
            </a:bodyPr>
            <a:lstStyle/>
            <a:p>
              <a:r>
                <a:rPr lang="es-CO" sz="1400" dirty="0" smtClean="0"/>
                <a:t>Ar</a:t>
              </a:r>
              <a:endParaRPr lang="es-CO" sz="1400" dirty="0"/>
            </a:p>
          </p:txBody>
        </p:sp>
        <p:grpSp>
          <p:nvGrpSpPr>
            <p:cNvPr id="331" name="Grupo 330"/>
            <p:cNvGrpSpPr/>
            <p:nvPr/>
          </p:nvGrpSpPr>
          <p:grpSpPr>
            <a:xfrm>
              <a:off x="5719909" y="4073592"/>
              <a:ext cx="752745" cy="369938"/>
              <a:chOff x="5719909" y="4073592"/>
              <a:chExt cx="752745" cy="369938"/>
            </a:xfrm>
          </p:grpSpPr>
          <p:sp>
            <p:nvSpPr>
              <p:cNvPr id="341" name="Rectángulo 340"/>
              <p:cNvSpPr/>
              <p:nvPr/>
            </p:nvSpPr>
            <p:spPr>
              <a:xfrm>
                <a:off x="5719909" y="4073592"/>
                <a:ext cx="748424" cy="369938"/>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2" name="Rectángulo 341"/>
              <p:cNvSpPr/>
              <p:nvPr/>
            </p:nvSpPr>
            <p:spPr>
              <a:xfrm>
                <a:off x="6075363" y="4235935"/>
                <a:ext cx="333229" cy="159185"/>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3" name="Rectángulo 342"/>
              <p:cNvSpPr/>
              <p:nvPr/>
            </p:nvSpPr>
            <p:spPr>
              <a:xfrm>
                <a:off x="6107139" y="4251985"/>
                <a:ext cx="279374" cy="118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4" name="CuadroTexto 343"/>
              <p:cNvSpPr txBox="1"/>
              <p:nvPr/>
            </p:nvSpPr>
            <p:spPr>
              <a:xfrm>
                <a:off x="6059904" y="4228378"/>
                <a:ext cx="412750" cy="166070"/>
              </a:xfrm>
              <a:prstGeom prst="rect">
                <a:avLst/>
              </a:prstGeom>
              <a:noFill/>
            </p:spPr>
            <p:txBody>
              <a:bodyPr wrap="square" rtlCol="0">
                <a:spAutoFit/>
              </a:bodyPr>
              <a:lstStyle/>
              <a:p>
                <a:r>
                  <a:rPr lang="es-CO" sz="1200" dirty="0" smtClean="0"/>
                  <a:t>250 °C</a:t>
                </a:r>
                <a:endParaRPr lang="es-CO" sz="1200" dirty="0"/>
              </a:p>
            </p:txBody>
          </p:sp>
          <p:sp>
            <p:nvSpPr>
              <p:cNvPr id="345" name="Rectángulo redondeado 344"/>
              <p:cNvSpPr/>
              <p:nvPr/>
            </p:nvSpPr>
            <p:spPr>
              <a:xfrm>
                <a:off x="5998805" y="4137879"/>
                <a:ext cx="422197" cy="4571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6" name="Rectángulo 345"/>
              <p:cNvSpPr/>
              <p:nvPr/>
            </p:nvSpPr>
            <p:spPr>
              <a:xfrm>
                <a:off x="5796073" y="4264302"/>
                <a:ext cx="45719" cy="10653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32" name="Forma libre 331"/>
            <p:cNvSpPr/>
            <p:nvPr/>
          </p:nvSpPr>
          <p:spPr>
            <a:xfrm>
              <a:off x="5907881" y="2795588"/>
              <a:ext cx="423863" cy="1278731"/>
            </a:xfrm>
            <a:custGeom>
              <a:avLst/>
              <a:gdLst>
                <a:gd name="connsiteX0" fmla="*/ 0 w 423863"/>
                <a:gd name="connsiteY0" fmla="*/ 0 h 1278731"/>
                <a:gd name="connsiteX1" fmla="*/ 76200 w 423863"/>
                <a:gd name="connsiteY1" fmla="*/ 511968 h 1278731"/>
                <a:gd name="connsiteX2" fmla="*/ 373857 w 423863"/>
                <a:gd name="connsiteY2" fmla="*/ 1004887 h 1278731"/>
                <a:gd name="connsiteX3" fmla="*/ 423863 w 423863"/>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23863" h="1278731">
                  <a:moveTo>
                    <a:pt x="0" y="0"/>
                  </a:moveTo>
                  <a:cubicBezTo>
                    <a:pt x="6945" y="172243"/>
                    <a:pt x="13891" y="344487"/>
                    <a:pt x="76200" y="511968"/>
                  </a:cubicBezTo>
                  <a:cubicBezTo>
                    <a:pt x="138509" y="679449"/>
                    <a:pt x="315913" y="877093"/>
                    <a:pt x="373857" y="1004887"/>
                  </a:cubicBezTo>
                  <a:cubicBezTo>
                    <a:pt x="431801" y="1132681"/>
                    <a:pt x="419894" y="1212453"/>
                    <a:pt x="423863" y="12787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33" name="CuadroTexto 332"/>
            <p:cNvSpPr txBox="1"/>
            <p:nvPr/>
          </p:nvSpPr>
          <p:spPr>
            <a:xfrm>
              <a:off x="4052886" y="2943957"/>
              <a:ext cx="1008380" cy="217887"/>
            </a:xfrm>
            <a:prstGeom prst="rect">
              <a:avLst/>
            </a:prstGeom>
            <a:noFill/>
          </p:spPr>
          <p:txBody>
            <a:bodyPr wrap="square" rtlCol="0">
              <a:spAutoFit/>
            </a:bodyPr>
            <a:lstStyle/>
            <a:p>
              <a:r>
                <a:rPr lang="es-CO" sz="1400" dirty="0" smtClean="0"/>
                <a:t>Rotámetro </a:t>
              </a:r>
              <a:endParaRPr lang="es-CO" sz="1400" dirty="0"/>
            </a:p>
          </p:txBody>
        </p:sp>
        <p:sp>
          <p:nvSpPr>
            <p:cNvPr id="334" name="Trapecio 333"/>
            <p:cNvSpPr/>
            <p:nvPr/>
          </p:nvSpPr>
          <p:spPr>
            <a:xfrm>
              <a:off x="2936951" y="1924453"/>
              <a:ext cx="5862685" cy="21783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35" name="CuadroTexto 334"/>
            <p:cNvSpPr txBox="1"/>
            <p:nvPr/>
          </p:nvSpPr>
          <p:spPr>
            <a:xfrm>
              <a:off x="5313797" y="1871792"/>
              <a:ext cx="2119443" cy="313687"/>
            </a:xfrm>
            <a:prstGeom prst="rect">
              <a:avLst/>
            </a:prstGeom>
            <a:noFill/>
          </p:spPr>
          <p:txBody>
            <a:bodyPr wrap="square" rtlCol="0">
              <a:spAutoFit/>
            </a:bodyPr>
            <a:lstStyle/>
            <a:p>
              <a:r>
                <a:rPr lang="es-CO" sz="2800" dirty="0" smtClean="0"/>
                <a:t>Campana</a:t>
              </a:r>
              <a:r>
                <a:rPr lang="es-CO" sz="1800" dirty="0" smtClean="0"/>
                <a:t> </a:t>
              </a:r>
              <a:endParaRPr lang="es-CO" sz="1800" dirty="0"/>
            </a:p>
          </p:txBody>
        </p:sp>
        <p:sp>
          <p:nvSpPr>
            <p:cNvPr id="336" name="CuadroTexto 335"/>
            <p:cNvSpPr txBox="1"/>
            <p:nvPr/>
          </p:nvSpPr>
          <p:spPr>
            <a:xfrm>
              <a:off x="5490266" y="4489820"/>
              <a:ext cx="1575520" cy="217887"/>
            </a:xfrm>
            <a:prstGeom prst="rect">
              <a:avLst/>
            </a:prstGeom>
            <a:noFill/>
          </p:spPr>
          <p:txBody>
            <a:bodyPr wrap="square" rtlCol="0">
              <a:spAutoFit/>
            </a:bodyPr>
            <a:lstStyle/>
            <a:p>
              <a:r>
                <a:rPr lang="es-CO" sz="1400" dirty="0" smtClean="0"/>
                <a:t>Control de Temperatura</a:t>
              </a:r>
              <a:endParaRPr lang="es-CO" sz="1400" dirty="0"/>
            </a:p>
          </p:txBody>
        </p:sp>
        <p:sp>
          <p:nvSpPr>
            <p:cNvPr id="337" name="CuadroTexto 336"/>
            <p:cNvSpPr txBox="1"/>
            <p:nvPr/>
          </p:nvSpPr>
          <p:spPr>
            <a:xfrm>
              <a:off x="4161794" y="4502761"/>
              <a:ext cx="1575520" cy="217887"/>
            </a:xfrm>
            <a:prstGeom prst="rect">
              <a:avLst/>
            </a:prstGeom>
            <a:noFill/>
          </p:spPr>
          <p:txBody>
            <a:bodyPr wrap="square" rtlCol="0">
              <a:spAutoFit/>
            </a:bodyPr>
            <a:lstStyle/>
            <a:p>
              <a:r>
                <a:rPr lang="es-CO" sz="1400" dirty="0" smtClean="0"/>
                <a:t>Dosificador</a:t>
              </a:r>
              <a:endParaRPr lang="es-CO" sz="1400" dirty="0"/>
            </a:p>
          </p:txBody>
        </p:sp>
        <p:sp>
          <p:nvSpPr>
            <p:cNvPr id="338" name="CuadroTexto 337"/>
            <p:cNvSpPr txBox="1"/>
            <p:nvPr/>
          </p:nvSpPr>
          <p:spPr>
            <a:xfrm>
              <a:off x="5268863" y="2349921"/>
              <a:ext cx="1575520" cy="217887"/>
            </a:xfrm>
            <a:prstGeom prst="rect">
              <a:avLst/>
            </a:prstGeom>
            <a:noFill/>
          </p:spPr>
          <p:txBody>
            <a:bodyPr wrap="square" rtlCol="0">
              <a:spAutoFit/>
            </a:bodyPr>
            <a:lstStyle/>
            <a:p>
              <a:r>
                <a:rPr lang="es-CO" sz="1400" dirty="0" smtClean="0"/>
                <a:t>Spray</a:t>
              </a:r>
              <a:r>
                <a:rPr lang="es-CO" sz="1000" dirty="0" smtClean="0"/>
                <a:t> </a:t>
              </a:r>
              <a:r>
                <a:rPr lang="es-CO" sz="1400" dirty="0" smtClean="0"/>
                <a:t>Neumático</a:t>
              </a:r>
              <a:endParaRPr lang="es-CO" sz="1000" dirty="0"/>
            </a:p>
          </p:txBody>
        </p:sp>
        <p:sp>
          <p:nvSpPr>
            <p:cNvPr id="339" name="CuadroTexto 338"/>
            <p:cNvSpPr txBox="1"/>
            <p:nvPr/>
          </p:nvSpPr>
          <p:spPr>
            <a:xfrm>
              <a:off x="7691009" y="2156610"/>
              <a:ext cx="1575520" cy="217887"/>
            </a:xfrm>
            <a:prstGeom prst="rect">
              <a:avLst/>
            </a:prstGeom>
            <a:noFill/>
          </p:spPr>
          <p:txBody>
            <a:bodyPr wrap="square" rtlCol="0">
              <a:spAutoFit/>
            </a:bodyPr>
            <a:lstStyle/>
            <a:p>
              <a:r>
                <a:rPr lang="es-CO" sz="1400" dirty="0" smtClean="0"/>
                <a:t>Tubo de Cuarzo</a:t>
              </a:r>
              <a:endParaRPr lang="es-CO" sz="1400" dirty="0"/>
            </a:p>
          </p:txBody>
        </p:sp>
        <p:cxnSp>
          <p:nvCxnSpPr>
            <p:cNvPr id="340" name="Conector recto de flecha 339"/>
            <p:cNvCxnSpPr/>
            <p:nvPr/>
          </p:nvCxnSpPr>
          <p:spPr>
            <a:xfrm flipH="1">
              <a:off x="8029426" y="2396018"/>
              <a:ext cx="164749" cy="228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92" name="Rectángulo redondeado 391"/>
          <p:cNvSpPr/>
          <p:nvPr/>
        </p:nvSpPr>
        <p:spPr>
          <a:xfrm>
            <a:off x="173976" y="14851514"/>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393" name="CuadroTexto 392"/>
          <p:cNvSpPr txBox="1"/>
          <p:nvPr/>
        </p:nvSpPr>
        <p:spPr>
          <a:xfrm>
            <a:off x="2356936" y="14720323"/>
            <a:ext cx="6802655" cy="877484"/>
          </a:xfrm>
          <a:prstGeom prst="rect">
            <a:avLst/>
          </a:prstGeom>
          <a:noFill/>
        </p:spPr>
        <p:txBody>
          <a:bodyPr wrap="square" rtlCol="0">
            <a:spAutoFit/>
          </a:bodyPr>
          <a:lstStyle/>
          <a:p>
            <a:r>
              <a:rPr lang="es-CO" sz="4000" dirty="0" smtClean="0">
                <a:latin typeface="Franklin Gothic Heavy" panose="020B0903020102020204" pitchFamily="34" charset="0"/>
              </a:rPr>
              <a:t>PROCESO EXPERIMENTAL </a:t>
            </a:r>
            <a:r>
              <a:rPr lang="es-CO" dirty="0" smtClean="0"/>
              <a:t> </a:t>
            </a:r>
            <a:endParaRPr lang="es-CO" dirty="0"/>
          </a:p>
        </p:txBody>
      </p:sp>
      <p:sp>
        <p:nvSpPr>
          <p:cNvPr id="395" name="Rectángulo redondeado 394"/>
          <p:cNvSpPr/>
          <p:nvPr/>
        </p:nvSpPr>
        <p:spPr>
          <a:xfrm>
            <a:off x="10987937" y="11846222"/>
            <a:ext cx="10416624" cy="135994"/>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pic>
        <p:nvPicPr>
          <p:cNvPr id="397" name="Imagen 3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81408" y="13942160"/>
            <a:ext cx="2757149" cy="2067861"/>
          </a:xfrm>
          <a:prstGeom prst="rect">
            <a:avLst/>
          </a:prstGeom>
        </p:spPr>
      </p:pic>
      <p:sp>
        <p:nvSpPr>
          <p:cNvPr id="19" name="Llamada con línea 2 18"/>
          <p:cNvSpPr/>
          <p:nvPr/>
        </p:nvSpPr>
        <p:spPr>
          <a:xfrm>
            <a:off x="13715749" y="12549358"/>
            <a:ext cx="7553830" cy="3202721"/>
          </a:xfrm>
          <a:prstGeom prst="borderCallout2">
            <a:avLst>
              <a:gd name="adj1" fmla="val 32322"/>
              <a:gd name="adj2" fmla="val -1187"/>
              <a:gd name="adj3" fmla="val 32668"/>
              <a:gd name="adj4" fmla="val -6398"/>
              <a:gd name="adj5" fmla="val 63181"/>
              <a:gd name="adj6" fmla="val -23889"/>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Elipse 21"/>
          <p:cNvSpPr/>
          <p:nvPr/>
        </p:nvSpPr>
        <p:spPr>
          <a:xfrm>
            <a:off x="11664924" y="14543454"/>
            <a:ext cx="308757" cy="322464"/>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98" name="Imagen 39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04602" y="12877633"/>
            <a:ext cx="3600000" cy="2700000"/>
          </a:xfrm>
          <a:prstGeom prst="rect">
            <a:avLst/>
          </a:prstGeom>
        </p:spPr>
      </p:pic>
      <p:pic>
        <p:nvPicPr>
          <p:cNvPr id="399" name="Imagen 39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517472" y="12877633"/>
            <a:ext cx="3600000" cy="2700000"/>
          </a:xfrm>
          <a:prstGeom prst="rect">
            <a:avLst/>
          </a:prstGeom>
        </p:spPr>
      </p:pic>
      <p:sp>
        <p:nvSpPr>
          <p:cNvPr id="400" name="Llamada con línea 2 399"/>
          <p:cNvSpPr/>
          <p:nvPr/>
        </p:nvSpPr>
        <p:spPr>
          <a:xfrm>
            <a:off x="11246233" y="16265675"/>
            <a:ext cx="10094356" cy="3514507"/>
          </a:xfrm>
          <a:prstGeom prst="borderCallout2">
            <a:avLst>
              <a:gd name="adj1" fmla="val -779"/>
              <a:gd name="adj2" fmla="val 51954"/>
              <a:gd name="adj3" fmla="val -6359"/>
              <a:gd name="adj4" fmla="val 51939"/>
              <a:gd name="adj5" fmla="val -25854"/>
              <a:gd name="adj6" fmla="val 13174"/>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01" name="Imagen 40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368165" y="16615086"/>
            <a:ext cx="3060000" cy="3060000"/>
          </a:xfrm>
          <a:prstGeom prst="rect">
            <a:avLst/>
          </a:prstGeom>
        </p:spPr>
      </p:pic>
      <p:pic>
        <p:nvPicPr>
          <p:cNvPr id="402" name="Imagen 40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743970" y="16615086"/>
            <a:ext cx="3060000" cy="3060000"/>
          </a:xfrm>
          <a:prstGeom prst="rect">
            <a:avLst/>
          </a:prstGeom>
        </p:spPr>
      </p:pic>
      <p:sp>
        <p:nvSpPr>
          <p:cNvPr id="405" name="Elipse 404"/>
          <p:cNvSpPr/>
          <p:nvPr/>
        </p:nvSpPr>
        <p:spPr>
          <a:xfrm>
            <a:off x="12280236" y="15110043"/>
            <a:ext cx="308757" cy="322464"/>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6" name="CuadroTexto 405"/>
          <p:cNvSpPr txBox="1"/>
          <p:nvPr/>
        </p:nvSpPr>
        <p:spPr>
          <a:xfrm>
            <a:off x="11019709" y="11996099"/>
            <a:ext cx="6816912" cy="523220"/>
          </a:xfrm>
          <a:prstGeom prst="rect">
            <a:avLst/>
          </a:prstGeom>
          <a:noFill/>
        </p:spPr>
        <p:txBody>
          <a:bodyPr wrap="square" rtlCol="0">
            <a:spAutoFit/>
          </a:bodyPr>
          <a:lstStyle/>
          <a:p>
            <a:r>
              <a:rPr lang="es-CO" sz="2800" b="1" dirty="0" smtClean="0"/>
              <a:t>Micrografías SEM y TEM</a:t>
            </a:r>
            <a:endParaRPr lang="es-CO" sz="2800" b="1" dirty="0"/>
          </a:p>
        </p:txBody>
      </p:sp>
      <p:sp>
        <p:nvSpPr>
          <p:cNvPr id="23" name="CuadroTexto 22"/>
          <p:cNvSpPr txBox="1"/>
          <p:nvPr/>
        </p:nvSpPr>
        <p:spPr>
          <a:xfrm>
            <a:off x="13787314" y="12547514"/>
            <a:ext cx="402793" cy="369332"/>
          </a:xfrm>
          <a:prstGeom prst="rect">
            <a:avLst/>
          </a:prstGeom>
          <a:noFill/>
        </p:spPr>
        <p:txBody>
          <a:bodyPr wrap="square" rtlCol="0">
            <a:spAutoFit/>
          </a:bodyPr>
          <a:lstStyle/>
          <a:p>
            <a:r>
              <a:rPr lang="es-CO" sz="1800" b="1" dirty="0"/>
              <a:t>b</a:t>
            </a:r>
            <a:r>
              <a:rPr lang="es-CO" sz="1800" b="1" dirty="0" smtClean="0"/>
              <a:t>)</a:t>
            </a:r>
            <a:endParaRPr lang="es-CO" sz="2000" b="1" dirty="0"/>
          </a:p>
        </p:txBody>
      </p:sp>
      <p:sp>
        <p:nvSpPr>
          <p:cNvPr id="410" name="CuadroTexto 409"/>
          <p:cNvSpPr txBox="1"/>
          <p:nvPr/>
        </p:nvSpPr>
        <p:spPr>
          <a:xfrm>
            <a:off x="17502007" y="12553219"/>
            <a:ext cx="402793" cy="369332"/>
          </a:xfrm>
          <a:prstGeom prst="rect">
            <a:avLst/>
          </a:prstGeom>
          <a:noFill/>
        </p:spPr>
        <p:txBody>
          <a:bodyPr wrap="square" rtlCol="0">
            <a:spAutoFit/>
          </a:bodyPr>
          <a:lstStyle/>
          <a:p>
            <a:r>
              <a:rPr lang="es-CO" sz="1800" b="1" dirty="0"/>
              <a:t>c</a:t>
            </a:r>
            <a:r>
              <a:rPr lang="es-CO" sz="1800" b="1" dirty="0" smtClean="0"/>
              <a:t>)</a:t>
            </a:r>
            <a:endParaRPr lang="es-CO" sz="2000" b="1" dirty="0"/>
          </a:p>
        </p:txBody>
      </p:sp>
      <p:sp>
        <p:nvSpPr>
          <p:cNvPr id="411" name="CuadroTexto 410"/>
          <p:cNvSpPr txBox="1"/>
          <p:nvPr/>
        </p:nvSpPr>
        <p:spPr>
          <a:xfrm>
            <a:off x="18049639" y="16249233"/>
            <a:ext cx="402793" cy="369332"/>
          </a:xfrm>
          <a:prstGeom prst="rect">
            <a:avLst/>
          </a:prstGeom>
          <a:noFill/>
        </p:spPr>
        <p:txBody>
          <a:bodyPr wrap="square" rtlCol="0">
            <a:spAutoFit/>
          </a:bodyPr>
          <a:lstStyle/>
          <a:p>
            <a:r>
              <a:rPr lang="es-CO" sz="1800" b="1" dirty="0" smtClean="0"/>
              <a:t>f)</a:t>
            </a:r>
            <a:endParaRPr lang="es-CO" sz="2000" b="1" dirty="0"/>
          </a:p>
        </p:txBody>
      </p:sp>
      <p:sp>
        <p:nvSpPr>
          <p:cNvPr id="412" name="CuadroTexto 411"/>
          <p:cNvSpPr txBox="1"/>
          <p:nvPr/>
        </p:nvSpPr>
        <p:spPr>
          <a:xfrm>
            <a:off x="14744737" y="16278325"/>
            <a:ext cx="402793" cy="369332"/>
          </a:xfrm>
          <a:prstGeom prst="rect">
            <a:avLst/>
          </a:prstGeom>
          <a:noFill/>
        </p:spPr>
        <p:txBody>
          <a:bodyPr wrap="square" rtlCol="0">
            <a:spAutoFit/>
          </a:bodyPr>
          <a:lstStyle/>
          <a:p>
            <a:r>
              <a:rPr lang="es-CO" sz="1800" b="1" dirty="0" smtClean="0"/>
              <a:t>e)</a:t>
            </a:r>
            <a:endParaRPr lang="es-CO" sz="2000" b="1" dirty="0"/>
          </a:p>
        </p:txBody>
      </p:sp>
      <p:sp>
        <p:nvSpPr>
          <p:cNvPr id="413" name="CuadroTexto 412"/>
          <p:cNvSpPr txBox="1"/>
          <p:nvPr/>
        </p:nvSpPr>
        <p:spPr>
          <a:xfrm>
            <a:off x="11370483" y="16278325"/>
            <a:ext cx="402793" cy="369332"/>
          </a:xfrm>
          <a:prstGeom prst="rect">
            <a:avLst/>
          </a:prstGeom>
          <a:noFill/>
        </p:spPr>
        <p:txBody>
          <a:bodyPr wrap="square" rtlCol="0">
            <a:spAutoFit/>
          </a:bodyPr>
          <a:lstStyle/>
          <a:p>
            <a:r>
              <a:rPr lang="es-CO" sz="1800" b="1" dirty="0" smtClean="0"/>
              <a:t>d)</a:t>
            </a:r>
            <a:endParaRPr lang="es-CO" sz="2000" b="1" dirty="0"/>
          </a:p>
        </p:txBody>
      </p:sp>
      <p:sp>
        <p:nvSpPr>
          <p:cNvPr id="414" name="CuadroTexto 413"/>
          <p:cNvSpPr txBox="1"/>
          <p:nvPr/>
        </p:nvSpPr>
        <p:spPr>
          <a:xfrm>
            <a:off x="10892790" y="13485150"/>
            <a:ext cx="402793" cy="369332"/>
          </a:xfrm>
          <a:prstGeom prst="rect">
            <a:avLst/>
          </a:prstGeom>
          <a:noFill/>
        </p:spPr>
        <p:txBody>
          <a:bodyPr wrap="square" rtlCol="0">
            <a:spAutoFit/>
          </a:bodyPr>
          <a:lstStyle/>
          <a:p>
            <a:r>
              <a:rPr lang="es-CO" sz="1800" b="1" dirty="0" smtClean="0"/>
              <a:t>a)</a:t>
            </a:r>
            <a:endParaRPr lang="es-CO" sz="2000" b="1" dirty="0"/>
          </a:p>
        </p:txBody>
      </p:sp>
      <p:sp>
        <p:nvSpPr>
          <p:cNvPr id="24" name="CuadroTexto 23"/>
          <p:cNvSpPr txBox="1"/>
          <p:nvPr/>
        </p:nvSpPr>
        <p:spPr>
          <a:xfrm>
            <a:off x="11029488" y="20072737"/>
            <a:ext cx="10371792" cy="1754326"/>
          </a:xfrm>
          <a:prstGeom prst="rect">
            <a:avLst/>
          </a:prstGeom>
          <a:noFill/>
        </p:spPr>
        <p:txBody>
          <a:bodyPr wrap="square" rtlCol="0">
            <a:spAutoFit/>
          </a:bodyPr>
          <a:lstStyle/>
          <a:p>
            <a:pPr algn="just"/>
            <a:r>
              <a:rPr lang="es-CO" sz="2000" dirty="0" smtClean="0"/>
              <a:t>Fig. 6. Micrografías SEM a) Longitud promedio 33,54 µm b) vista retrodispersa BET c) Diámetro promedio 0,065 µm d) NTC Calcinado forma de dispersión de las partículas de hierro y óxidos e) Crecimiento del NTC a partir de semilla de Fe f) Ordenamiento atómico de la muestra</a:t>
            </a:r>
            <a:endParaRPr lang="es-CO" sz="2000" dirty="0"/>
          </a:p>
          <a:p>
            <a:endParaRPr lang="es-CO" sz="2400" dirty="0"/>
          </a:p>
          <a:p>
            <a:r>
              <a:rPr lang="es-CO" sz="2400" dirty="0" smtClean="0"/>
              <a:t>  </a:t>
            </a:r>
            <a:endParaRPr lang="es-CO" sz="2400" dirty="0"/>
          </a:p>
        </p:txBody>
      </p:sp>
      <p:pic>
        <p:nvPicPr>
          <p:cNvPr id="415" name="Imagen 4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118991" y="16625100"/>
            <a:ext cx="3060000" cy="3060000"/>
          </a:xfrm>
          <a:prstGeom prst="rect">
            <a:avLst/>
          </a:prstGeom>
        </p:spPr>
      </p:pic>
      <p:sp>
        <p:nvSpPr>
          <p:cNvPr id="416" name="CuadroTexto 415"/>
          <p:cNvSpPr txBox="1"/>
          <p:nvPr/>
        </p:nvSpPr>
        <p:spPr>
          <a:xfrm>
            <a:off x="432424" y="20859666"/>
            <a:ext cx="10371792" cy="769441"/>
          </a:xfrm>
          <a:prstGeom prst="rect">
            <a:avLst/>
          </a:prstGeom>
          <a:noFill/>
        </p:spPr>
        <p:txBody>
          <a:bodyPr wrap="square" rtlCol="0">
            <a:spAutoFit/>
          </a:bodyPr>
          <a:lstStyle/>
          <a:p>
            <a:pPr algn="just"/>
            <a:r>
              <a:rPr lang="es-CO" sz="2000" dirty="0" smtClean="0"/>
              <a:t>Fig. 3. Esquema de Síntesis de NTC por método Spray Pirolisis </a:t>
            </a:r>
            <a:endParaRPr lang="es-CO" sz="2400" dirty="0"/>
          </a:p>
          <a:p>
            <a:r>
              <a:rPr lang="es-CO" sz="2400" dirty="0" smtClean="0"/>
              <a:t>  </a:t>
            </a:r>
            <a:endParaRPr lang="es-CO" sz="2400" dirty="0"/>
          </a:p>
        </p:txBody>
      </p:sp>
      <p:sp>
        <p:nvSpPr>
          <p:cNvPr id="417" name="CuadroTexto 416"/>
          <p:cNvSpPr txBox="1"/>
          <p:nvPr/>
        </p:nvSpPr>
        <p:spPr>
          <a:xfrm>
            <a:off x="11042200" y="6800436"/>
            <a:ext cx="10371792" cy="769441"/>
          </a:xfrm>
          <a:prstGeom prst="rect">
            <a:avLst/>
          </a:prstGeom>
          <a:noFill/>
        </p:spPr>
        <p:txBody>
          <a:bodyPr wrap="square" rtlCol="0">
            <a:spAutoFit/>
          </a:bodyPr>
          <a:lstStyle/>
          <a:p>
            <a:pPr algn="just"/>
            <a:r>
              <a:rPr lang="es-CO" sz="2000" dirty="0" smtClean="0"/>
              <a:t>Fig. 4. Esquema de proceso de calcinación de los NTC  </a:t>
            </a:r>
            <a:endParaRPr lang="es-CO" sz="2400" dirty="0"/>
          </a:p>
          <a:p>
            <a:r>
              <a:rPr lang="es-CO" sz="2400" dirty="0" smtClean="0"/>
              <a:t>  </a:t>
            </a:r>
            <a:endParaRPr lang="es-CO" sz="2400" dirty="0"/>
          </a:p>
        </p:txBody>
      </p:sp>
      <p:sp>
        <p:nvSpPr>
          <p:cNvPr id="418" name="CuadroTexto 417"/>
          <p:cNvSpPr txBox="1"/>
          <p:nvPr/>
        </p:nvSpPr>
        <p:spPr>
          <a:xfrm>
            <a:off x="11089384" y="10515445"/>
            <a:ext cx="10371792" cy="769441"/>
          </a:xfrm>
          <a:prstGeom prst="rect">
            <a:avLst/>
          </a:prstGeom>
          <a:noFill/>
        </p:spPr>
        <p:txBody>
          <a:bodyPr wrap="square" rtlCol="0">
            <a:spAutoFit/>
          </a:bodyPr>
          <a:lstStyle/>
          <a:p>
            <a:pPr algn="just"/>
            <a:r>
              <a:rPr lang="es-CO" sz="2000" dirty="0" smtClean="0"/>
              <a:t>Fig. 5. Esquema de proceso de dispersión por Ultrasonido  </a:t>
            </a:r>
            <a:endParaRPr lang="es-CO" sz="2400" dirty="0"/>
          </a:p>
          <a:p>
            <a:r>
              <a:rPr lang="es-CO" sz="2400" dirty="0" smtClean="0"/>
              <a:t>  </a:t>
            </a:r>
            <a:endParaRPr lang="es-CO" sz="2400" dirty="0"/>
          </a:p>
        </p:txBody>
      </p:sp>
      <p:grpSp>
        <p:nvGrpSpPr>
          <p:cNvPr id="30" name="Grupo 29"/>
          <p:cNvGrpSpPr/>
          <p:nvPr/>
        </p:nvGrpSpPr>
        <p:grpSpPr>
          <a:xfrm>
            <a:off x="21684282" y="13283082"/>
            <a:ext cx="10412077" cy="877484"/>
            <a:chOff x="21573671" y="3753233"/>
            <a:chExt cx="10412077" cy="877484"/>
          </a:xfrm>
        </p:grpSpPr>
        <p:sp>
          <p:nvSpPr>
            <p:cNvPr id="396" name="Rectángulo redondeado 395"/>
            <p:cNvSpPr/>
            <p:nvPr/>
          </p:nvSpPr>
          <p:spPr>
            <a:xfrm>
              <a:off x="21573671" y="3893434"/>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419" name="CuadroTexto 418"/>
            <p:cNvSpPr txBox="1"/>
            <p:nvPr/>
          </p:nvSpPr>
          <p:spPr>
            <a:xfrm>
              <a:off x="24805397" y="3753233"/>
              <a:ext cx="6802655" cy="877484"/>
            </a:xfrm>
            <a:prstGeom prst="rect">
              <a:avLst/>
            </a:prstGeom>
            <a:noFill/>
          </p:spPr>
          <p:txBody>
            <a:bodyPr wrap="square" rtlCol="0">
              <a:spAutoFit/>
            </a:bodyPr>
            <a:lstStyle/>
            <a:p>
              <a:r>
                <a:rPr lang="es-CO" sz="4000" dirty="0" smtClean="0">
                  <a:latin typeface="Franklin Gothic Heavy" panose="020B0903020102020204" pitchFamily="34" charset="0"/>
                </a:rPr>
                <a:t>CONCLUSIONES   </a:t>
              </a:r>
              <a:r>
                <a:rPr lang="es-CO" dirty="0" smtClean="0"/>
                <a:t> </a:t>
              </a:r>
              <a:endParaRPr lang="es-CO" dirty="0"/>
            </a:p>
          </p:txBody>
        </p:sp>
      </p:grpSp>
      <p:sp>
        <p:nvSpPr>
          <p:cNvPr id="420" name="CuadroTexto 419"/>
          <p:cNvSpPr txBox="1"/>
          <p:nvPr/>
        </p:nvSpPr>
        <p:spPr>
          <a:xfrm>
            <a:off x="21593344" y="14067193"/>
            <a:ext cx="10597302" cy="4585871"/>
          </a:xfrm>
          <a:prstGeom prst="rect">
            <a:avLst/>
          </a:prstGeom>
          <a:noFill/>
        </p:spPr>
        <p:txBody>
          <a:bodyPr wrap="square" rtlCol="0">
            <a:spAutoFit/>
          </a:bodyPr>
          <a:lstStyle/>
          <a:p>
            <a:pPr marL="342900" indent="-342900" algn="just">
              <a:buFont typeface="Arial" panose="020B0604020202020204" pitchFamily="34" charset="0"/>
              <a:buChar char="•"/>
            </a:pPr>
            <a:r>
              <a:rPr lang="es-CO" sz="2400" dirty="0" smtClean="0">
                <a:cs typeface="Arial" panose="020B0604020202020204" pitchFamily="34" charset="0"/>
              </a:rPr>
              <a:t>Es posible la formación de magnetita F</a:t>
            </a:r>
            <a:r>
              <a:rPr lang="es-CO" sz="2400" baseline="-25000" dirty="0" smtClean="0">
                <a:cs typeface="Arial" panose="020B0604020202020204" pitchFamily="34" charset="0"/>
              </a:rPr>
              <a:t>3</a:t>
            </a:r>
            <a:r>
              <a:rPr lang="es-CO" sz="2400" dirty="0" smtClean="0">
                <a:cs typeface="Arial" panose="020B0604020202020204" pitchFamily="34" charset="0"/>
              </a:rPr>
              <a:t>O</a:t>
            </a:r>
            <a:r>
              <a:rPr lang="es-CO" sz="2400" baseline="-25000" dirty="0" smtClean="0">
                <a:cs typeface="Arial" panose="020B0604020202020204" pitchFamily="34" charset="0"/>
              </a:rPr>
              <a:t>4</a:t>
            </a:r>
            <a:r>
              <a:rPr lang="es-CO" sz="2400" dirty="0" smtClean="0">
                <a:cs typeface="Arial" panose="020B0604020202020204" pitchFamily="34" charset="0"/>
              </a:rPr>
              <a:t> en los MWCNTs con precursor Acrilonitrilo C</a:t>
            </a:r>
            <a:r>
              <a:rPr lang="es-CO" sz="2400" baseline="-25000" dirty="0" smtClean="0">
                <a:cs typeface="Arial" panose="020B0604020202020204" pitchFamily="34" charset="0"/>
              </a:rPr>
              <a:t>3</a:t>
            </a:r>
            <a:r>
              <a:rPr lang="es-CO" sz="2400" dirty="0" smtClean="0">
                <a:cs typeface="Arial" panose="020B0604020202020204" pitchFamily="34" charset="0"/>
              </a:rPr>
              <a:t>H</a:t>
            </a:r>
            <a:r>
              <a:rPr lang="es-CO" sz="2400" baseline="-25000" dirty="0" smtClean="0">
                <a:cs typeface="Arial" panose="020B0604020202020204" pitchFamily="34" charset="0"/>
              </a:rPr>
              <a:t>3</a:t>
            </a:r>
            <a:r>
              <a:rPr lang="es-CO" sz="2400" dirty="0" smtClean="0">
                <a:cs typeface="Arial" panose="020B0604020202020204" pitchFamily="34" charset="0"/>
              </a:rPr>
              <a:t>N y catalizador de Ferroceno mediante la oxidación de las partículas de hierro presentes después de la síntesis por el proceso de calcinación a condiciones ambiente. </a:t>
            </a:r>
          </a:p>
          <a:p>
            <a:pPr marL="342900" indent="-342900" algn="just">
              <a:buFont typeface="Arial" panose="020B0604020202020204" pitchFamily="34" charset="0"/>
              <a:buChar char="•"/>
            </a:pPr>
            <a:r>
              <a:rPr lang="es-CO" sz="2400" dirty="0" smtClean="0">
                <a:cs typeface="Arial" panose="020B0604020202020204" pitchFamily="34" charset="0"/>
              </a:rPr>
              <a:t>Se puede realizar una dispersión estable de los MWCNTs en un solución acuosa con surfactante Dodecyl Sulfato de Sodio (SDS) mediante ultrasonido.</a:t>
            </a:r>
          </a:p>
          <a:p>
            <a:pPr marL="342900" indent="-342900" algn="just">
              <a:buFont typeface="Arial" panose="020B0604020202020204" pitchFamily="34" charset="0"/>
              <a:buChar char="•"/>
            </a:pPr>
            <a:r>
              <a:rPr lang="es-CO" sz="2400" dirty="0" smtClean="0">
                <a:cs typeface="Arial" panose="020B0604020202020204" pitchFamily="34" charset="0"/>
              </a:rPr>
              <a:t>Es posible dirigir los NTC magnetizados a una zona específica en un sistema de circulación de fluido acuoso y su respectiva. </a:t>
            </a:r>
          </a:p>
          <a:p>
            <a:pPr marL="342900" indent="-342900" algn="just">
              <a:buFont typeface="Arial" panose="020B0604020202020204" pitchFamily="34" charset="0"/>
              <a:buChar char="•"/>
            </a:pPr>
            <a:endParaRPr lang="es-CO" sz="2400" dirty="0" smtClean="0">
              <a:cs typeface="Arial" panose="020B0604020202020204" pitchFamily="34" charset="0"/>
            </a:endParaRPr>
          </a:p>
          <a:p>
            <a:pPr algn="just"/>
            <a:endParaRPr lang="es-CO" sz="2400" dirty="0">
              <a:cs typeface="Arial" panose="020B0604020202020204" pitchFamily="34" charset="0"/>
            </a:endParaRPr>
          </a:p>
          <a:p>
            <a:pPr algn="just"/>
            <a:endParaRPr lang="es-CO" sz="2400" dirty="0" smtClean="0">
              <a:cs typeface="Arial" panose="020B0604020202020204" pitchFamily="34" charset="0"/>
            </a:endParaRPr>
          </a:p>
          <a:p>
            <a:pPr algn="just"/>
            <a:r>
              <a:rPr lang="es-CO" sz="2800" dirty="0" smtClean="0">
                <a:latin typeface="Arial" panose="020B0604020202020204" pitchFamily="34" charset="0"/>
                <a:cs typeface="Arial" panose="020B0604020202020204" pitchFamily="34" charset="0"/>
              </a:rPr>
              <a:t>  </a:t>
            </a:r>
          </a:p>
        </p:txBody>
      </p:sp>
      <p:grpSp>
        <p:nvGrpSpPr>
          <p:cNvPr id="421" name="Grupo 420"/>
          <p:cNvGrpSpPr/>
          <p:nvPr/>
        </p:nvGrpSpPr>
        <p:grpSpPr>
          <a:xfrm>
            <a:off x="21644508" y="16935827"/>
            <a:ext cx="10412077" cy="877484"/>
            <a:chOff x="21573671" y="3736071"/>
            <a:chExt cx="10412077" cy="877484"/>
          </a:xfrm>
        </p:grpSpPr>
        <p:sp>
          <p:nvSpPr>
            <p:cNvPr id="422" name="Rectángulo redondeado 421"/>
            <p:cNvSpPr/>
            <p:nvPr/>
          </p:nvSpPr>
          <p:spPr>
            <a:xfrm>
              <a:off x="21573671" y="3893434"/>
              <a:ext cx="10412077" cy="643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423" name="CuadroTexto 422"/>
            <p:cNvSpPr txBox="1"/>
            <p:nvPr/>
          </p:nvSpPr>
          <p:spPr>
            <a:xfrm>
              <a:off x="24999241" y="3736071"/>
              <a:ext cx="6802655" cy="877484"/>
            </a:xfrm>
            <a:prstGeom prst="rect">
              <a:avLst/>
            </a:prstGeom>
            <a:noFill/>
          </p:spPr>
          <p:txBody>
            <a:bodyPr wrap="square" rtlCol="0">
              <a:spAutoFit/>
            </a:bodyPr>
            <a:lstStyle/>
            <a:p>
              <a:r>
                <a:rPr lang="es-CO" sz="4000" dirty="0" smtClean="0">
                  <a:latin typeface="Franklin Gothic Heavy" panose="020B0903020102020204" pitchFamily="34" charset="0"/>
                </a:rPr>
                <a:t>BIBLIOGRAFÍA    </a:t>
              </a:r>
              <a:r>
                <a:rPr lang="es-CO" dirty="0" smtClean="0"/>
                <a:t> </a:t>
              </a:r>
              <a:endParaRPr lang="es-CO" dirty="0"/>
            </a:p>
          </p:txBody>
        </p:sp>
      </p:grpSp>
      <p:sp>
        <p:nvSpPr>
          <p:cNvPr id="242" name="CuadroTexto 241"/>
          <p:cNvSpPr txBox="1"/>
          <p:nvPr/>
        </p:nvSpPr>
        <p:spPr>
          <a:xfrm>
            <a:off x="21826216" y="4091253"/>
            <a:ext cx="6816912" cy="523220"/>
          </a:xfrm>
          <a:prstGeom prst="rect">
            <a:avLst/>
          </a:prstGeom>
          <a:noFill/>
        </p:spPr>
        <p:txBody>
          <a:bodyPr wrap="square" rtlCol="0">
            <a:spAutoFit/>
          </a:bodyPr>
          <a:lstStyle/>
          <a:p>
            <a:r>
              <a:rPr lang="es-CO" sz="2800" b="1" dirty="0" smtClean="0"/>
              <a:t>DRX</a:t>
            </a:r>
            <a:endParaRPr lang="es-CO" sz="2800" b="1" dirty="0"/>
          </a:p>
        </p:txBody>
      </p:sp>
      <p:sp>
        <p:nvSpPr>
          <p:cNvPr id="243" name="Rectángulo redondeado 242"/>
          <p:cNvSpPr/>
          <p:nvPr/>
        </p:nvSpPr>
        <p:spPr>
          <a:xfrm>
            <a:off x="21777331" y="3904830"/>
            <a:ext cx="10416624" cy="135994"/>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244" name="CuadroTexto 243"/>
          <p:cNvSpPr txBox="1"/>
          <p:nvPr/>
        </p:nvSpPr>
        <p:spPr>
          <a:xfrm>
            <a:off x="21976183" y="8839980"/>
            <a:ext cx="6816912" cy="523220"/>
          </a:xfrm>
          <a:prstGeom prst="rect">
            <a:avLst/>
          </a:prstGeom>
          <a:noFill/>
        </p:spPr>
        <p:txBody>
          <a:bodyPr wrap="square" rtlCol="0">
            <a:spAutoFit/>
          </a:bodyPr>
          <a:lstStyle/>
          <a:p>
            <a:r>
              <a:rPr lang="es-CO" sz="2800" b="1" dirty="0" smtClean="0"/>
              <a:t>Isotermas BET</a:t>
            </a:r>
            <a:endParaRPr lang="es-CO" sz="2800" b="1" dirty="0"/>
          </a:p>
        </p:txBody>
      </p:sp>
      <p:sp>
        <p:nvSpPr>
          <p:cNvPr id="245" name="Rectángulo redondeado 244"/>
          <p:cNvSpPr/>
          <p:nvPr/>
        </p:nvSpPr>
        <p:spPr>
          <a:xfrm>
            <a:off x="21826216" y="8735249"/>
            <a:ext cx="10416624" cy="135994"/>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246" name="CuadroTexto 245"/>
          <p:cNvSpPr txBox="1"/>
          <p:nvPr/>
        </p:nvSpPr>
        <p:spPr>
          <a:xfrm>
            <a:off x="21850905" y="8328190"/>
            <a:ext cx="10371792" cy="769441"/>
          </a:xfrm>
          <a:prstGeom prst="rect">
            <a:avLst/>
          </a:prstGeom>
          <a:noFill/>
        </p:spPr>
        <p:txBody>
          <a:bodyPr wrap="square" rtlCol="0">
            <a:spAutoFit/>
          </a:bodyPr>
          <a:lstStyle/>
          <a:p>
            <a:pPr algn="just"/>
            <a:r>
              <a:rPr lang="es-CO" sz="2000" dirty="0" smtClean="0"/>
              <a:t>Fig. 6. Caracterización por Difracción de Rayos X (DRX) </a:t>
            </a:r>
            <a:endParaRPr lang="es-CO" sz="2400" dirty="0"/>
          </a:p>
          <a:p>
            <a:r>
              <a:rPr lang="es-CO" sz="2400" dirty="0" smtClean="0"/>
              <a:t>  </a:t>
            </a:r>
            <a:endParaRPr lang="es-CO" sz="2400" dirty="0"/>
          </a:p>
        </p:txBody>
      </p:sp>
      <p:pic>
        <p:nvPicPr>
          <p:cNvPr id="15" name="Imagen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763393" y="9246517"/>
            <a:ext cx="5087154" cy="3960000"/>
          </a:xfrm>
          <a:prstGeom prst="rect">
            <a:avLst/>
          </a:prstGeom>
        </p:spPr>
      </p:pic>
      <p:pic>
        <p:nvPicPr>
          <p:cNvPr id="16" name="Imagen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561992" y="9143912"/>
            <a:ext cx="5087153" cy="3960000"/>
          </a:xfrm>
          <a:prstGeom prst="rect">
            <a:avLst/>
          </a:prstGeom>
        </p:spPr>
      </p:pic>
      <p:sp>
        <p:nvSpPr>
          <p:cNvPr id="17" name="CuadroTexto 16"/>
          <p:cNvSpPr txBox="1"/>
          <p:nvPr/>
        </p:nvSpPr>
        <p:spPr>
          <a:xfrm>
            <a:off x="24028131" y="9831378"/>
            <a:ext cx="1823924" cy="307777"/>
          </a:xfrm>
          <a:prstGeom prst="rect">
            <a:avLst/>
          </a:prstGeom>
          <a:noFill/>
        </p:spPr>
        <p:txBody>
          <a:bodyPr wrap="square" rtlCol="0">
            <a:spAutoFit/>
          </a:bodyPr>
          <a:lstStyle/>
          <a:p>
            <a:r>
              <a:rPr lang="es-CO" sz="1400" dirty="0" smtClean="0"/>
              <a:t>MWCNT Sin Calcinar </a:t>
            </a:r>
            <a:endParaRPr lang="es-CO" sz="1400" dirty="0"/>
          </a:p>
        </p:txBody>
      </p:sp>
      <p:sp>
        <p:nvSpPr>
          <p:cNvPr id="247" name="CuadroTexto 246"/>
          <p:cNvSpPr txBox="1"/>
          <p:nvPr/>
        </p:nvSpPr>
        <p:spPr>
          <a:xfrm>
            <a:off x="28793095" y="9831379"/>
            <a:ext cx="1759740" cy="307777"/>
          </a:xfrm>
          <a:prstGeom prst="rect">
            <a:avLst/>
          </a:prstGeom>
          <a:noFill/>
        </p:spPr>
        <p:txBody>
          <a:bodyPr wrap="square" rtlCol="0">
            <a:spAutoFit/>
          </a:bodyPr>
          <a:lstStyle/>
          <a:p>
            <a:r>
              <a:rPr lang="es-CO" sz="1400" dirty="0" smtClean="0"/>
              <a:t>MWCNT Calcinados</a:t>
            </a:r>
            <a:endParaRPr lang="es-CO" sz="1400" dirty="0"/>
          </a:p>
        </p:txBody>
      </p:sp>
      <p:sp>
        <p:nvSpPr>
          <p:cNvPr id="248" name="CuadroTexto 247"/>
          <p:cNvSpPr txBox="1"/>
          <p:nvPr/>
        </p:nvSpPr>
        <p:spPr>
          <a:xfrm>
            <a:off x="21976183" y="13013503"/>
            <a:ext cx="10371792" cy="769441"/>
          </a:xfrm>
          <a:prstGeom prst="rect">
            <a:avLst/>
          </a:prstGeom>
          <a:noFill/>
        </p:spPr>
        <p:txBody>
          <a:bodyPr wrap="square" rtlCol="0">
            <a:spAutoFit/>
          </a:bodyPr>
          <a:lstStyle/>
          <a:p>
            <a:pPr algn="just"/>
            <a:r>
              <a:rPr lang="es-CO" sz="2000" dirty="0" smtClean="0"/>
              <a:t>Fig. 7. Isotermas BET </a:t>
            </a:r>
            <a:endParaRPr lang="es-CO" sz="2400" dirty="0"/>
          </a:p>
          <a:p>
            <a:r>
              <a:rPr lang="es-CO" sz="2400" dirty="0" smtClean="0"/>
              <a:t>  </a:t>
            </a:r>
            <a:endParaRPr lang="es-CO" sz="2400" dirty="0"/>
          </a:p>
        </p:txBody>
      </p:sp>
      <p:sp>
        <p:nvSpPr>
          <p:cNvPr id="4" name="CuadroTexto 3"/>
          <p:cNvSpPr txBox="1"/>
          <p:nvPr/>
        </p:nvSpPr>
        <p:spPr>
          <a:xfrm>
            <a:off x="4923058" y="2100941"/>
            <a:ext cx="22066485" cy="1015663"/>
          </a:xfrm>
          <a:prstGeom prst="rect">
            <a:avLst/>
          </a:prstGeom>
          <a:noFill/>
        </p:spPr>
        <p:txBody>
          <a:bodyPr wrap="square" rtlCol="0">
            <a:spAutoFit/>
          </a:bodyPr>
          <a:lstStyle/>
          <a:p>
            <a:pPr algn="ctr"/>
            <a:r>
              <a:rPr lang="en-US" sz="2000" dirty="0"/>
              <a:t>Brayam Dario Santamaria Pedroza</a:t>
            </a:r>
            <a:r>
              <a:rPr lang="en-US" sz="2000" baseline="30000" dirty="0"/>
              <a:t>1</a:t>
            </a:r>
            <a:r>
              <a:rPr lang="en-US" sz="2000" dirty="0"/>
              <a:t>, Alfredo Aguilar Elguezabal</a:t>
            </a:r>
            <a:r>
              <a:rPr lang="en-US" sz="2000" baseline="30000" dirty="0"/>
              <a:t>2</a:t>
            </a:r>
            <a:r>
              <a:rPr lang="en-US" sz="2000" dirty="0"/>
              <a:t>, Manuel Roman Aguirre</a:t>
            </a:r>
            <a:r>
              <a:rPr lang="en-US" sz="2000" baseline="30000" dirty="0"/>
              <a:t>2</a:t>
            </a:r>
            <a:r>
              <a:rPr lang="en-US" sz="2000" dirty="0" smtClean="0"/>
              <a:t>, Jesus Angel</a:t>
            </a:r>
            <a:r>
              <a:rPr lang="en-US" sz="2000" baseline="30000" dirty="0" smtClean="0"/>
              <a:t>2,</a:t>
            </a:r>
            <a:r>
              <a:rPr lang="en-US" sz="2000" dirty="0" smtClean="0"/>
              <a:t> </a:t>
            </a:r>
            <a:r>
              <a:rPr lang="en-US" sz="2000" dirty="0"/>
              <a:t>Luis de la Torre Sáenz</a:t>
            </a:r>
            <a:r>
              <a:rPr lang="en-US" sz="2000" baseline="30000" dirty="0"/>
              <a:t>2</a:t>
            </a:r>
            <a:r>
              <a:rPr lang="en-US" sz="2000" dirty="0"/>
              <a:t>, César </a:t>
            </a:r>
            <a:r>
              <a:rPr lang="en-US" sz="2000" dirty="0" smtClean="0"/>
              <a:t>Leiva</a:t>
            </a:r>
            <a:r>
              <a:rPr lang="en-US" sz="2000" baseline="30000" dirty="0" smtClean="0"/>
              <a:t>2</a:t>
            </a:r>
            <a:r>
              <a:rPr lang="en-US" sz="2000" dirty="0" smtClean="0"/>
              <a:t>, Isabel Fombona</a:t>
            </a:r>
            <a:r>
              <a:rPr lang="en-US" sz="2000" baseline="30000" dirty="0" smtClean="0"/>
              <a:t>2.</a:t>
            </a:r>
            <a:endParaRPr lang="es-CO" sz="2000" dirty="0"/>
          </a:p>
          <a:p>
            <a:pPr algn="ctr"/>
            <a:r>
              <a:rPr lang="en-US" sz="2000" baseline="30000" dirty="0"/>
              <a:t>1</a:t>
            </a:r>
            <a:r>
              <a:rPr lang="en-US" sz="2000" dirty="0"/>
              <a:t>Universidad Pontificia Bolivariana, Seccional Bucaramanga, Ecuela de Ingeniería, Facultad de Ingeniería Mecánica, Km 7 Vía Piedecuesta, Floridablanca | Santander , Colombia |</a:t>
            </a:r>
            <a:endParaRPr lang="es-CO" sz="2000" dirty="0"/>
          </a:p>
          <a:p>
            <a:pPr algn="ctr"/>
            <a:r>
              <a:rPr lang="en-US" sz="2000" baseline="30000" dirty="0"/>
              <a:t>2</a:t>
            </a:r>
            <a:r>
              <a:rPr lang="en-US" sz="2000" dirty="0"/>
              <a:t>Departamento de ingeniería y Química de Materiales, Centro de Investigación en Materiales avanzados S.C.; Miguel de Cervantes 120, Complejo Industrial Chihuahua | Chihuahua, Chihuahua | C.P. 31136.  </a:t>
            </a:r>
            <a:endParaRPr lang="es-CO" sz="2000" dirty="0"/>
          </a:p>
        </p:txBody>
      </p:sp>
      <p:sp>
        <p:nvSpPr>
          <p:cNvPr id="18" name="Rectangle 1"/>
          <p:cNvSpPr>
            <a:spLocks noChangeArrowheads="1"/>
          </p:cNvSpPr>
          <p:nvPr/>
        </p:nvSpPr>
        <p:spPr bwMode="auto">
          <a:xfrm>
            <a:off x="21850905" y="17956451"/>
            <a:ext cx="9680605" cy="2585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Aguilar-Elguézabal, W. A.-Y. (2005). Study of carbon nanotubes synthesis by spray pyrolysis and model of growth. </a:t>
            </a:r>
            <a:r>
              <a:rPr kumimoji="0" lang="es-ES" altLang="es-CO" sz="1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DIAMOND AND RELATED MATERIALS</a:t>
            </a: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a:t>
            </a:r>
            <a:endParaRPr kumimoji="0" lang="es-CO" altLang="es-CO" sz="44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Junrong Yu, N. G. (2006). Controlling the dispersion of multi-wall carbon nanotubes in aqueous surfactant solution. </a:t>
            </a:r>
            <a:r>
              <a:rPr kumimoji="0" lang="es-ES" altLang="es-CO" sz="1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CARBON</a:t>
            </a: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a:t>
            </a:r>
            <a:endParaRPr kumimoji="0" lang="es-CO" altLang="es-CO" sz="44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Reiner Oropesa-Nuñez, J.-H. U.-J. (2012). Las nanopartículas como portadores de fármacos: características y perspectivas . </a:t>
            </a:r>
            <a:r>
              <a:rPr kumimoji="0" lang="es-ES" altLang="es-CO" sz="1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ResearchGate</a:t>
            </a: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21.</a:t>
            </a:r>
            <a:endParaRPr kumimoji="0" lang="es-CO" altLang="es-CO" sz="44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Víctor Manuel Valdespino-Gómez, V. E. (2007). Terapias moleculares dirigidas en los pacientes con cáncer: logros y perspectivas. </a:t>
            </a:r>
            <a:r>
              <a:rPr kumimoji="0" lang="es-ES" altLang="es-CO" sz="18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medigraphicArtemiza</a:t>
            </a:r>
            <a:r>
              <a:rPr kumimoji="0" lang="es-ES" altLang="es-CO"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12.</a:t>
            </a:r>
            <a:endParaRPr kumimoji="0" lang="es-CO" altLang="es-CO" sz="4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249" name="CuadroTexto 248"/>
          <p:cNvSpPr txBox="1"/>
          <p:nvPr/>
        </p:nvSpPr>
        <p:spPr>
          <a:xfrm>
            <a:off x="316555" y="11596334"/>
            <a:ext cx="10129602" cy="1077218"/>
          </a:xfrm>
          <a:prstGeom prst="rect">
            <a:avLst/>
          </a:prstGeom>
          <a:noFill/>
        </p:spPr>
        <p:txBody>
          <a:bodyPr wrap="square" rtlCol="0">
            <a:spAutoFit/>
          </a:bodyPr>
          <a:lstStyle/>
          <a:p>
            <a:pPr algn="just"/>
            <a:r>
              <a:rPr lang="es-CO" sz="2000" dirty="0" smtClean="0"/>
              <a:t>Fig. 1. Formas alotrópicas del carbono 1) a)Diamante b)Grafito c)</a:t>
            </a:r>
            <a:r>
              <a:rPr lang="es-CO" sz="2000" dirty="0" err="1" smtClean="0"/>
              <a:t>Londaselita</a:t>
            </a:r>
            <a:r>
              <a:rPr lang="es-CO" sz="2000" dirty="0" smtClean="0"/>
              <a:t> d)C60  e)C540 f)C70 g)Carbono amorfo h)NTC 2. a) NTC pared sencilla b) NTC pared múltiple. </a:t>
            </a:r>
            <a:endParaRPr lang="es-CO" sz="2400" dirty="0"/>
          </a:p>
          <a:p>
            <a:r>
              <a:rPr lang="es-CO" sz="2400" dirty="0" smtClean="0"/>
              <a:t>  </a:t>
            </a:r>
            <a:endParaRPr lang="es-CO" sz="2400" dirty="0"/>
          </a:p>
        </p:txBody>
      </p:sp>
      <p:sp>
        <p:nvSpPr>
          <p:cNvPr id="250" name="CuadroTexto 249"/>
          <p:cNvSpPr txBox="1"/>
          <p:nvPr/>
        </p:nvSpPr>
        <p:spPr>
          <a:xfrm>
            <a:off x="125893" y="8350036"/>
            <a:ext cx="402793" cy="369332"/>
          </a:xfrm>
          <a:prstGeom prst="rect">
            <a:avLst/>
          </a:prstGeom>
          <a:noFill/>
        </p:spPr>
        <p:txBody>
          <a:bodyPr wrap="square" rtlCol="0">
            <a:spAutoFit/>
          </a:bodyPr>
          <a:lstStyle/>
          <a:p>
            <a:r>
              <a:rPr lang="es-CO" sz="1800" b="1" dirty="0"/>
              <a:t>1</a:t>
            </a:r>
            <a:r>
              <a:rPr lang="es-CO" sz="1800" b="1" dirty="0" smtClean="0"/>
              <a:t>)</a:t>
            </a:r>
            <a:endParaRPr lang="es-CO" sz="2000" b="1" dirty="0"/>
          </a:p>
        </p:txBody>
      </p:sp>
      <p:sp>
        <p:nvSpPr>
          <p:cNvPr id="251" name="CuadroTexto 250"/>
          <p:cNvSpPr txBox="1"/>
          <p:nvPr/>
        </p:nvSpPr>
        <p:spPr>
          <a:xfrm>
            <a:off x="3371203" y="8377763"/>
            <a:ext cx="402793" cy="369332"/>
          </a:xfrm>
          <a:prstGeom prst="rect">
            <a:avLst/>
          </a:prstGeom>
          <a:noFill/>
        </p:spPr>
        <p:txBody>
          <a:bodyPr wrap="square" rtlCol="0">
            <a:spAutoFit/>
          </a:bodyPr>
          <a:lstStyle/>
          <a:p>
            <a:r>
              <a:rPr lang="es-CO" sz="1800" b="1" dirty="0"/>
              <a:t>2</a:t>
            </a:r>
            <a:r>
              <a:rPr lang="es-CO" sz="1800" b="1" dirty="0" smtClean="0"/>
              <a:t>)</a:t>
            </a:r>
            <a:endParaRPr lang="es-CO" sz="2000" b="1" dirty="0"/>
          </a:p>
        </p:txBody>
      </p:sp>
      <p:pic>
        <p:nvPicPr>
          <p:cNvPr id="252" name="Imagen 35"/>
          <p:cNvPicPr>
            <a:picLocks noChangeAspect="1"/>
          </p:cNvPicPr>
          <p:nvPr/>
        </p:nvPicPr>
        <p:blipFill>
          <a:blip r:embed="rId20"/>
          <a:stretch>
            <a:fillRect/>
          </a:stretch>
        </p:blipFill>
        <p:spPr>
          <a:xfrm>
            <a:off x="27444400" y="4753699"/>
            <a:ext cx="4695825" cy="1123950"/>
          </a:xfrm>
          <a:prstGeom prst="rect">
            <a:avLst/>
          </a:prstGeom>
        </p:spPr>
      </p:pic>
      <p:sp>
        <p:nvSpPr>
          <p:cNvPr id="25" name="CuadroTexto 24"/>
          <p:cNvSpPr txBox="1"/>
          <p:nvPr/>
        </p:nvSpPr>
        <p:spPr>
          <a:xfrm>
            <a:off x="28616972" y="5837324"/>
            <a:ext cx="2818475" cy="400110"/>
          </a:xfrm>
          <a:prstGeom prst="rect">
            <a:avLst/>
          </a:prstGeom>
          <a:noFill/>
        </p:spPr>
        <p:txBody>
          <a:bodyPr wrap="square" rtlCol="0">
            <a:spAutoFit/>
          </a:bodyPr>
          <a:lstStyle/>
          <a:p>
            <a:r>
              <a:rPr lang="es-CO" sz="2000" dirty="0" smtClean="0"/>
              <a:t>Tabla 1. Resultados BET </a:t>
            </a:r>
            <a:endParaRPr lang="es-CO" sz="2000" dirty="0"/>
          </a:p>
        </p:txBody>
      </p:sp>
    </p:spTree>
    <p:extLst>
      <p:ext uri="{BB962C8B-B14F-4D97-AF65-F5344CB8AC3E}">
        <p14:creationId xmlns:p14="http://schemas.microsoft.com/office/powerpoint/2010/main" val="2485448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2578</TotalTime>
  <Words>708</Words>
  <Application>Microsoft Office PowerPoint</Application>
  <PresentationFormat>Personalizado</PresentationFormat>
  <Paragraphs>80</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Aharoni</vt:lpstr>
      <vt:lpstr>Arial</vt:lpstr>
      <vt:lpstr>Calibri</vt:lpstr>
      <vt:lpstr>Calibri Light</vt:lpstr>
      <vt:lpstr>Franklin Gothic Heavy</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Brayam Dario Santamaria Pedroza</dc:creator>
  <cp:lastModifiedBy>design</cp:lastModifiedBy>
  <cp:revision>67</cp:revision>
  <dcterms:created xsi:type="dcterms:W3CDTF">2017-07-08T18:32:39Z</dcterms:created>
  <dcterms:modified xsi:type="dcterms:W3CDTF">2017-07-11T16:56:53Z</dcterms:modified>
</cp:coreProperties>
</file>