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6202025" cy="21602700"/>
  <p:notesSz cx="15387638" cy="20783550"/>
  <p:defaultTextStyle>
    <a:defPPr>
      <a:defRPr lang="es-MX"/>
    </a:defPPr>
    <a:lvl1pPr marL="0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0135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60270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40405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20540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00675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480810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560945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641080" algn="l" defTabSz="2160270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4">
          <p15:clr>
            <a:srgbClr val="A4A3A4"/>
          </p15:clr>
        </p15:guide>
        <p15:guide id="2" pos="51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1236" y="150"/>
      </p:cViewPr>
      <p:guideLst>
        <p:guide orient="horz" pos="6804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667976" cy="1039178"/>
          </a:xfrm>
          <a:prstGeom prst="rect">
            <a:avLst/>
          </a:prstGeom>
        </p:spPr>
        <p:txBody>
          <a:bodyPr vert="horz" lIns="206691" tIns="103345" rIns="206691" bIns="103345" rtlCol="0"/>
          <a:lstStyle>
            <a:lvl1pPr algn="l">
              <a:defRPr sz="27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8716101" y="0"/>
            <a:ext cx="6667976" cy="1039178"/>
          </a:xfrm>
          <a:prstGeom prst="rect">
            <a:avLst/>
          </a:prstGeom>
        </p:spPr>
        <p:txBody>
          <a:bodyPr vert="horz" lIns="206691" tIns="103345" rIns="206691" bIns="103345" rtlCol="0"/>
          <a:lstStyle>
            <a:lvl1pPr algn="r">
              <a:defRPr sz="2700"/>
            </a:lvl1pPr>
          </a:lstStyle>
          <a:p>
            <a:fld id="{E106009A-091C-4CD5-B769-7EF3308F1DCF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772025" y="1558925"/>
            <a:ext cx="5843588" cy="7793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06691" tIns="103345" rIns="206691" bIns="103345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538764" y="9872186"/>
            <a:ext cx="12310110" cy="9352598"/>
          </a:xfrm>
          <a:prstGeom prst="rect">
            <a:avLst/>
          </a:prstGeom>
        </p:spPr>
        <p:txBody>
          <a:bodyPr vert="horz" lIns="206691" tIns="103345" rIns="206691" bIns="10334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9740765"/>
            <a:ext cx="6667976" cy="1039178"/>
          </a:xfrm>
          <a:prstGeom prst="rect">
            <a:avLst/>
          </a:prstGeom>
        </p:spPr>
        <p:txBody>
          <a:bodyPr vert="horz" lIns="206691" tIns="103345" rIns="206691" bIns="103345" rtlCol="0" anchor="b"/>
          <a:lstStyle>
            <a:lvl1pPr algn="l">
              <a:defRPr sz="27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8716101" y="19740765"/>
            <a:ext cx="6667976" cy="1039178"/>
          </a:xfrm>
          <a:prstGeom prst="rect">
            <a:avLst/>
          </a:prstGeom>
        </p:spPr>
        <p:txBody>
          <a:bodyPr vert="horz" lIns="206691" tIns="103345" rIns="206691" bIns="103345" rtlCol="0" anchor="b"/>
          <a:lstStyle>
            <a:lvl1pPr algn="r">
              <a:defRPr sz="2700"/>
            </a:lvl1pPr>
          </a:lstStyle>
          <a:p>
            <a:fld id="{C0C74851-2E63-4A4E-9C48-DC864CA411F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791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74851-2E63-4A4E-9C48-DC864CA411FB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30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5152" y="6710840"/>
            <a:ext cx="13771721" cy="46305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30304" y="12241530"/>
            <a:ext cx="11341418" cy="55206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0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E970-1FB0-4102-B674-CA99C44D4063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8636-7B3E-44C1-B8C3-17707A59EC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E970-1FB0-4102-B674-CA99C44D4063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8636-7B3E-44C1-B8C3-17707A59EC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0815102" y="2725342"/>
            <a:ext cx="6458307" cy="5806225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34555" y="2725342"/>
            <a:ext cx="19110514" cy="5806225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E970-1FB0-4102-B674-CA99C44D4063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8636-7B3E-44C1-B8C3-17707A59EC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E970-1FB0-4102-B674-CA99C44D4063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8636-7B3E-44C1-B8C3-17707A59EC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9848" y="13881737"/>
            <a:ext cx="13771721" cy="4290536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79848" y="9156148"/>
            <a:ext cx="13771721" cy="4725589"/>
          </a:xfrm>
        </p:spPr>
        <p:txBody>
          <a:bodyPr anchor="b"/>
          <a:lstStyle>
            <a:lvl1pPr marL="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1pPr>
            <a:lvl2pPr marL="1080135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6027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4040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205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0067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4808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56094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64108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E970-1FB0-4102-B674-CA99C44D4063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8636-7B3E-44C1-B8C3-17707A59EC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4554" y="15876987"/>
            <a:ext cx="12784411" cy="44910612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4489000" y="15876987"/>
            <a:ext cx="12784409" cy="44910612"/>
          </a:xfrm>
        </p:spPr>
        <p:txBody>
          <a:bodyPr/>
          <a:lstStyle>
            <a:lvl1pPr>
              <a:defRPr sz="66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E970-1FB0-4102-B674-CA99C44D4063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8636-7B3E-44C1-B8C3-17707A59EC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101" y="865110"/>
            <a:ext cx="14581823" cy="36004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0101" y="4835606"/>
            <a:ext cx="7158708" cy="2015250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20540" indent="0">
              <a:buNone/>
              <a:defRPr sz="3800" b="1"/>
            </a:lvl5pPr>
            <a:lvl6pPr marL="5400675" indent="0">
              <a:buNone/>
              <a:defRPr sz="3800" b="1"/>
            </a:lvl6pPr>
            <a:lvl7pPr marL="6480810" indent="0">
              <a:buNone/>
              <a:defRPr sz="3800" b="1"/>
            </a:lvl7pPr>
            <a:lvl8pPr marL="7560945" indent="0">
              <a:buNone/>
              <a:defRPr sz="3800" b="1"/>
            </a:lvl8pPr>
            <a:lvl9pPr marL="8641080" indent="0">
              <a:buNone/>
              <a:defRPr sz="3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10101" y="6850856"/>
            <a:ext cx="7158708" cy="12446557"/>
          </a:xfrm>
        </p:spPr>
        <p:txBody>
          <a:bodyPr/>
          <a:lstStyle>
            <a:lvl1pPr>
              <a:defRPr sz="5700"/>
            </a:lvl1pPr>
            <a:lvl2pPr>
              <a:defRPr sz="47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230405" y="4835606"/>
            <a:ext cx="7161520" cy="2015250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0135" indent="0">
              <a:buNone/>
              <a:defRPr sz="4700" b="1"/>
            </a:lvl2pPr>
            <a:lvl3pPr marL="2160270" indent="0">
              <a:buNone/>
              <a:defRPr sz="4300" b="1"/>
            </a:lvl3pPr>
            <a:lvl4pPr marL="3240405" indent="0">
              <a:buNone/>
              <a:defRPr sz="3800" b="1"/>
            </a:lvl4pPr>
            <a:lvl5pPr marL="4320540" indent="0">
              <a:buNone/>
              <a:defRPr sz="3800" b="1"/>
            </a:lvl5pPr>
            <a:lvl6pPr marL="5400675" indent="0">
              <a:buNone/>
              <a:defRPr sz="3800" b="1"/>
            </a:lvl6pPr>
            <a:lvl7pPr marL="6480810" indent="0">
              <a:buNone/>
              <a:defRPr sz="3800" b="1"/>
            </a:lvl7pPr>
            <a:lvl8pPr marL="7560945" indent="0">
              <a:buNone/>
              <a:defRPr sz="3800" b="1"/>
            </a:lvl8pPr>
            <a:lvl9pPr marL="8641080" indent="0">
              <a:buNone/>
              <a:defRPr sz="3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230405" y="6850856"/>
            <a:ext cx="7161520" cy="12446557"/>
          </a:xfrm>
        </p:spPr>
        <p:txBody>
          <a:bodyPr/>
          <a:lstStyle>
            <a:lvl1pPr>
              <a:defRPr sz="5700"/>
            </a:lvl1pPr>
            <a:lvl2pPr>
              <a:defRPr sz="47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E970-1FB0-4102-B674-CA99C44D4063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8636-7B3E-44C1-B8C3-17707A59EC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E970-1FB0-4102-B674-CA99C44D4063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8636-7B3E-44C1-B8C3-17707A59EC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E970-1FB0-4102-B674-CA99C44D4063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8636-7B3E-44C1-B8C3-17707A59EC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102" y="860107"/>
            <a:ext cx="5330355" cy="3660458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34542" y="860109"/>
            <a:ext cx="9057382" cy="18437306"/>
          </a:xfrm>
        </p:spPr>
        <p:txBody>
          <a:bodyPr/>
          <a:lstStyle>
            <a:lvl1pPr>
              <a:defRPr sz="7600"/>
            </a:lvl1pPr>
            <a:lvl2pPr>
              <a:defRPr sz="6600"/>
            </a:lvl2pPr>
            <a:lvl3pPr>
              <a:defRPr sz="57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0102" y="4520567"/>
            <a:ext cx="5330355" cy="14776848"/>
          </a:xfrm>
        </p:spPr>
        <p:txBody>
          <a:bodyPr/>
          <a:lstStyle>
            <a:lvl1pPr marL="0" indent="0">
              <a:buNone/>
              <a:defRPr sz="3300"/>
            </a:lvl1pPr>
            <a:lvl2pPr marL="1080135" indent="0">
              <a:buNone/>
              <a:defRPr sz="2800"/>
            </a:lvl2pPr>
            <a:lvl3pPr marL="2160270" indent="0">
              <a:buNone/>
              <a:defRPr sz="2400"/>
            </a:lvl3pPr>
            <a:lvl4pPr marL="3240405" indent="0">
              <a:buNone/>
              <a:defRPr sz="2100"/>
            </a:lvl4pPr>
            <a:lvl5pPr marL="4320540" indent="0">
              <a:buNone/>
              <a:defRPr sz="2100"/>
            </a:lvl5pPr>
            <a:lvl6pPr marL="5400675" indent="0">
              <a:buNone/>
              <a:defRPr sz="2100"/>
            </a:lvl6pPr>
            <a:lvl7pPr marL="6480810" indent="0">
              <a:buNone/>
              <a:defRPr sz="2100"/>
            </a:lvl7pPr>
            <a:lvl8pPr marL="7560945" indent="0">
              <a:buNone/>
              <a:defRPr sz="2100"/>
            </a:lvl8pPr>
            <a:lvl9pPr marL="8641080" indent="0">
              <a:buNone/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E970-1FB0-4102-B674-CA99C44D4063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8636-7B3E-44C1-B8C3-17707A59EC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75710" y="15121890"/>
            <a:ext cx="9721215" cy="1785225"/>
          </a:xfrm>
        </p:spPr>
        <p:txBody>
          <a:bodyPr anchor="b"/>
          <a:lstStyle>
            <a:lvl1pPr algn="l">
              <a:defRPr sz="4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75710" y="1930241"/>
            <a:ext cx="9721215" cy="12961620"/>
          </a:xfrm>
        </p:spPr>
        <p:txBody>
          <a:bodyPr/>
          <a:lstStyle>
            <a:lvl1pPr marL="0" indent="0">
              <a:buNone/>
              <a:defRPr sz="7600"/>
            </a:lvl1pPr>
            <a:lvl2pPr marL="1080135" indent="0">
              <a:buNone/>
              <a:defRPr sz="6600"/>
            </a:lvl2pPr>
            <a:lvl3pPr marL="2160270" indent="0">
              <a:buNone/>
              <a:defRPr sz="5700"/>
            </a:lvl3pPr>
            <a:lvl4pPr marL="3240405" indent="0">
              <a:buNone/>
              <a:defRPr sz="4700"/>
            </a:lvl4pPr>
            <a:lvl5pPr marL="4320540" indent="0">
              <a:buNone/>
              <a:defRPr sz="4700"/>
            </a:lvl5pPr>
            <a:lvl6pPr marL="5400675" indent="0">
              <a:buNone/>
              <a:defRPr sz="4700"/>
            </a:lvl6pPr>
            <a:lvl7pPr marL="6480810" indent="0">
              <a:buNone/>
              <a:defRPr sz="4700"/>
            </a:lvl7pPr>
            <a:lvl8pPr marL="7560945" indent="0">
              <a:buNone/>
              <a:defRPr sz="4700"/>
            </a:lvl8pPr>
            <a:lvl9pPr marL="8641080" indent="0">
              <a:buNone/>
              <a:defRPr sz="4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75710" y="16907115"/>
            <a:ext cx="9721215" cy="2535315"/>
          </a:xfrm>
        </p:spPr>
        <p:txBody>
          <a:bodyPr/>
          <a:lstStyle>
            <a:lvl1pPr marL="0" indent="0">
              <a:buNone/>
              <a:defRPr sz="3300"/>
            </a:lvl1pPr>
            <a:lvl2pPr marL="1080135" indent="0">
              <a:buNone/>
              <a:defRPr sz="2800"/>
            </a:lvl2pPr>
            <a:lvl3pPr marL="2160270" indent="0">
              <a:buNone/>
              <a:defRPr sz="2400"/>
            </a:lvl3pPr>
            <a:lvl4pPr marL="3240405" indent="0">
              <a:buNone/>
              <a:defRPr sz="2100"/>
            </a:lvl4pPr>
            <a:lvl5pPr marL="4320540" indent="0">
              <a:buNone/>
              <a:defRPr sz="2100"/>
            </a:lvl5pPr>
            <a:lvl6pPr marL="5400675" indent="0">
              <a:buNone/>
              <a:defRPr sz="2100"/>
            </a:lvl6pPr>
            <a:lvl7pPr marL="6480810" indent="0">
              <a:buNone/>
              <a:defRPr sz="2100"/>
            </a:lvl7pPr>
            <a:lvl8pPr marL="7560945" indent="0">
              <a:buNone/>
              <a:defRPr sz="2100"/>
            </a:lvl8pPr>
            <a:lvl9pPr marL="8641080" indent="0">
              <a:buNone/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E970-1FB0-4102-B674-CA99C44D4063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8636-7B3E-44C1-B8C3-17707A59EC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810101" y="865110"/>
            <a:ext cx="14581823" cy="3600450"/>
          </a:xfrm>
          <a:prstGeom prst="rect">
            <a:avLst/>
          </a:prstGeom>
        </p:spPr>
        <p:txBody>
          <a:bodyPr vert="horz" lIns="216027" tIns="108014" rIns="216027" bIns="10801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0101" y="5040632"/>
            <a:ext cx="14581823" cy="14256783"/>
          </a:xfrm>
          <a:prstGeom prst="rect">
            <a:avLst/>
          </a:prstGeom>
        </p:spPr>
        <p:txBody>
          <a:bodyPr vert="horz" lIns="216027" tIns="108014" rIns="216027" bIns="10801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10101" y="20022504"/>
            <a:ext cx="3780473" cy="1150144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l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FE970-1FB0-4102-B674-CA99C44D4063}" type="datetimeFigureOut">
              <a:rPr lang="es-MX" smtClean="0"/>
              <a:pPr/>
              <a:t>28/09/2017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535692" y="20022504"/>
            <a:ext cx="5130641" cy="1150144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ct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11451" y="20022504"/>
            <a:ext cx="3780473" cy="1150144"/>
          </a:xfrm>
          <a:prstGeom prst="rect">
            <a:avLst/>
          </a:prstGeom>
        </p:spPr>
        <p:txBody>
          <a:bodyPr vert="horz" lIns="216027" tIns="108014" rIns="216027" bIns="108014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8636-7B3E-44C1-B8C3-17707A59ECA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101" indent="-810101" algn="l" defTabSz="2160270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55219" indent="-675084" algn="l" defTabSz="2160270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338" indent="-540068" algn="l" defTabSz="216027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473" indent="-540068" algn="l" defTabSz="2160270" rtl="0" eaLnBrk="1" latinLnBrk="0" hangingPunct="1">
        <a:spcBef>
          <a:spcPct val="20000"/>
        </a:spcBef>
        <a:buFont typeface="Arial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860608" indent="-540068" algn="l" defTabSz="2160270" rtl="0" eaLnBrk="1" latinLnBrk="0" hangingPunct="1">
        <a:spcBef>
          <a:spcPct val="20000"/>
        </a:spcBef>
        <a:buFont typeface="Arial" pitchFamily="34" charset="0"/>
        <a:buChar char="»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5940743" indent="-540068" algn="l" defTabSz="2160270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0878" indent="-540068" algn="l" defTabSz="2160270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1013" indent="-540068" algn="l" defTabSz="2160270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1148" indent="-540068" algn="l" defTabSz="2160270" rtl="0" eaLnBrk="1" latinLnBrk="0" hangingPunct="1">
        <a:spcBef>
          <a:spcPct val="20000"/>
        </a:spcBef>
        <a:buFont typeface="Arial" pitchFamily="34" charset="0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13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27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54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67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081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945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1080" algn="l" defTabSz="216027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user\Documents\verano\11692916_10207241848388806_925394041_n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contrast="10000"/>
          </a:blip>
          <a:srcRect l="19050" t="10716" r="13216" b="26730"/>
          <a:stretch>
            <a:fillRect/>
          </a:stretch>
        </p:blipFill>
        <p:spPr bwMode="auto">
          <a:xfrm>
            <a:off x="4212580" y="2085914"/>
            <a:ext cx="11887227" cy="1951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624" b="21992"/>
          <a:stretch/>
        </p:blipFill>
        <p:spPr>
          <a:xfrm rot="10800000">
            <a:off x="0" y="0"/>
            <a:ext cx="16200000" cy="2806842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5 CuadroTexto"/>
          <p:cNvSpPr txBox="1"/>
          <p:nvPr/>
        </p:nvSpPr>
        <p:spPr>
          <a:xfrm>
            <a:off x="4529112" y="228526"/>
            <a:ext cx="10672780" cy="1512203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marL="342881" indent="-342881"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DETERMINACIÓN DE “BLACK CARBON” </a:t>
            </a:r>
          </a:p>
          <a:p>
            <a:pPr marL="342881" indent="-342881" algn="ctr">
              <a:lnSpc>
                <a:spcPct val="107000"/>
              </a:lnSpc>
              <a:spcAft>
                <a:spcPts val="800"/>
              </a:spcAft>
            </a:pPr>
            <a:r>
              <a:rPr lang="es-MX" sz="4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EN PARTÍCULAS ATMOSFÉRICAS</a:t>
            </a:r>
          </a:p>
        </p:txBody>
      </p:sp>
      <p:pic>
        <p:nvPicPr>
          <p:cNvPr id="7" name="Picture 4" descr="http://portaltransparencia.gob.mx/pot/imagenServlet?archivo=1108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100000" l="668" r="99666">
                        <a14:foregroundMark x1="22371" y1="19722" x2="22371" y2="19722"/>
                        <a14:foregroundMark x1="9516" y1="73889" x2="9516" y2="73889"/>
                        <a14:foregroundMark x1="11352" y1="76389" x2="11352" y2="76389"/>
                        <a14:foregroundMark x1="12354" y1="78333" x2="12354" y2="78333"/>
                        <a14:foregroundMark x1="16194" y1="80833" x2="16194" y2="80833"/>
                        <a14:foregroundMark x1="13356" y1="52222" x2="13356" y2="52222"/>
                        <a14:foregroundMark x1="64107" y1="83611" x2="64107" y2="83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2407257" cy="12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457806" y="1514410"/>
            <a:ext cx="9572692" cy="923324"/>
          </a:xfrm>
          <a:prstGeom prst="rect">
            <a:avLst/>
          </a:prstGeom>
          <a:noFill/>
        </p:spPr>
        <p:txBody>
          <a:bodyPr wrap="square" lIns="91435" tIns="45717" rIns="91435" bIns="45717" numCol="1" rtlCol="0">
            <a:spAutoFit/>
          </a:bodyPr>
          <a:lstStyle/>
          <a:p>
            <a:pPr algn="ctr"/>
            <a:r>
              <a:rPr lang="es-MX" sz="1800" dirty="0">
                <a:solidFill>
                  <a:schemeClr val="bg1"/>
                </a:solidFill>
              </a:rPr>
              <a:t>Campos T., </a:t>
            </a:r>
            <a:r>
              <a:rPr lang="es-MX" sz="1800" dirty="0" smtClean="0">
                <a:solidFill>
                  <a:schemeClr val="bg1"/>
                </a:solidFill>
              </a:rPr>
              <a:t>Alfredo1</a:t>
            </a:r>
            <a:r>
              <a:rPr lang="es-MX" sz="1800" dirty="0">
                <a:solidFill>
                  <a:schemeClr val="bg1"/>
                </a:solidFill>
              </a:rPr>
              <a:t>; Díaz H., </a:t>
            </a:r>
            <a:r>
              <a:rPr lang="es-MX" sz="1800" dirty="0" smtClean="0">
                <a:solidFill>
                  <a:schemeClr val="bg1"/>
                </a:solidFill>
              </a:rPr>
              <a:t>Carlos1</a:t>
            </a:r>
            <a:r>
              <a:rPr lang="es-MX" sz="1800" dirty="0">
                <a:solidFill>
                  <a:schemeClr val="bg1"/>
                </a:solidFill>
              </a:rPr>
              <a:t>; Jurado P. Diana I. 2</a:t>
            </a:r>
          </a:p>
          <a:p>
            <a:pPr algn="ctr"/>
            <a:r>
              <a:rPr lang="es-MX" sz="1800" dirty="0">
                <a:solidFill>
                  <a:schemeClr val="bg1"/>
                </a:solidFill>
              </a:rPr>
              <a:t>1 Centro de Investigación en Materiales Avanzados, alfredo.campos@cimav.edu.mx ;</a:t>
            </a:r>
          </a:p>
          <a:p>
            <a:pPr algn="ctr"/>
            <a:r>
              <a:rPr lang="es-MX" sz="1800" dirty="0">
                <a:solidFill>
                  <a:schemeClr val="bg1"/>
                </a:solidFill>
              </a:rPr>
              <a:t>carlos.diaz@cimav.edu.mx  2 Instituto </a:t>
            </a:r>
            <a:r>
              <a:rPr lang="es-MX" sz="1800" dirty="0" smtClean="0">
                <a:solidFill>
                  <a:schemeClr val="bg1"/>
                </a:solidFill>
              </a:rPr>
              <a:t>Tecnológico </a:t>
            </a:r>
            <a:r>
              <a:rPr lang="es-MX" sz="1800" dirty="0">
                <a:solidFill>
                  <a:schemeClr val="bg1"/>
                </a:solidFill>
              </a:rPr>
              <a:t>de Parral, diana.jurado@live.com </a:t>
            </a:r>
          </a:p>
        </p:txBody>
      </p:sp>
      <p:pic>
        <p:nvPicPr>
          <p:cNvPr id="12292" name="Picture 4" descr="http://www.cimav.edu.mx/data/files/imagenes/bannerverano201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8593" y="494627"/>
            <a:ext cx="4143404" cy="2083726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146580" y="3014608"/>
            <a:ext cx="79544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INTRODUCCIÓN</a:t>
            </a:r>
          </a:p>
          <a:p>
            <a:pPr lvl="0" algn="just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La contaminación ambiental es un problema causado por actividades humanas las cuales modifican el medio y ocasionan impactos negativos sobre éste.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El Negro de Carbón o “Black 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Carbon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” (BC) al igual que los gases de efecto invernadero (GEI) absorbe radiación solar y la irradia en forma de calor, contribuyendo al calentamiento global. Por eso es el interés de conocer sus niveles de concentración y las metodologías más  confiables para su determinación.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69892" y="5773564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OBJETIVO</a:t>
            </a:r>
            <a:endParaRPr lang="es-MX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Determinar  el contenido de BC en muestras de partículas atmosféricas mediante la metodología TGA.</a:t>
            </a:r>
            <a:endParaRPr lang="es-MX" sz="2000" dirty="0" smtClean="0"/>
          </a:p>
        </p:txBody>
      </p:sp>
      <p:pic>
        <p:nvPicPr>
          <p:cNvPr id="12294" name="Picture 6" descr="http://www.eji-sinaloa.mx/assets/recursos/imagenes/conacyt-blanc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157220"/>
            <a:ext cx="1242964" cy="1242964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385708" y="2371666"/>
            <a:ext cx="5912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MX" sz="1600" b="1" dirty="0">
                <a:solidFill>
                  <a:schemeClr val="bg1"/>
                </a:solidFill>
              </a:rPr>
              <a:t>Proyecto apoyado con recursos de la convocatoria Jóvenes Talentos</a:t>
            </a:r>
          </a:p>
          <a:p>
            <a:endParaRPr lang="es-MX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20 Imagen" descr="11655585_1096081587088221_738245754_n.jpg"/>
          <p:cNvPicPr>
            <a:picLocks noChangeAspect="1"/>
          </p:cNvPicPr>
          <p:nvPr/>
        </p:nvPicPr>
        <p:blipFill>
          <a:blip r:embed="rId10" cstate="print"/>
          <a:srcRect l="17483" t="15384" r="9090" b="33333"/>
          <a:stretch>
            <a:fillRect/>
          </a:stretch>
        </p:blipFill>
        <p:spPr>
          <a:xfrm>
            <a:off x="8457464" y="3528542"/>
            <a:ext cx="1643074" cy="1428760"/>
          </a:xfrm>
          <a:prstGeom prst="rect">
            <a:avLst/>
          </a:prstGeom>
        </p:spPr>
      </p:pic>
      <p:sp>
        <p:nvSpPr>
          <p:cNvPr id="27" name="26 CuadroTexto"/>
          <p:cNvSpPr txBox="1"/>
          <p:nvPr/>
        </p:nvSpPr>
        <p:spPr>
          <a:xfrm>
            <a:off x="168390" y="7128943"/>
            <a:ext cx="79326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METODOLOGIA</a:t>
            </a:r>
          </a:p>
          <a:p>
            <a:pPr algn="just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Muestreo de PM</a:t>
            </a:r>
            <a:r>
              <a:rPr lang="es-ES" sz="2000" b="1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algn="just"/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Se realizaron dos muestreos por el método de alto volumen (</a:t>
            </a:r>
            <a:r>
              <a:rPr lang="es-ES" sz="2000" dirty="0" err="1" smtClean="0">
                <a:latin typeface="Times New Roman" pitchFamily="18" charset="0"/>
                <a:cs typeface="Times New Roman" pitchFamily="18" charset="0"/>
              </a:rPr>
              <a:t>Hi-Vol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), utilizando cabezal para PM</a:t>
            </a:r>
            <a:r>
              <a:rPr lang="es-ES" sz="2000" baseline="-250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 e impactores de cascada en filtros de fibra de vidrio (FFV). Se muestreo durante siete días a un flujo de 1.13 m</a:t>
            </a:r>
            <a:r>
              <a:rPr lang="es-ES" sz="20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/min. Previo al muestreo, los filtros se acondicionan  y se pesan, para después ser instalados en los impactores y en el porta filtros previo a su instalación en campo (figura 1).  La concentración de partículas se determina por la diferencia entre el peso inicial y el peso final de los filtros entre el volumen total de aire muestreado.</a:t>
            </a:r>
            <a:endParaRPr lang="es-MX" sz="2000" dirty="0"/>
          </a:p>
        </p:txBody>
      </p:sp>
      <p:pic>
        <p:nvPicPr>
          <p:cNvPr id="29" name="28 Imagen" descr="IMG_254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921126" y="3599980"/>
            <a:ext cx="1928826" cy="1440666"/>
          </a:xfrm>
          <a:prstGeom prst="rect">
            <a:avLst/>
          </a:prstGeom>
        </p:spPr>
      </p:pic>
      <p:pic>
        <p:nvPicPr>
          <p:cNvPr id="30" name="29 Imagen" descr="11696495_1096081417088238_457045991_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88444" y="10441310"/>
            <a:ext cx="2104282" cy="1656184"/>
          </a:xfrm>
          <a:prstGeom prst="rect">
            <a:avLst/>
          </a:prstGeom>
        </p:spPr>
      </p:pic>
      <p:pic>
        <p:nvPicPr>
          <p:cNvPr id="31" name="30 Imagen" descr="11692892_1096081513754895_1013366356_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0800000">
            <a:off x="13297960" y="3599980"/>
            <a:ext cx="2000264" cy="1457850"/>
          </a:xfrm>
          <a:prstGeom prst="rect">
            <a:avLst/>
          </a:prstGeom>
        </p:spPr>
      </p:pic>
      <p:pic>
        <p:nvPicPr>
          <p:cNvPr id="32" name="31 Imagen" descr="11714506_1096081383754908_1286646116_n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26964" y="10441310"/>
            <a:ext cx="2286016" cy="1656184"/>
          </a:xfrm>
          <a:prstGeom prst="rect">
            <a:avLst/>
          </a:prstGeom>
        </p:spPr>
      </p:pic>
      <p:pic>
        <p:nvPicPr>
          <p:cNvPr id="33" name="32 Imagen" descr="11717010_1096081483754898_1068366681_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39828" y="10441310"/>
            <a:ext cx="2214578" cy="1654014"/>
          </a:xfrm>
          <a:prstGeom prst="rect">
            <a:avLst/>
          </a:prstGeom>
        </p:spPr>
      </p:pic>
      <p:pic>
        <p:nvPicPr>
          <p:cNvPr id="34" name="33 Imagen" descr="image1.JPG"/>
          <p:cNvPicPr>
            <a:picLocks noChangeAspect="1"/>
          </p:cNvPicPr>
          <p:nvPr/>
        </p:nvPicPr>
        <p:blipFill>
          <a:blip r:embed="rId16" cstate="print"/>
          <a:srcRect t="14243" r="-450" b="46776"/>
          <a:stretch>
            <a:fillRect/>
          </a:stretch>
        </p:blipFill>
        <p:spPr>
          <a:xfrm>
            <a:off x="428577" y="13050128"/>
            <a:ext cx="7286676" cy="2071702"/>
          </a:xfrm>
          <a:prstGeom prst="rect">
            <a:avLst/>
          </a:prstGeom>
        </p:spPr>
      </p:pic>
      <p:sp>
        <p:nvSpPr>
          <p:cNvPr id="35" name="34 CuadroTexto"/>
          <p:cNvSpPr txBox="1"/>
          <p:nvPr/>
        </p:nvSpPr>
        <p:spPr>
          <a:xfrm>
            <a:off x="215764" y="12175202"/>
            <a:ext cx="781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1" dirty="0" smtClean="0">
                <a:latin typeface="Times New Roman" pitchFamily="18" charset="0"/>
                <a:cs typeface="Times New Roman" pitchFamily="18" charset="0"/>
              </a:rPr>
              <a:t>Figura 1. </a:t>
            </a:r>
            <a:r>
              <a:rPr lang="es-MX" sz="1800" dirty="0" smtClean="0">
                <a:latin typeface="Times New Roman" pitchFamily="18" charset="0"/>
                <a:cs typeface="Times New Roman" pitchFamily="18" charset="0"/>
              </a:rPr>
              <a:t>(a) Instalación del FFC en el porta filtro, (b) fijación de FFV en los </a:t>
            </a:r>
            <a:r>
              <a:rPr lang="es-MX" sz="1800" dirty="0" err="1" smtClean="0">
                <a:latin typeface="Times New Roman" pitchFamily="18" charset="0"/>
                <a:cs typeface="Times New Roman" pitchFamily="18" charset="0"/>
              </a:rPr>
              <a:t>impactores</a:t>
            </a:r>
            <a:r>
              <a:rPr lang="es-MX" sz="1800" dirty="0" smtClean="0">
                <a:latin typeface="Times New Roman" pitchFamily="18" charset="0"/>
                <a:cs typeface="Times New Roman" pitchFamily="18" charset="0"/>
              </a:rPr>
              <a:t> (c), colocación en el equipo de alto volumen (CIMAV). </a:t>
            </a:r>
            <a:endParaRPr lang="es-MX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92504" y="15193838"/>
            <a:ext cx="783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latin typeface="Times New Roman" pitchFamily="18" charset="0"/>
                <a:cs typeface="Times New Roman" pitchFamily="18" charset="0"/>
              </a:rPr>
              <a:t>Figura 2</a:t>
            </a:r>
            <a:r>
              <a:rPr lang="es-MX" sz="1800" dirty="0" smtClean="0">
                <a:latin typeface="Times New Roman" pitchFamily="18" charset="0"/>
                <a:cs typeface="Times New Roman" pitchFamily="18" charset="0"/>
              </a:rPr>
              <a:t>. Filtros impactados  </a:t>
            </a:r>
            <a:endParaRPr lang="es-MX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39647" y="15841910"/>
            <a:ext cx="793337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Preparación de muestras para TGA</a:t>
            </a:r>
          </a:p>
          <a:p>
            <a:pPr algn="just"/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Polvo (</a:t>
            </a:r>
            <a:r>
              <a:rPr lang="es-MX" sz="2000" b="1" i="1" dirty="0" err="1" smtClean="0">
                <a:latin typeface="Times New Roman" pitchFamily="18" charset="0"/>
                <a:cs typeface="Times New Roman" pitchFamily="18" charset="0"/>
              </a:rPr>
              <a:t>bulk</a:t>
            </a:r>
            <a:r>
              <a:rPr lang="es-MX" sz="20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Se pesaron aproximadamente 2 mg de muestra y se colocaron en un porta muestra de 1 cm de diámetro, se corrió el análisis hasta 800°C, con un paso de 10°C/min en una atmosfera de aire.</a:t>
            </a:r>
          </a:p>
          <a:p>
            <a:pPr algn="just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Filtros con polvo. S</a:t>
            </a: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e utilizaron porciones de filtros de cuarzo de 0.5 cm de diámetro, los cuales se pusieron a peso constante, </a:t>
            </a:r>
            <a:r>
              <a:rPr lang="es-MX" sz="2000" dirty="0" err="1" smtClean="0">
                <a:latin typeface="Times New Roman" pitchFamily="18" charset="0"/>
                <a:cs typeface="Times New Roman" pitchFamily="18" charset="0"/>
              </a:rPr>
              <a:t>calentandolos</a:t>
            </a:r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 a 100 °C y manteniéndolos en un desecador antes de su pesado inicial.</a:t>
            </a:r>
          </a:p>
          <a:p>
            <a:pPr algn="just"/>
            <a:endParaRPr lang="es-MX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Se prepararon suspensiones de limo, carbón activado y negro de humo, así como mezclas de ellos en alcohol isopropílico . Alícuotas de estas suspensiones fueron  transferidas a los filtros con una micro pipeta de 0.006 ml en grupos de tres y se volvieron a poner a peso constante para su pesaje final, y así se obtuvo la variación del peso mediante una diferencia de los resultados ya adquiridos (figura 3).</a:t>
            </a:r>
          </a:p>
          <a:p>
            <a:pPr algn="just"/>
            <a:endParaRPr lang="es-MX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MX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university-directory.eu/instlogos/MX-Instituto-Tecnologico-de-Parral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673308" y="1121501"/>
            <a:ext cx="1406780" cy="1524012"/>
          </a:xfrm>
          <a:prstGeom prst="rect">
            <a:avLst/>
          </a:prstGeom>
          <a:noFill/>
        </p:spPr>
      </p:pic>
      <p:sp>
        <p:nvSpPr>
          <p:cNvPr id="39" name="38 CuadroTexto"/>
          <p:cNvSpPr txBox="1"/>
          <p:nvPr/>
        </p:nvSpPr>
        <p:spPr>
          <a:xfrm>
            <a:off x="8185392" y="5256734"/>
            <a:ext cx="783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latin typeface="Times New Roman" pitchFamily="18" charset="0"/>
                <a:cs typeface="Times New Roman" pitchFamily="18" charset="0"/>
              </a:rPr>
              <a:t>Figura 3</a:t>
            </a:r>
            <a:r>
              <a:rPr lang="es-MX" sz="1800" dirty="0" smtClean="0">
                <a:latin typeface="Times New Roman" pitchFamily="18" charset="0"/>
                <a:cs typeface="Times New Roman" pitchFamily="18" charset="0"/>
              </a:rPr>
              <a:t>. Preparación de filtros con muestra para análisis por TGA.</a:t>
            </a:r>
            <a:endParaRPr lang="es-MX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8379166" y="7779916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RESULTADOS</a:t>
            </a:r>
            <a:endParaRPr lang="es-MX" sz="2000" dirty="0" smtClean="0"/>
          </a:p>
        </p:txBody>
      </p:sp>
      <p:sp>
        <p:nvSpPr>
          <p:cNvPr id="41" name="40 CuadroTexto"/>
          <p:cNvSpPr txBox="1"/>
          <p:nvPr/>
        </p:nvSpPr>
        <p:spPr>
          <a:xfrm>
            <a:off x="8461052" y="12529542"/>
            <a:ext cx="748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1" dirty="0" smtClean="0">
                <a:latin typeface="Times New Roman" pitchFamily="18" charset="0"/>
                <a:cs typeface="Times New Roman" pitchFamily="18" charset="0"/>
              </a:rPr>
              <a:t>Figura 4. </a:t>
            </a:r>
            <a:r>
              <a:rPr lang="es-MX" sz="1800" dirty="0" smtClean="0">
                <a:latin typeface="Times New Roman" pitchFamily="18" charset="0"/>
                <a:cs typeface="Times New Roman" pitchFamily="18" charset="0"/>
              </a:rPr>
              <a:t>Gráfico de TGA de un material de referencia certificado para carbono (MRC) en polvo urbano (NIST 1649ª).</a:t>
            </a:r>
            <a:endParaRPr lang="es-MX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8461052" y="5904806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s-MX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sz="2000" b="1" dirty="0" smtClean="0">
                <a:latin typeface="Times New Roman" pitchFamily="18" charset="0"/>
                <a:cs typeface="Times New Roman" pitchFamily="18" charset="0"/>
              </a:rPr>
              <a:t>Análisis TGA. </a:t>
            </a:r>
            <a:r>
              <a:rPr lang="es-ES" sz="2000" dirty="0" smtClean="0">
                <a:latin typeface="Times New Roman" pitchFamily="18" charset="0"/>
                <a:cs typeface="Times New Roman" pitchFamily="18" charset="0"/>
              </a:rPr>
              <a:t>Se tomaron las tres porciones de filtro, se colocaron en la balanza termo-gravimétrica y se calentaron hasta 1000°C. Se registro el peso durante todo el proceso para determinar el negro de humo (BC).</a:t>
            </a:r>
            <a:endParaRPr lang="es-MX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8461052" y="1785813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1" dirty="0" smtClean="0">
                <a:latin typeface="Times New Roman" pitchFamily="18" charset="0"/>
                <a:cs typeface="Times New Roman" pitchFamily="18" charset="0"/>
              </a:rPr>
              <a:t>Figura 5. </a:t>
            </a:r>
            <a:r>
              <a:rPr lang="es-MX" sz="1800" dirty="0" smtClean="0">
                <a:latin typeface="Times New Roman" pitchFamily="18" charset="0"/>
                <a:cs typeface="Times New Roman" pitchFamily="18" charset="0"/>
              </a:rPr>
              <a:t>Gráfico de TGA de muestras sintéticas similares a las encontrados en aerosoles urbanos.</a:t>
            </a:r>
            <a:endParaRPr lang="es-MX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8461052" y="18548597"/>
            <a:ext cx="74888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Times New Roman" pitchFamily="18" charset="0"/>
                <a:cs typeface="Times New Roman" pitchFamily="18" charset="0"/>
              </a:rPr>
              <a:t>CONCLUSIONES</a:t>
            </a:r>
          </a:p>
          <a:p>
            <a:pPr algn="just"/>
            <a:r>
              <a:rPr lang="es-MX" sz="2000" dirty="0" smtClean="0">
                <a:latin typeface="Times New Roman" pitchFamily="18" charset="0"/>
                <a:cs typeface="Times New Roman" pitchFamily="18" charset="0"/>
              </a:rPr>
              <a:t>La caracterización de muestras por TGA nos permitirá  establecer las temperaturas a las cuales se  descomponen los diferentes materiales encontrados en muestras ambientales y definir los rangos para el BC, para posteriormente determinar su concentración en muestras reales.</a:t>
            </a:r>
            <a:endParaRPr lang="es-MX" sz="2000" dirty="0" smtClean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8" cstate="print"/>
          <a:srcRect r="12484" b="7407"/>
          <a:stretch>
            <a:fillRect/>
          </a:stretch>
        </p:blipFill>
        <p:spPr bwMode="auto">
          <a:xfrm>
            <a:off x="8886830" y="8229581"/>
            <a:ext cx="6715172" cy="433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886831" y="13587432"/>
            <a:ext cx="6735392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445</Words>
  <Application>Microsoft Office PowerPoint</Application>
  <PresentationFormat>Personalizado</PresentationFormat>
  <Paragraphs>30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marcos.lopez</cp:lastModifiedBy>
  <cp:revision>75</cp:revision>
  <dcterms:created xsi:type="dcterms:W3CDTF">2015-07-07T05:29:06Z</dcterms:created>
  <dcterms:modified xsi:type="dcterms:W3CDTF">2017-09-28T17:45:15Z</dcterms:modified>
</cp:coreProperties>
</file>