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Lst>
  <p:sldSz cx="16200438" cy="21599525"/>
  <p:notesSz cx="15387638" cy="20783550"/>
  <p:defaultTextStyle>
    <a:defPPr>
      <a:defRPr lang="es-MX"/>
    </a:defPPr>
    <a:lvl1pPr marL="0" algn="l" defTabSz="1814352" rtl="0" eaLnBrk="1" latinLnBrk="0" hangingPunct="1">
      <a:defRPr sz="3572" kern="1200">
        <a:solidFill>
          <a:schemeClr val="tx1"/>
        </a:solidFill>
        <a:latin typeface="+mn-lt"/>
        <a:ea typeface="+mn-ea"/>
        <a:cs typeface="+mn-cs"/>
      </a:defRPr>
    </a:lvl1pPr>
    <a:lvl2pPr marL="907176" algn="l" defTabSz="1814352" rtl="0" eaLnBrk="1" latinLnBrk="0" hangingPunct="1">
      <a:defRPr sz="3572" kern="1200">
        <a:solidFill>
          <a:schemeClr val="tx1"/>
        </a:solidFill>
        <a:latin typeface="+mn-lt"/>
        <a:ea typeface="+mn-ea"/>
        <a:cs typeface="+mn-cs"/>
      </a:defRPr>
    </a:lvl2pPr>
    <a:lvl3pPr marL="1814352" algn="l" defTabSz="1814352" rtl="0" eaLnBrk="1" latinLnBrk="0" hangingPunct="1">
      <a:defRPr sz="3572" kern="1200">
        <a:solidFill>
          <a:schemeClr val="tx1"/>
        </a:solidFill>
        <a:latin typeface="+mn-lt"/>
        <a:ea typeface="+mn-ea"/>
        <a:cs typeface="+mn-cs"/>
      </a:defRPr>
    </a:lvl3pPr>
    <a:lvl4pPr marL="2721529" algn="l" defTabSz="1814352" rtl="0" eaLnBrk="1" latinLnBrk="0" hangingPunct="1">
      <a:defRPr sz="3572" kern="1200">
        <a:solidFill>
          <a:schemeClr val="tx1"/>
        </a:solidFill>
        <a:latin typeface="+mn-lt"/>
        <a:ea typeface="+mn-ea"/>
        <a:cs typeface="+mn-cs"/>
      </a:defRPr>
    </a:lvl4pPr>
    <a:lvl5pPr marL="3628705" algn="l" defTabSz="1814352" rtl="0" eaLnBrk="1" latinLnBrk="0" hangingPunct="1">
      <a:defRPr sz="3572" kern="1200">
        <a:solidFill>
          <a:schemeClr val="tx1"/>
        </a:solidFill>
        <a:latin typeface="+mn-lt"/>
        <a:ea typeface="+mn-ea"/>
        <a:cs typeface="+mn-cs"/>
      </a:defRPr>
    </a:lvl5pPr>
    <a:lvl6pPr marL="4535881" algn="l" defTabSz="1814352" rtl="0" eaLnBrk="1" latinLnBrk="0" hangingPunct="1">
      <a:defRPr sz="3572" kern="1200">
        <a:solidFill>
          <a:schemeClr val="tx1"/>
        </a:solidFill>
        <a:latin typeface="+mn-lt"/>
        <a:ea typeface="+mn-ea"/>
        <a:cs typeface="+mn-cs"/>
      </a:defRPr>
    </a:lvl6pPr>
    <a:lvl7pPr marL="5443057" algn="l" defTabSz="1814352" rtl="0" eaLnBrk="1" latinLnBrk="0" hangingPunct="1">
      <a:defRPr sz="3572" kern="1200">
        <a:solidFill>
          <a:schemeClr val="tx1"/>
        </a:solidFill>
        <a:latin typeface="+mn-lt"/>
        <a:ea typeface="+mn-ea"/>
        <a:cs typeface="+mn-cs"/>
      </a:defRPr>
    </a:lvl7pPr>
    <a:lvl8pPr marL="6350234" algn="l" defTabSz="1814352" rtl="0" eaLnBrk="1" latinLnBrk="0" hangingPunct="1">
      <a:defRPr sz="3572" kern="1200">
        <a:solidFill>
          <a:schemeClr val="tx1"/>
        </a:solidFill>
        <a:latin typeface="+mn-lt"/>
        <a:ea typeface="+mn-ea"/>
        <a:cs typeface="+mn-cs"/>
      </a:defRPr>
    </a:lvl8pPr>
    <a:lvl9pPr marL="7257410" algn="l" defTabSz="1814352" rtl="0" eaLnBrk="1" latinLnBrk="0" hangingPunct="1">
      <a:defRPr sz="357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3">
          <p15:clr>
            <a:srgbClr val="A4A3A4"/>
          </p15:clr>
        </p15:guide>
        <p15:guide id="2" pos="51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37" d="100"/>
          <a:sy n="37" d="100"/>
        </p:scale>
        <p:origin x="2940" y="126"/>
      </p:cViewPr>
      <p:guideLst>
        <p:guide orient="horz" pos="6803"/>
        <p:guide pos="51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025055" y="3534924"/>
            <a:ext cx="12150329" cy="7519835"/>
          </a:xfrm>
        </p:spPr>
        <p:txBody>
          <a:bodyPr anchor="b"/>
          <a:lstStyle>
            <a:lvl1pPr algn="ctr">
              <a:defRPr sz="7973"/>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2025055" y="11344752"/>
            <a:ext cx="12150329" cy="5214884"/>
          </a:xfrm>
        </p:spPr>
        <p:txBody>
          <a:bodyPr/>
          <a:lstStyle>
            <a:lvl1pPr marL="0" indent="0" algn="ctr">
              <a:buNone/>
              <a:defRPr sz="3189"/>
            </a:lvl1pPr>
            <a:lvl2pPr marL="607527" indent="0" algn="ctr">
              <a:buNone/>
              <a:defRPr sz="2658"/>
            </a:lvl2pPr>
            <a:lvl3pPr marL="1215055" indent="0" algn="ctr">
              <a:buNone/>
              <a:defRPr sz="2392"/>
            </a:lvl3pPr>
            <a:lvl4pPr marL="1822582" indent="0" algn="ctr">
              <a:buNone/>
              <a:defRPr sz="2126"/>
            </a:lvl4pPr>
            <a:lvl5pPr marL="2430109" indent="0" algn="ctr">
              <a:buNone/>
              <a:defRPr sz="2126"/>
            </a:lvl5pPr>
            <a:lvl6pPr marL="3037637" indent="0" algn="ctr">
              <a:buNone/>
              <a:defRPr sz="2126"/>
            </a:lvl6pPr>
            <a:lvl7pPr marL="3645164" indent="0" algn="ctr">
              <a:buNone/>
              <a:defRPr sz="2126"/>
            </a:lvl7pPr>
            <a:lvl8pPr marL="4252692" indent="0" algn="ctr">
              <a:buNone/>
              <a:defRPr sz="2126"/>
            </a:lvl8pPr>
            <a:lvl9pPr marL="4860219" indent="0" algn="ctr">
              <a:buNone/>
              <a:defRPr sz="2126"/>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24555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346714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593439" y="1149975"/>
            <a:ext cx="3493219" cy="18304599"/>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1113780" y="1149975"/>
            <a:ext cx="10277153" cy="18304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392611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331413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05342" y="5384885"/>
            <a:ext cx="13972878" cy="8984801"/>
          </a:xfrm>
        </p:spPr>
        <p:txBody>
          <a:bodyPr anchor="b"/>
          <a:lstStyle>
            <a:lvl1pPr>
              <a:defRPr sz="7973"/>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1105342" y="14454685"/>
            <a:ext cx="13972878" cy="4724895"/>
          </a:xfrm>
        </p:spPr>
        <p:txBody>
          <a:bodyPr/>
          <a:lstStyle>
            <a:lvl1pPr marL="0" indent="0">
              <a:buNone/>
              <a:defRPr sz="3189">
                <a:solidFill>
                  <a:schemeClr val="tx1">
                    <a:tint val="75000"/>
                  </a:schemeClr>
                </a:solidFill>
              </a:defRPr>
            </a:lvl1pPr>
            <a:lvl2pPr marL="607527" indent="0">
              <a:buNone/>
              <a:defRPr sz="2658">
                <a:solidFill>
                  <a:schemeClr val="tx1">
                    <a:tint val="75000"/>
                  </a:schemeClr>
                </a:solidFill>
              </a:defRPr>
            </a:lvl2pPr>
            <a:lvl3pPr marL="1215055" indent="0">
              <a:buNone/>
              <a:defRPr sz="2392">
                <a:solidFill>
                  <a:schemeClr val="tx1">
                    <a:tint val="75000"/>
                  </a:schemeClr>
                </a:solidFill>
              </a:defRPr>
            </a:lvl3pPr>
            <a:lvl4pPr marL="1822582" indent="0">
              <a:buNone/>
              <a:defRPr sz="2126">
                <a:solidFill>
                  <a:schemeClr val="tx1">
                    <a:tint val="75000"/>
                  </a:schemeClr>
                </a:solidFill>
              </a:defRPr>
            </a:lvl4pPr>
            <a:lvl5pPr marL="2430109" indent="0">
              <a:buNone/>
              <a:defRPr sz="2126">
                <a:solidFill>
                  <a:schemeClr val="tx1">
                    <a:tint val="75000"/>
                  </a:schemeClr>
                </a:solidFill>
              </a:defRPr>
            </a:lvl5pPr>
            <a:lvl6pPr marL="3037637" indent="0">
              <a:buNone/>
              <a:defRPr sz="2126">
                <a:solidFill>
                  <a:schemeClr val="tx1">
                    <a:tint val="75000"/>
                  </a:schemeClr>
                </a:solidFill>
              </a:defRPr>
            </a:lvl6pPr>
            <a:lvl7pPr marL="3645164" indent="0">
              <a:buNone/>
              <a:defRPr sz="2126">
                <a:solidFill>
                  <a:schemeClr val="tx1">
                    <a:tint val="75000"/>
                  </a:schemeClr>
                </a:solidFill>
              </a:defRPr>
            </a:lvl7pPr>
            <a:lvl8pPr marL="4252692" indent="0">
              <a:buNone/>
              <a:defRPr sz="2126">
                <a:solidFill>
                  <a:schemeClr val="tx1">
                    <a:tint val="75000"/>
                  </a:schemeClr>
                </a:solidFill>
              </a:defRPr>
            </a:lvl8pPr>
            <a:lvl9pPr marL="4860219" indent="0">
              <a:buNone/>
              <a:defRPr sz="2126">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331576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1113780" y="5749874"/>
            <a:ext cx="6885186"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8201472" y="5749874"/>
            <a:ext cx="6885186" cy="137047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171354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15890" y="1149976"/>
            <a:ext cx="13972878" cy="4174910"/>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1115891" y="5294885"/>
            <a:ext cx="6853544" cy="2594941"/>
          </a:xfrm>
        </p:spPr>
        <p:txBody>
          <a:bodyPr anchor="b"/>
          <a:lstStyle>
            <a:lvl1pPr marL="0" indent="0">
              <a:buNone/>
              <a:defRPr sz="3189" b="1"/>
            </a:lvl1pPr>
            <a:lvl2pPr marL="607527" indent="0">
              <a:buNone/>
              <a:defRPr sz="2658" b="1"/>
            </a:lvl2pPr>
            <a:lvl3pPr marL="1215055" indent="0">
              <a:buNone/>
              <a:defRPr sz="2392" b="1"/>
            </a:lvl3pPr>
            <a:lvl4pPr marL="1822582" indent="0">
              <a:buNone/>
              <a:defRPr sz="2126" b="1"/>
            </a:lvl4pPr>
            <a:lvl5pPr marL="2430109" indent="0">
              <a:buNone/>
              <a:defRPr sz="2126" b="1"/>
            </a:lvl5pPr>
            <a:lvl6pPr marL="3037637" indent="0">
              <a:buNone/>
              <a:defRPr sz="2126" b="1"/>
            </a:lvl6pPr>
            <a:lvl7pPr marL="3645164" indent="0">
              <a:buNone/>
              <a:defRPr sz="2126" b="1"/>
            </a:lvl7pPr>
            <a:lvl8pPr marL="4252692" indent="0">
              <a:buNone/>
              <a:defRPr sz="2126" b="1"/>
            </a:lvl8pPr>
            <a:lvl9pPr marL="4860219" indent="0">
              <a:buNone/>
              <a:defRPr sz="2126"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1115891" y="7889827"/>
            <a:ext cx="6853544"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8201472" y="5294885"/>
            <a:ext cx="6887296" cy="2594941"/>
          </a:xfrm>
        </p:spPr>
        <p:txBody>
          <a:bodyPr anchor="b"/>
          <a:lstStyle>
            <a:lvl1pPr marL="0" indent="0">
              <a:buNone/>
              <a:defRPr sz="3189" b="1"/>
            </a:lvl1pPr>
            <a:lvl2pPr marL="607527" indent="0">
              <a:buNone/>
              <a:defRPr sz="2658" b="1"/>
            </a:lvl2pPr>
            <a:lvl3pPr marL="1215055" indent="0">
              <a:buNone/>
              <a:defRPr sz="2392" b="1"/>
            </a:lvl3pPr>
            <a:lvl4pPr marL="1822582" indent="0">
              <a:buNone/>
              <a:defRPr sz="2126" b="1"/>
            </a:lvl4pPr>
            <a:lvl5pPr marL="2430109" indent="0">
              <a:buNone/>
              <a:defRPr sz="2126" b="1"/>
            </a:lvl5pPr>
            <a:lvl6pPr marL="3037637" indent="0">
              <a:buNone/>
              <a:defRPr sz="2126" b="1"/>
            </a:lvl6pPr>
            <a:lvl7pPr marL="3645164" indent="0">
              <a:buNone/>
              <a:defRPr sz="2126" b="1"/>
            </a:lvl7pPr>
            <a:lvl8pPr marL="4252692" indent="0">
              <a:buNone/>
              <a:defRPr sz="2126" b="1"/>
            </a:lvl8pPr>
            <a:lvl9pPr marL="4860219" indent="0">
              <a:buNone/>
              <a:defRPr sz="2126"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8201472" y="7889827"/>
            <a:ext cx="6887296" cy="1160474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16678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159493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268116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15891" y="1439968"/>
            <a:ext cx="5225062" cy="5039889"/>
          </a:xfrm>
        </p:spPr>
        <p:txBody>
          <a:bodyPr anchor="b"/>
          <a:lstStyle>
            <a:lvl1pPr>
              <a:defRPr sz="4252"/>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6887296" y="3109933"/>
            <a:ext cx="8201472" cy="15349662"/>
          </a:xfrm>
        </p:spPr>
        <p:txBody>
          <a:bodyPr/>
          <a:lstStyle>
            <a:lvl1pPr>
              <a:defRPr sz="4252"/>
            </a:lvl1pPr>
            <a:lvl2pPr>
              <a:defRPr sz="3721"/>
            </a:lvl2pPr>
            <a:lvl3pPr>
              <a:defRPr sz="3189"/>
            </a:lvl3pPr>
            <a:lvl4pPr>
              <a:defRPr sz="2658"/>
            </a:lvl4pPr>
            <a:lvl5pPr>
              <a:defRPr sz="2658"/>
            </a:lvl5pPr>
            <a:lvl6pPr>
              <a:defRPr sz="2658"/>
            </a:lvl6pPr>
            <a:lvl7pPr>
              <a:defRPr sz="2658"/>
            </a:lvl7pPr>
            <a:lvl8pPr>
              <a:defRPr sz="2658"/>
            </a:lvl8pPr>
            <a:lvl9pPr>
              <a:defRPr sz="265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1115891" y="6479857"/>
            <a:ext cx="5225062" cy="12004738"/>
          </a:xfrm>
        </p:spPr>
        <p:txBody>
          <a:bodyPr/>
          <a:lstStyle>
            <a:lvl1pPr marL="0" indent="0">
              <a:buNone/>
              <a:defRPr sz="2126"/>
            </a:lvl1pPr>
            <a:lvl2pPr marL="607527" indent="0">
              <a:buNone/>
              <a:defRPr sz="1860"/>
            </a:lvl2pPr>
            <a:lvl3pPr marL="1215055" indent="0">
              <a:buNone/>
              <a:defRPr sz="1595"/>
            </a:lvl3pPr>
            <a:lvl4pPr marL="1822582" indent="0">
              <a:buNone/>
              <a:defRPr sz="1329"/>
            </a:lvl4pPr>
            <a:lvl5pPr marL="2430109" indent="0">
              <a:buNone/>
              <a:defRPr sz="1329"/>
            </a:lvl5pPr>
            <a:lvl6pPr marL="3037637" indent="0">
              <a:buNone/>
              <a:defRPr sz="1329"/>
            </a:lvl6pPr>
            <a:lvl7pPr marL="3645164" indent="0">
              <a:buNone/>
              <a:defRPr sz="1329"/>
            </a:lvl7pPr>
            <a:lvl8pPr marL="4252692" indent="0">
              <a:buNone/>
              <a:defRPr sz="1329"/>
            </a:lvl8pPr>
            <a:lvl9pPr marL="4860219" indent="0">
              <a:buNone/>
              <a:defRPr sz="1329"/>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273223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15891" y="1439968"/>
            <a:ext cx="5225062" cy="5039889"/>
          </a:xfrm>
        </p:spPr>
        <p:txBody>
          <a:bodyPr anchor="b"/>
          <a:lstStyle>
            <a:lvl1pPr>
              <a:defRPr sz="4252"/>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6887296" y="3109933"/>
            <a:ext cx="8201472" cy="15349662"/>
          </a:xfrm>
        </p:spPr>
        <p:txBody>
          <a:bodyPr/>
          <a:lstStyle>
            <a:lvl1pPr marL="0" indent="0">
              <a:buNone/>
              <a:defRPr sz="4252"/>
            </a:lvl1pPr>
            <a:lvl2pPr marL="607527" indent="0">
              <a:buNone/>
              <a:defRPr sz="3721"/>
            </a:lvl2pPr>
            <a:lvl3pPr marL="1215055" indent="0">
              <a:buNone/>
              <a:defRPr sz="3189"/>
            </a:lvl3pPr>
            <a:lvl4pPr marL="1822582" indent="0">
              <a:buNone/>
              <a:defRPr sz="2658"/>
            </a:lvl4pPr>
            <a:lvl5pPr marL="2430109" indent="0">
              <a:buNone/>
              <a:defRPr sz="2658"/>
            </a:lvl5pPr>
            <a:lvl6pPr marL="3037637" indent="0">
              <a:buNone/>
              <a:defRPr sz="2658"/>
            </a:lvl6pPr>
            <a:lvl7pPr marL="3645164" indent="0">
              <a:buNone/>
              <a:defRPr sz="2658"/>
            </a:lvl7pPr>
            <a:lvl8pPr marL="4252692" indent="0">
              <a:buNone/>
              <a:defRPr sz="2658"/>
            </a:lvl8pPr>
            <a:lvl9pPr marL="4860219" indent="0">
              <a:buNone/>
              <a:defRPr sz="2658"/>
            </a:lvl9pPr>
          </a:lstStyle>
          <a:p>
            <a:endParaRPr lang="es-MX"/>
          </a:p>
        </p:txBody>
      </p:sp>
      <p:sp>
        <p:nvSpPr>
          <p:cNvPr id="4" name="Marcador de texto 3"/>
          <p:cNvSpPr>
            <a:spLocks noGrp="1"/>
          </p:cNvSpPr>
          <p:nvPr>
            <p:ph type="body" sz="half" idx="2"/>
          </p:nvPr>
        </p:nvSpPr>
        <p:spPr>
          <a:xfrm>
            <a:off x="1115891" y="6479857"/>
            <a:ext cx="5225062" cy="12004738"/>
          </a:xfrm>
        </p:spPr>
        <p:txBody>
          <a:bodyPr/>
          <a:lstStyle>
            <a:lvl1pPr marL="0" indent="0">
              <a:buNone/>
              <a:defRPr sz="2126"/>
            </a:lvl1pPr>
            <a:lvl2pPr marL="607527" indent="0">
              <a:buNone/>
              <a:defRPr sz="1860"/>
            </a:lvl2pPr>
            <a:lvl3pPr marL="1215055" indent="0">
              <a:buNone/>
              <a:defRPr sz="1595"/>
            </a:lvl3pPr>
            <a:lvl4pPr marL="1822582" indent="0">
              <a:buNone/>
              <a:defRPr sz="1329"/>
            </a:lvl4pPr>
            <a:lvl5pPr marL="2430109" indent="0">
              <a:buNone/>
              <a:defRPr sz="1329"/>
            </a:lvl5pPr>
            <a:lvl6pPr marL="3037637" indent="0">
              <a:buNone/>
              <a:defRPr sz="1329"/>
            </a:lvl6pPr>
            <a:lvl7pPr marL="3645164" indent="0">
              <a:buNone/>
              <a:defRPr sz="1329"/>
            </a:lvl7pPr>
            <a:lvl8pPr marL="4252692" indent="0">
              <a:buNone/>
              <a:defRPr sz="1329"/>
            </a:lvl8pPr>
            <a:lvl9pPr marL="4860219" indent="0">
              <a:buNone/>
              <a:defRPr sz="1329"/>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CD97D8C-96E8-47A0-8270-60DC11B64BEF}" type="datetimeFigureOut">
              <a:rPr lang="es-MX" smtClean="0"/>
              <a:pPr/>
              <a:t>28/09/2017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0BB917B-E77C-4395-980F-D0CE67FB11F3}" type="slidenum">
              <a:rPr lang="es-MX" smtClean="0"/>
              <a:pPr/>
              <a:t>‹Nº›</a:t>
            </a:fld>
            <a:endParaRPr lang="es-MX"/>
          </a:p>
        </p:txBody>
      </p:sp>
    </p:spTree>
    <p:extLst>
      <p:ext uri="{BB962C8B-B14F-4D97-AF65-F5344CB8AC3E}">
        <p14:creationId xmlns:p14="http://schemas.microsoft.com/office/powerpoint/2010/main" val="383927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13780" y="1149976"/>
            <a:ext cx="13972878" cy="417491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1113780" y="5749874"/>
            <a:ext cx="13972878" cy="13704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1113780" y="20019561"/>
            <a:ext cx="3645099" cy="1149975"/>
          </a:xfrm>
          <a:prstGeom prst="rect">
            <a:avLst/>
          </a:prstGeom>
        </p:spPr>
        <p:txBody>
          <a:bodyPr vert="horz" lIns="91440" tIns="45720" rIns="91440" bIns="45720" rtlCol="0" anchor="ctr"/>
          <a:lstStyle>
            <a:lvl1pPr algn="l">
              <a:defRPr sz="1595">
                <a:solidFill>
                  <a:schemeClr val="tx1">
                    <a:tint val="75000"/>
                  </a:schemeClr>
                </a:solidFill>
              </a:defRPr>
            </a:lvl1pPr>
          </a:lstStyle>
          <a:p>
            <a:fld id="{4CD97D8C-96E8-47A0-8270-60DC11B64BEF}" type="datetimeFigureOut">
              <a:rPr lang="es-MX" smtClean="0"/>
              <a:pPr/>
              <a:t>28/09/2017</a:t>
            </a:fld>
            <a:endParaRPr lang="es-MX"/>
          </a:p>
        </p:txBody>
      </p:sp>
      <p:sp>
        <p:nvSpPr>
          <p:cNvPr id="5" name="Marcador de pie de página 4"/>
          <p:cNvSpPr>
            <a:spLocks noGrp="1"/>
          </p:cNvSpPr>
          <p:nvPr>
            <p:ph type="ftr" sz="quarter" idx="3"/>
          </p:nvPr>
        </p:nvSpPr>
        <p:spPr>
          <a:xfrm>
            <a:off x="5366395" y="20019561"/>
            <a:ext cx="5467648" cy="1149975"/>
          </a:xfrm>
          <a:prstGeom prst="rect">
            <a:avLst/>
          </a:prstGeom>
        </p:spPr>
        <p:txBody>
          <a:bodyPr vert="horz" lIns="91440" tIns="45720" rIns="91440" bIns="45720" rtlCol="0" anchor="ctr"/>
          <a:lstStyle>
            <a:lvl1pPr algn="ctr">
              <a:defRPr sz="1595">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11441559" y="20019561"/>
            <a:ext cx="3645099" cy="1149975"/>
          </a:xfrm>
          <a:prstGeom prst="rect">
            <a:avLst/>
          </a:prstGeom>
        </p:spPr>
        <p:txBody>
          <a:bodyPr vert="horz" lIns="91440" tIns="45720" rIns="91440" bIns="45720" rtlCol="0" anchor="ctr"/>
          <a:lstStyle>
            <a:lvl1pPr algn="r">
              <a:defRPr sz="1595">
                <a:solidFill>
                  <a:schemeClr val="tx1">
                    <a:tint val="75000"/>
                  </a:schemeClr>
                </a:solidFill>
              </a:defRPr>
            </a:lvl1pPr>
          </a:lstStyle>
          <a:p>
            <a:fld id="{10BB917B-E77C-4395-980F-D0CE67FB11F3}" type="slidenum">
              <a:rPr lang="es-MX" smtClean="0"/>
              <a:pPr/>
              <a:t>‹Nº›</a:t>
            </a:fld>
            <a:endParaRPr lang="es-MX"/>
          </a:p>
        </p:txBody>
      </p:sp>
    </p:spTree>
    <p:extLst>
      <p:ext uri="{BB962C8B-B14F-4D97-AF65-F5344CB8AC3E}">
        <p14:creationId xmlns:p14="http://schemas.microsoft.com/office/powerpoint/2010/main" val="247096885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1215055" rtl="0" eaLnBrk="1" latinLnBrk="0" hangingPunct="1">
        <a:lnSpc>
          <a:spcPct val="90000"/>
        </a:lnSpc>
        <a:spcBef>
          <a:spcPct val="0"/>
        </a:spcBef>
        <a:buNone/>
        <a:defRPr sz="5847" kern="1200">
          <a:solidFill>
            <a:schemeClr val="tx1"/>
          </a:solidFill>
          <a:latin typeface="+mj-lt"/>
          <a:ea typeface="+mj-ea"/>
          <a:cs typeface="+mj-cs"/>
        </a:defRPr>
      </a:lvl1pPr>
    </p:titleStyle>
    <p:bodyStyle>
      <a:lvl1pPr marL="303764" indent="-303764" algn="l" defTabSz="1215055" rtl="0" eaLnBrk="1" latinLnBrk="0" hangingPunct="1">
        <a:lnSpc>
          <a:spcPct val="90000"/>
        </a:lnSpc>
        <a:spcBef>
          <a:spcPts val="1329"/>
        </a:spcBef>
        <a:buFont typeface="Arial" panose="020B0604020202020204" pitchFamily="34" charset="0"/>
        <a:buChar char="•"/>
        <a:defRPr sz="3721" kern="1200">
          <a:solidFill>
            <a:schemeClr val="tx1"/>
          </a:solidFill>
          <a:latin typeface="+mn-lt"/>
          <a:ea typeface="+mn-ea"/>
          <a:cs typeface="+mn-cs"/>
        </a:defRPr>
      </a:lvl1pPr>
      <a:lvl2pPr marL="911291" indent="-303764" algn="l" defTabSz="1215055" rtl="0" eaLnBrk="1" latinLnBrk="0" hangingPunct="1">
        <a:lnSpc>
          <a:spcPct val="90000"/>
        </a:lnSpc>
        <a:spcBef>
          <a:spcPts val="664"/>
        </a:spcBef>
        <a:buFont typeface="Arial" panose="020B0604020202020204" pitchFamily="34" charset="0"/>
        <a:buChar char="•"/>
        <a:defRPr sz="3189" kern="1200">
          <a:solidFill>
            <a:schemeClr val="tx1"/>
          </a:solidFill>
          <a:latin typeface="+mn-lt"/>
          <a:ea typeface="+mn-ea"/>
          <a:cs typeface="+mn-cs"/>
        </a:defRPr>
      </a:lvl2pPr>
      <a:lvl3pPr marL="1518818" indent="-303764" algn="l" defTabSz="1215055" rtl="0" eaLnBrk="1" latinLnBrk="0" hangingPunct="1">
        <a:lnSpc>
          <a:spcPct val="90000"/>
        </a:lnSpc>
        <a:spcBef>
          <a:spcPts val="664"/>
        </a:spcBef>
        <a:buFont typeface="Arial" panose="020B0604020202020204" pitchFamily="34" charset="0"/>
        <a:buChar char="•"/>
        <a:defRPr sz="2658" kern="1200">
          <a:solidFill>
            <a:schemeClr val="tx1"/>
          </a:solidFill>
          <a:latin typeface="+mn-lt"/>
          <a:ea typeface="+mn-ea"/>
          <a:cs typeface="+mn-cs"/>
        </a:defRPr>
      </a:lvl3pPr>
      <a:lvl4pPr marL="2126346"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4pPr>
      <a:lvl5pPr marL="2733873"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5pPr>
      <a:lvl6pPr marL="3341400"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6pPr>
      <a:lvl7pPr marL="3948928"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7pPr>
      <a:lvl8pPr marL="4556455"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8pPr>
      <a:lvl9pPr marL="5163983" indent="-303764" algn="l" defTabSz="1215055" rtl="0" eaLnBrk="1" latinLnBrk="0" hangingPunct="1">
        <a:lnSpc>
          <a:spcPct val="90000"/>
        </a:lnSpc>
        <a:spcBef>
          <a:spcPts val="664"/>
        </a:spcBef>
        <a:buFont typeface="Arial" panose="020B0604020202020204" pitchFamily="34" charset="0"/>
        <a:buChar char="•"/>
        <a:defRPr sz="2392" kern="1200">
          <a:solidFill>
            <a:schemeClr val="tx1"/>
          </a:solidFill>
          <a:latin typeface="+mn-lt"/>
          <a:ea typeface="+mn-ea"/>
          <a:cs typeface="+mn-cs"/>
        </a:defRPr>
      </a:lvl9pPr>
    </p:bodyStyle>
    <p:otherStyle>
      <a:defPPr>
        <a:defRPr lang="es-MX"/>
      </a:defPPr>
      <a:lvl1pPr marL="0" algn="l" defTabSz="1215055" rtl="0" eaLnBrk="1" latinLnBrk="0" hangingPunct="1">
        <a:defRPr sz="2392" kern="1200">
          <a:solidFill>
            <a:schemeClr val="tx1"/>
          </a:solidFill>
          <a:latin typeface="+mn-lt"/>
          <a:ea typeface="+mn-ea"/>
          <a:cs typeface="+mn-cs"/>
        </a:defRPr>
      </a:lvl1pPr>
      <a:lvl2pPr marL="607527" algn="l" defTabSz="1215055" rtl="0" eaLnBrk="1" latinLnBrk="0" hangingPunct="1">
        <a:defRPr sz="2392" kern="1200">
          <a:solidFill>
            <a:schemeClr val="tx1"/>
          </a:solidFill>
          <a:latin typeface="+mn-lt"/>
          <a:ea typeface="+mn-ea"/>
          <a:cs typeface="+mn-cs"/>
        </a:defRPr>
      </a:lvl2pPr>
      <a:lvl3pPr marL="1215055" algn="l" defTabSz="1215055" rtl="0" eaLnBrk="1" latinLnBrk="0" hangingPunct="1">
        <a:defRPr sz="2392" kern="1200">
          <a:solidFill>
            <a:schemeClr val="tx1"/>
          </a:solidFill>
          <a:latin typeface="+mn-lt"/>
          <a:ea typeface="+mn-ea"/>
          <a:cs typeface="+mn-cs"/>
        </a:defRPr>
      </a:lvl3pPr>
      <a:lvl4pPr marL="1822582" algn="l" defTabSz="1215055" rtl="0" eaLnBrk="1" latinLnBrk="0" hangingPunct="1">
        <a:defRPr sz="2392" kern="1200">
          <a:solidFill>
            <a:schemeClr val="tx1"/>
          </a:solidFill>
          <a:latin typeface="+mn-lt"/>
          <a:ea typeface="+mn-ea"/>
          <a:cs typeface="+mn-cs"/>
        </a:defRPr>
      </a:lvl4pPr>
      <a:lvl5pPr marL="2430109" algn="l" defTabSz="1215055" rtl="0" eaLnBrk="1" latinLnBrk="0" hangingPunct="1">
        <a:defRPr sz="2392" kern="1200">
          <a:solidFill>
            <a:schemeClr val="tx1"/>
          </a:solidFill>
          <a:latin typeface="+mn-lt"/>
          <a:ea typeface="+mn-ea"/>
          <a:cs typeface="+mn-cs"/>
        </a:defRPr>
      </a:lvl5pPr>
      <a:lvl6pPr marL="3037637" algn="l" defTabSz="1215055" rtl="0" eaLnBrk="1" latinLnBrk="0" hangingPunct="1">
        <a:defRPr sz="2392" kern="1200">
          <a:solidFill>
            <a:schemeClr val="tx1"/>
          </a:solidFill>
          <a:latin typeface="+mn-lt"/>
          <a:ea typeface="+mn-ea"/>
          <a:cs typeface="+mn-cs"/>
        </a:defRPr>
      </a:lvl6pPr>
      <a:lvl7pPr marL="3645164" algn="l" defTabSz="1215055" rtl="0" eaLnBrk="1" latinLnBrk="0" hangingPunct="1">
        <a:defRPr sz="2392" kern="1200">
          <a:solidFill>
            <a:schemeClr val="tx1"/>
          </a:solidFill>
          <a:latin typeface="+mn-lt"/>
          <a:ea typeface="+mn-ea"/>
          <a:cs typeface="+mn-cs"/>
        </a:defRPr>
      </a:lvl7pPr>
      <a:lvl8pPr marL="4252692" algn="l" defTabSz="1215055" rtl="0" eaLnBrk="1" latinLnBrk="0" hangingPunct="1">
        <a:defRPr sz="2392" kern="1200">
          <a:solidFill>
            <a:schemeClr val="tx1"/>
          </a:solidFill>
          <a:latin typeface="+mn-lt"/>
          <a:ea typeface="+mn-ea"/>
          <a:cs typeface="+mn-cs"/>
        </a:defRPr>
      </a:lvl8pPr>
      <a:lvl9pPr marL="4860219" algn="l" defTabSz="1215055" rtl="0" eaLnBrk="1" latinLnBrk="0" hangingPunct="1">
        <a:defRPr sz="23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p:cNvSpPr/>
          <p:nvPr/>
        </p:nvSpPr>
        <p:spPr>
          <a:xfrm>
            <a:off x="2366276" y="1537571"/>
            <a:ext cx="11467884" cy="707886"/>
          </a:xfrm>
          <a:prstGeom prst="rect">
            <a:avLst/>
          </a:prstGeom>
          <a:noFill/>
        </p:spPr>
        <p:txBody>
          <a:bodyPr wrap="none" lIns="91440" tIns="45720" rIns="91440" bIns="45720">
            <a:spAutoFit/>
          </a:bodyPr>
          <a:lstStyle/>
          <a:p>
            <a:pPr algn="ctr"/>
            <a:r>
              <a:rPr lang="es-E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Síntesis y caracterización de polvos de Mg con grafito</a:t>
            </a:r>
            <a:endParaRPr lang="es-E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27" name="Imagen 26"/>
          <p:cNvPicPr>
            <a:picLocks noChangeAspect="1"/>
          </p:cNvPicPr>
          <p:nvPr/>
        </p:nvPicPr>
        <p:blipFill>
          <a:blip r:embed="rId2" cstate="print"/>
          <a:stretch>
            <a:fillRect/>
          </a:stretch>
        </p:blipFill>
        <p:spPr>
          <a:xfrm>
            <a:off x="391044" y="67973"/>
            <a:ext cx="678035" cy="871370"/>
          </a:xfrm>
          <a:prstGeom prst="rect">
            <a:avLst/>
          </a:prstGeom>
        </p:spPr>
      </p:pic>
      <p:pic>
        <p:nvPicPr>
          <p:cNvPr id="28" name="Imagen 27"/>
          <p:cNvPicPr>
            <a:picLocks noChangeAspect="1"/>
          </p:cNvPicPr>
          <p:nvPr/>
        </p:nvPicPr>
        <p:blipFill>
          <a:blip r:embed="rId3" cstate="print"/>
          <a:stretch>
            <a:fillRect/>
          </a:stretch>
        </p:blipFill>
        <p:spPr>
          <a:xfrm>
            <a:off x="1336821" y="65170"/>
            <a:ext cx="1452822" cy="871693"/>
          </a:xfrm>
          <a:prstGeom prst="rect">
            <a:avLst/>
          </a:prstGeom>
        </p:spPr>
      </p:pic>
      <p:sp>
        <p:nvSpPr>
          <p:cNvPr id="30" name="CuadroTexto 29"/>
          <p:cNvSpPr txBox="1"/>
          <p:nvPr/>
        </p:nvSpPr>
        <p:spPr>
          <a:xfrm>
            <a:off x="264332" y="911966"/>
            <a:ext cx="4717102" cy="830997"/>
          </a:xfrm>
          <a:prstGeom prst="rect">
            <a:avLst/>
          </a:prstGeom>
          <a:noFill/>
        </p:spPr>
        <p:txBody>
          <a:bodyPr wrap="square" rtlCol="0">
            <a:spAutoFit/>
          </a:bodyPr>
          <a:lstStyle/>
          <a:p>
            <a:pPr defTabSz="4973696"/>
            <a:r>
              <a:rPr lang="es-MX" sz="1600" dirty="0">
                <a:solidFill>
                  <a:prstClr val="black"/>
                </a:solidFill>
                <a:latin typeface="Trebuchet MS" panose="020B0603020202020204"/>
              </a:rPr>
              <a:t>Instituto Tecnológico de Chihuahua</a:t>
            </a:r>
            <a:br>
              <a:rPr lang="es-MX" sz="1600" dirty="0">
                <a:solidFill>
                  <a:prstClr val="black"/>
                </a:solidFill>
                <a:latin typeface="Trebuchet MS" panose="020B0603020202020204"/>
              </a:rPr>
            </a:br>
            <a:r>
              <a:rPr lang="es-MX" sz="1600" dirty="0">
                <a:solidFill>
                  <a:prstClr val="black"/>
                </a:solidFill>
                <a:latin typeface="Trebuchet MS" panose="020B0603020202020204"/>
              </a:rPr>
              <a:t>Centro de Investigación de Materiales </a:t>
            </a:r>
            <a:r>
              <a:rPr lang="es-MX" sz="1600" dirty="0" smtClean="0">
                <a:solidFill>
                  <a:prstClr val="black"/>
                </a:solidFill>
                <a:latin typeface="Trebuchet MS" panose="020B0603020202020204"/>
              </a:rPr>
              <a:t>Avanzados</a:t>
            </a:r>
          </a:p>
          <a:p>
            <a:pPr defTabSz="4973696"/>
            <a:r>
              <a:rPr lang="es-MX" sz="1600" dirty="0" smtClean="0">
                <a:solidFill>
                  <a:prstClr val="black"/>
                </a:solidFill>
                <a:latin typeface="Trebuchet MS" panose="020B0603020202020204"/>
              </a:rPr>
              <a:t>Consejo Nacional de Ciencia y Tecnología</a:t>
            </a:r>
            <a:endParaRPr lang="es-MX" sz="1600" dirty="0">
              <a:solidFill>
                <a:prstClr val="black"/>
              </a:solidFill>
              <a:latin typeface="Trebuchet MS" panose="020B0603020202020204"/>
            </a:endParaRPr>
          </a:p>
        </p:txBody>
      </p:sp>
      <p:pic>
        <p:nvPicPr>
          <p:cNvPr id="31" name="Imagen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3427" y="65169"/>
            <a:ext cx="1163755" cy="871693"/>
          </a:xfrm>
          <a:prstGeom prst="rect">
            <a:avLst/>
          </a:prstGeom>
        </p:spPr>
      </p:pic>
      <p:pic>
        <p:nvPicPr>
          <p:cNvPr id="32" name="Imagen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2630" y="65168"/>
            <a:ext cx="1733480" cy="871693"/>
          </a:xfrm>
          <a:prstGeom prst="rect">
            <a:avLst/>
          </a:prstGeom>
        </p:spPr>
      </p:pic>
      <p:sp>
        <p:nvSpPr>
          <p:cNvPr id="33" name="CuadroTexto 32"/>
          <p:cNvSpPr txBox="1"/>
          <p:nvPr/>
        </p:nvSpPr>
        <p:spPr>
          <a:xfrm>
            <a:off x="11967411" y="291449"/>
            <a:ext cx="4233027" cy="1015663"/>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smtClean="0">
                <a:solidFill>
                  <a:schemeClr val="tx1">
                    <a:lumMod val="95000"/>
                    <a:lumOff val="5000"/>
                  </a:schemeClr>
                </a:solidFill>
              </a:rPr>
              <a:t>Jesús Rogelio García Aguirre</a:t>
            </a:r>
            <a:br>
              <a:rPr lang="es-MX" sz="2000" dirty="0" smtClean="0">
                <a:solidFill>
                  <a:schemeClr val="tx1">
                    <a:lumMod val="95000"/>
                    <a:lumOff val="5000"/>
                  </a:schemeClr>
                </a:solidFill>
              </a:rPr>
            </a:br>
            <a:r>
              <a:rPr lang="es-MX" sz="2000" dirty="0" smtClean="0">
                <a:solidFill>
                  <a:schemeClr val="tx1">
                    <a:lumMod val="95000"/>
                    <a:lumOff val="5000"/>
                  </a:schemeClr>
                </a:solidFill>
              </a:rPr>
              <a:t>Dr. José Martín Herrera Ramírez</a:t>
            </a:r>
          </a:p>
          <a:p>
            <a:r>
              <a:rPr lang="es-MX" sz="2000" dirty="0" smtClean="0">
                <a:solidFill>
                  <a:schemeClr val="tx1">
                    <a:lumMod val="95000"/>
                    <a:lumOff val="5000"/>
                  </a:schemeClr>
                </a:solidFill>
              </a:rPr>
              <a:t>jrgarciaa@itchihuahua.edu.mx</a:t>
            </a:r>
            <a:endParaRPr lang="es-MX" sz="2000" dirty="0">
              <a:solidFill>
                <a:schemeClr val="tx1">
                  <a:lumMod val="95000"/>
                  <a:lumOff val="5000"/>
                </a:schemeClr>
              </a:solidFill>
            </a:endParaRPr>
          </a:p>
        </p:txBody>
      </p:sp>
      <p:sp>
        <p:nvSpPr>
          <p:cNvPr id="34" name="CuadroTexto 33"/>
          <p:cNvSpPr txBox="1"/>
          <p:nvPr/>
        </p:nvSpPr>
        <p:spPr>
          <a:xfrm>
            <a:off x="720849" y="2164005"/>
            <a:ext cx="7219993" cy="1200329"/>
          </a:xfrm>
          <a:prstGeom prst="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s-MX" sz="1800" dirty="0" smtClean="0"/>
              <a:t>Resumen: Por medio del método de molienda se realizó la síntesis de polvos de Mg con grafito a diferentes tiempos y concentraciones (</a:t>
            </a:r>
            <a:r>
              <a:rPr lang="es-MX" sz="1800" dirty="0" err="1" smtClean="0"/>
              <a:t>ww</a:t>
            </a:r>
            <a:r>
              <a:rPr lang="es-MX" sz="1800" dirty="0" smtClean="0"/>
              <a:t>), se hizo  la debida caracterización y pruebas mecánicas, para comprobar cuales son las condiciones que resultaron ser el reforzante mas efectivo. </a:t>
            </a:r>
            <a:endParaRPr lang="es-MX" sz="1800" dirty="0">
              <a:solidFill>
                <a:schemeClr val="accent2">
                  <a:lumMod val="60000"/>
                  <a:lumOff val="40000"/>
                </a:schemeClr>
              </a:solidFill>
            </a:endParaRPr>
          </a:p>
        </p:txBody>
      </p:sp>
      <p:sp>
        <p:nvSpPr>
          <p:cNvPr id="35" name="CuadroTexto 34"/>
          <p:cNvSpPr txBox="1"/>
          <p:nvPr/>
        </p:nvSpPr>
        <p:spPr>
          <a:xfrm>
            <a:off x="8069179" y="2205265"/>
            <a:ext cx="7340309" cy="1754326"/>
          </a:xfrm>
          <a:prstGeom prst="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s-MX" sz="1800" dirty="0" smtClean="0"/>
              <a:t>Justificación: Las aleaciones de magnesio al ser las mas ligeras, están empezando a ser utilizadas con mayor frecuencia en mas campos de aplicación, siendo uno de los mas importantes el sector automovilístico, por lo que es necesario el encontrar la forma de poder reforzar dichas aleaciones, para poder fabricar piezas ligeras y con propiedades mecánicas óptimas.</a:t>
            </a:r>
            <a:endParaRPr lang="es-MX" sz="1800" dirty="0">
              <a:solidFill>
                <a:schemeClr val="accent2">
                  <a:lumMod val="60000"/>
                  <a:lumOff val="40000"/>
                </a:schemeClr>
              </a:solidFill>
            </a:endParaRPr>
          </a:p>
        </p:txBody>
      </p:sp>
      <p:sp>
        <p:nvSpPr>
          <p:cNvPr id="36" name="CuadroTexto 35"/>
          <p:cNvSpPr txBox="1"/>
          <p:nvPr/>
        </p:nvSpPr>
        <p:spPr>
          <a:xfrm>
            <a:off x="716949" y="4006870"/>
            <a:ext cx="14680254" cy="6228000"/>
          </a:xfrm>
          <a:prstGeom prst="rect">
            <a:avLst/>
          </a:prstGeom>
          <a:solidFill>
            <a:schemeClr val="accent1">
              <a:lumMod val="20000"/>
              <a:lumOff val="80000"/>
            </a:schemeClr>
          </a:solidFill>
          <a:ln w="38100">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2400" dirty="0" smtClean="0"/>
              <a:t>Procedimiento/experimentación:</a:t>
            </a:r>
          </a:p>
          <a:p>
            <a:endParaRPr lang="es-MX" sz="6600" dirty="0" smtClean="0"/>
          </a:p>
          <a:p>
            <a:endParaRPr lang="es-MX" sz="6600" dirty="0"/>
          </a:p>
          <a:p>
            <a:endParaRPr lang="es-MX" sz="6600" dirty="0" smtClean="0"/>
          </a:p>
          <a:p>
            <a:endParaRPr lang="es-MX" sz="6600" dirty="0"/>
          </a:p>
          <a:p>
            <a:endParaRPr lang="es-MX" sz="6600" dirty="0" smtClean="0"/>
          </a:p>
          <a:p>
            <a:endParaRPr lang="es-MX" sz="6600" dirty="0"/>
          </a:p>
          <a:p>
            <a:endParaRPr lang="es-MX" sz="6600" dirty="0" smtClean="0"/>
          </a:p>
        </p:txBody>
      </p:sp>
      <p:sp>
        <p:nvSpPr>
          <p:cNvPr id="39" name="CuadroTexto 38"/>
          <p:cNvSpPr txBox="1"/>
          <p:nvPr/>
        </p:nvSpPr>
        <p:spPr>
          <a:xfrm>
            <a:off x="990795" y="6360456"/>
            <a:ext cx="2711514" cy="1031937"/>
          </a:xfrm>
          <a:prstGeom prst="rect">
            <a:avLst/>
          </a:prstGeom>
          <a:noFill/>
        </p:spPr>
        <p:txBody>
          <a:bodyPr wrap="square" rtlCol="0">
            <a:spAutoFit/>
          </a:bodyPr>
          <a:lstStyle/>
          <a:p>
            <a:pPr algn="ctr"/>
            <a:r>
              <a:rPr lang="es-MX" sz="1600" dirty="0" smtClean="0"/>
              <a:t>Se pesan los balines que se utilizaran para calcular la cantidad de material necesaria para la molienda.</a:t>
            </a:r>
            <a:endParaRPr lang="es-MX" sz="1600" dirty="0"/>
          </a:p>
        </p:txBody>
      </p:sp>
      <p:sp>
        <p:nvSpPr>
          <p:cNvPr id="41" name="CuadroTexto 40"/>
          <p:cNvSpPr txBox="1"/>
          <p:nvPr/>
        </p:nvSpPr>
        <p:spPr>
          <a:xfrm>
            <a:off x="3922439" y="6361917"/>
            <a:ext cx="2711514" cy="1031937"/>
          </a:xfrm>
          <a:prstGeom prst="rect">
            <a:avLst/>
          </a:prstGeom>
          <a:noFill/>
        </p:spPr>
        <p:txBody>
          <a:bodyPr wrap="square" rtlCol="0">
            <a:spAutoFit/>
          </a:bodyPr>
          <a:lstStyle/>
          <a:p>
            <a:pPr algn="ctr"/>
            <a:r>
              <a:rPr lang="es-MX" sz="1600" dirty="0" smtClean="0"/>
              <a:t>Se realiza la mezcla (magnesio /grafito) necesaria al porcentaje que se utilizara en las moliendas. </a:t>
            </a:r>
            <a:endParaRPr lang="es-MX" sz="1600" dirty="0"/>
          </a:p>
        </p:txBody>
      </p:sp>
      <p:sp>
        <p:nvSpPr>
          <p:cNvPr id="43" name="CuadroTexto 42"/>
          <p:cNvSpPr txBox="1"/>
          <p:nvPr/>
        </p:nvSpPr>
        <p:spPr>
          <a:xfrm>
            <a:off x="6849770" y="6358590"/>
            <a:ext cx="2711514" cy="796066"/>
          </a:xfrm>
          <a:prstGeom prst="rect">
            <a:avLst/>
          </a:prstGeom>
          <a:noFill/>
        </p:spPr>
        <p:txBody>
          <a:bodyPr wrap="square" rtlCol="0">
            <a:spAutoFit/>
          </a:bodyPr>
          <a:lstStyle/>
          <a:p>
            <a:pPr algn="ctr"/>
            <a:r>
              <a:rPr lang="es-MX" sz="1600" dirty="0" smtClean="0"/>
              <a:t>La mezcla se coloca en el vial con las balines previamente pesados.</a:t>
            </a:r>
            <a:endParaRPr lang="es-MX" sz="1600" dirty="0"/>
          </a:p>
        </p:txBody>
      </p:sp>
      <p:pic>
        <p:nvPicPr>
          <p:cNvPr id="45" name="Imagen 44"/>
          <p:cNvPicPr>
            <a:picLocks noChangeAspect="1"/>
          </p:cNvPicPr>
          <p:nvPr/>
        </p:nvPicPr>
        <p:blipFill>
          <a:blip r:embed="rId6" cstate="print"/>
          <a:stretch>
            <a:fillRect/>
          </a:stretch>
        </p:blipFill>
        <p:spPr>
          <a:xfrm>
            <a:off x="10333559" y="4490350"/>
            <a:ext cx="1357114" cy="1881938"/>
          </a:xfrm>
          <a:prstGeom prst="rect">
            <a:avLst/>
          </a:prstGeom>
        </p:spPr>
      </p:pic>
      <p:sp>
        <p:nvSpPr>
          <p:cNvPr id="46" name="CuadroTexto 45"/>
          <p:cNvSpPr txBox="1"/>
          <p:nvPr/>
        </p:nvSpPr>
        <p:spPr>
          <a:xfrm>
            <a:off x="9660804" y="6358590"/>
            <a:ext cx="2711514" cy="1031937"/>
          </a:xfrm>
          <a:prstGeom prst="rect">
            <a:avLst/>
          </a:prstGeom>
          <a:noFill/>
        </p:spPr>
        <p:txBody>
          <a:bodyPr wrap="square" rtlCol="0">
            <a:spAutoFit/>
          </a:bodyPr>
          <a:lstStyle/>
          <a:p>
            <a:pPr algn="ctr"/>
            <a:r>
              <a:rPr lang="es-MX" sz="1600" dirty="0" smtClean="0"/>
              <a:t>Se agrega una gota de metanol por cada gramo de mezcla, como agente anti aglomerante.</a:t>
            </a:r>
            <a:endParaRPr lang="es-MX" sz="1600" dirty="0"/>
          </a:p>
        </p:txBody>
      </p:sp>
      <p:sp>
        <p:nvSpPr>
          <p:cNvPr id="48" name="CuadroTexto 47"/>
          <p:cNvSpPr txBox="1"/>
          <p:nvPr/>
        </p:nvSpPr>
        <p:spPr>
          <a:xfrm>
            <a:off x="12462948" y="6364673"/>
            <a:ext cx="2711514" cy="1267809"/>
          </a:xfrm>
          <a:prstGeom prst="rect">
            <a:avLst/>
          </a:prstGeom>
          <a:noFill/>
        </p:spPr>
        <p:txBody>
          <a:bodyPr wrap="square" rtlCol="0">
            <a:spAutoFit/>
          </a:bodyPr>
          <a:lstStyle/>
          <a:p>
            <a:pPr algn="ctr"/>
            <a:r>
              <a:rPr lang="es-MX" sz="1600" dirty="0" smtClean="0"/>
              <a:t>Se realiza vacío dentro del vial para evitar la oxidación de la muestra y como medida de seguridad ante la inestabilidad del Mg.</a:t>
            </a:r>
            <a:endParaRPr lang="es-MX" sz="1600" dirty="0"/>
          </a:p>
        </p:txBody>
      </p:sp>
      <p:sp>
        <p:nvSpPr>
          <p:cNvPr id="50" name="CuadroTexto 49"/>
          <p:cNvSpPr txBox="1"/>
          <p:nvPr/>
        </p:nvSpPr>
        <p:spPr>
          <a:xfrm>
            <a:off x="980581" y="9032683"/>
            <a:ext cx="2711514" cy="796066"/>
          </a:xfrm>
          <a:prstGeom prst="rect">
            <a:avLst/>
          </a:prstGeom>
          <a:noFill/>
        </p:spPr>
        <p:txBody>
          <a:bodyPr wrap="square" rtlCol="0">
            <a:spAutoFit/>
          </a:bodyPr>
          <a:lstStyle/>
          <a:p>
            <a:pPr algn="ctr"/>
            <a:r>
              <a:rPr lang="es-MX" sz="1600" dirty="0" smtClean="0"/>
              <a:t>El vial se coloca y ajusta en el molino, y se procede a realizar la molienda.</a:t>
            </a:r>
            <a:endParaRPr lang="es-MX" sz="1600" dirty="0"/>
          </a:p>
        </p:txBody>
      </p:sp>
      <p:sp>
        <p:nvSpPr>
          <p:cNvPr id="44" name="CuadroTexto 43"/>
          <p:cNvSpPr txBox="1"/>
          <p:nvPr/>
        </p:nvSpPr>
        <p:spPr>
          <a:xfrm>
            <a:off x="4171745" y="9026808"/>
            <a:ext cx="2711514" cy="1031937"/>
          </a:xfrm>
          <a:prstGeom prst="rect">
            <a:avLst/>
          </a:prstGeom>
          <a:noFill/>
        </p:spPr>
        <p:txBody>
          <a:bodyPr wrap="square" rtlCol="0">
            <a:spAutoFit/>
          </a:bodyPr>
          <a:lstStyle/>
          <a:p>
            <a:pPr algn="ctr"/>
            <a:r>
              <a:rPr lang="es-MX" sz="1600" dirty="0" smtClean="0"/>
              <a:t>Una vez lista la molienda, las muestras pasan a ser almacenadas y etiquetadas, en vacío.</a:t>
            </a:r>
            <a:endParaRPr lang="es-MX" sz="1600" dirty="0"/>
          </a:p>
        </p:txBody>
      </p:sp>
      <p:graphicFrame>
        <p:nvGraphicFramePr>
          <p:cNvPr id="4" name="Tabla 3"/>
          <p:cNvGraphicFramePr>
            <a:graphicFrameLocks noGrp="1"/>
          </p:cNvGraphicFramePr>
          <p:nvPr>
            <p:extLst>
              <p:ext uri="{D42A27DB-BD31-4B8C-83A1-F6EECF244321}">
                <p14:modId xmlns:p14="http://schemas.microsoft.com/office/powerpoint/2010/main" val="3273840491"/>
              </p:ext>
            </p:extLst>
          </p:nvPr>
        </p:nvGraphicFramePr>
        <p:xfrm>
          <a:off x="705906" y="10312407"/>
          <a:ext cx="14665287" cy="1854200"/>
        </p:xfrm>
        <a:graphic>
          <a:graphicData uri="http://schemas.openxmlformats.org/drawingml/2006/table">
            <a:tbl>
              <a:tblPr firstRow="1" bandRow="1">
                <a:tableStyleId>{8A107856-5554-42FB-B03E-39F5DBC370BA}</a:tableStyleId>
              </a:tblPr>
              <a:tblGrid>
                <a:gridCol w="1128099"/>
                <a:gridCol w="1128099"/>
                <a:gridCol w="1128099"/>
                <a:gridCol w="1128099"/>
                <a:gridCol w="1128099"/>
                <a:gridCol w="1128099"/>
                <a:gridCol w="1128099"/>
                <a:gridCol w="1128099"/>
                <a:gridCol w="1128099"/>
                <a:gridCol w="1128099"/>
                <a:gridCol w="1128099"/>
                <a:gridCol w="1128099"/>
                <a:gridCol w="1128099"/>
              </a:tblGrid>
              <a:tr h="370840">
                <a:tc>
                  <a:txBody>
                    <a:bodyPr/>
                    <a:lstStyle/>
                    <a:p>
                      <a:pPr algn="ctr"/>
                      <a:r>
                        <a:rPr lang="es-MX" sz="1600" dirty="0" smtClean="0"/>
                        <a:t>Muestra</a:t>
                      </a:r>
                      <a:endParaRPr lang="es-MX" sz="1600" dirty="0"/>
                    </a:p>
                  </a:txBody>
                  <a:tcPr/>
                </a:tc>
                <a:tc>
                  <a:txBody>
                    <a:bodyPr/>
                    <a:lstStyle/>
                    <a:p>
                      <a:pPr algn="ctr"/>
                      <a:r>
                        <a:rPr lang="es-MX" sz="1600" dirty="0" smtClean="0"/>
                        <a:t>B0-050</a:t>
                      </a:r>
                      <a:endParaRPr lang="es-MX" sz="1600" dirty="0"/>
                    </a:p>
                  </a:txBody>
                  <a:tcPr/>
                </a:tc>
                <a:tc>
                  <a:txBody>
                    <a:bodyPr/>
                    <a:lstStyle/>
                    <a:p>
                      <a:pPr algn="ctr"/>
                      <a:r>
                        <a:rPr lang="es-MX" sz="1600" dirty="0" smtClean="0"/>
                        <a:t>B0-100</a:t>
                      </a:r>
                      <a:endParaRPr lang="es-MX" sz="1600" dirty="0"/>
                    </a:p>
                  </a:txBody>
                  <a:tcPr/>
                </a:tc>
                <a:tc>
                  <a:txBody>
                    <a:bodyPr/>
                    <a:lstStyle/>
                    <a:p>
                      <a:pPr algn="ctr"/>
                      <a:r>
                        <a:rPr lang="es-MX" sz="1600" dirty="0" smtClean="0"/>
                        <a:t>B1-050</a:t>
                      </a:r>
                      <a:endParaRPr lang="es-MX" sz="1600" dirty="0"/>
                    </a:p>
                  </a:txBody>
                  <a:tcPr/>
                </a:tc>
                <a:tc>
                  <a:txBody>
                    <a:bodyPr/>
                    <a:lstStyle/>
                    <a:p>
                      <a:pPr algn="ctr"/>
                      <a:r>
                        <a:rPr lang="es-MX" sz="1600" dirty="0" smtClean="0"/>
                        <a:t>B1-100</a:t>
                      </a:r>
                      <a:endParaRPr lang="es-MX" sz="1600" dirty="0"/>
                    </a:p>
                  </a:txBody>
                  <a:tcPr/>
                </a:tc>
                <a:tc>
                  <a:txBody>
                    <a:bodyPr/>
                    <a:lstStyle/>
                    <a:p>
                      <a:pPr algn="ctr"/>
                      <a:r>
                        <a:rPr lang="es-MX" sz="1600" dirty="0" smtClean="0"/>
                        <a:t>B2-050</a:t>
                      </a:r>
                      <a:endParaRPr lang="es-MX" sz="1600" dirty="0"/>
                    </a:p>
                  </a:txBody>
                  <a:tcPr/>
                </a:tc>
                <a:tc>
                  <a:txBody>
                    <a:bodyPr/>
                    <a:lstStyle/>
                    <a:p>
                      <a:pPr algn="ctr"/>
                      <a:r>
                        <a:rPr lang="es-MX" sz="1600" dirty="0" smtClean="0"/>
                        <a:t>B2-100</a:t>
                      </a:r>
                      <a:endParaRPr lang="es-MX" sz="1600" dirty="0"/>
                    </a:p>
                  </a:txBody>
                  <a:tcPr/>
                </a:tc>
                <a:tc>
                  <a:txBody>
                    <a:bodyPr/>
                    <a:lstStyle/>
                    <a:p>
                      <a:pPr algn="ctr"/>
                      <a:r>
                        <a:rPr lang="es-MX" sz="1600" dirty="0" smtClean="0"/>
                        <a:t>B3-050</a:t>
                      </a:r>
                      <a:endParaRPr lang="es-MX" sz="1600" dirty="0"/>
                    </a:p>
                  </a:txBody>
                  <a:tcPr/>
                </a:tc>
                <a:tc>
                  <a:txBody>
                    <a:bodyPr/>
                    <a:lstStyle/>
                    <a:p>
                      <a:pPr algn="ctr"/>
                      <a:r>
                        <a:rPr lang="es-MX" sz="1600" dirty="0" smtClean="0"/>
                        <a:t>B3-100</a:t>
                      </a:r>
                      <a:endParaRPr lang="es-MX" sz="1600" dirty="0"/>
                    </a:p>
                  </a:txBody>
                  <a:tcPr/>
                </a:tc>
                <a:tc>
                  <a:txBody>
                    <a:bodyPr/>
                    <a:lstStyle/>
                    <a:p>
                      <a:pPr algn="ctr"/>
                      <a:r>
                        <a:rPr lang="es-MX" sz="1600" dirty="0" smtClean="0"/>
                        <a:t>B4-050</a:t>
                      </a:r>
                      <a:endParaRPr lang="es-MX" sz="1600" dirty="0"/>
                    </a:p>
                  </a:txBody>
                  <a:tcPr/>
                </a:tc>
                <a:tc>
                  <a:txBody>
                    <a:bodyPr/>
                    <a:lstStyle/>
                    <a:p>
                      <a:pPr algn="ctr"/>
                      <a:r>
                        <a:rPr lang="es-MX" sz="1600" dirty="0" smtClean="0"/>
                        <a:t>B4-100</a:t>
                      </a:r>
                      <a:endParaRPr lang="es-MX" sz="1600" dirty="0"/>
                    </a:p>
                  </a:txBody>
                  <a:tcPr/>
                </a:tc>
                <a:tc>
                  <a:txBody>
                    <a:bodyPr/>
                    <a:lstStyle/>
                    <a:p>
                      <a:pPr algn="ctr"/>
                      <a:r>
                        <a:rPr lang="es-MX" sz="1600" dirty="0" smtClean="0"/>
                        <a:t>B5-050</a:t>
                      </a:r>
                      <a:endParaRPr lang="es-MX" sz="1600" dirty="0"/>
                    </a:p>
                  </a:txBody>
                  <a:tcPr/>
                </a:tc>
                <a:tc>
                  <a:txBody>
                    <a:bodyPr/>
                    <a:lstStyle/>
                    <a:p>
                      <a:pPr algn="ctr"/>
                      <a:r>
                        <a:rPr lang="es-MX" sz="1600" dirty="0" smtClean="0"/>
                        <a:t>B5-100</a:t>
                      </a:r>
                      <a:endParaRPr lang="es-MX" sz="1600" dirty="0"/>
                    </a:p>
                  </a:txBody>
                  <a:tcPr/>
                </a:tc>
              </a:tr>
              <a:tr h="370840">
                <a:tc>
                  <a:txBody>
                    <a:bodyPr/>
                    <a:lstStyle/>
                    <a:p>
                      <a:pPr algn="ctr"/>
                      <a:r>
                        <a:rPr lang="es-MX" sz="1600" dirty="0" smtClean="0"/>
                        <a:t>Mg</a:t>
                      </a:r>
                      <a:endParaRPr lang="es-MX" sz="1600" dirty="0"/>
                    </a:p>
                  </a:txBody>
                  <a:tcPr/>
                </a:tc>
                <a:tc>
                  <a:txBody>
                    <a:bodyPr/>
                    <a:lstStyle/>
                    <a:p>
                      <a:pPr algn="ctr"/>
                      <a:r>
                        <a:rPr lang="es-MX" sz="1600" dirty="0" smtClean="0"/>
                        <a:t>4.00 gr</a:t>
                      </a:r>
                      <a:endParaRPr lang="es-MX" sz="1600" dirty="0"/>
                    </a:p>
                  </a:txBody>
                  <a:tcPr/>
                </a:tc>
                <a:tc>
                  <a:txBody>
                    <a:bodyPr/>
                    <a:lstStyle/>
                    <a:p>
                      <a:pPr algn="ct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c>
                  <a:txBody>
                    <a:bodyPr/>
                    <a:lstStyle/>
                    <a:p>
                      <a:pPr marL="0" marR="0" indent="0" algn="ctr" defTabSz="1215055" rtl="0" eaLnBrk="1" fontAlgn="auto" latinLnBrk="0" hangingPunct="1">
                        <a:lnSpc>
                          <a:spcPct val="100000"/>
                        </a:lnSpc>
                        <a:spcBef>
                          <a:spcPts val="0"/>
                        </a:spcBef>
                        <a:spcAft>
                          <a:spcPts val="0"/>
                        </a:spcAft>
                        <a:buClrTx/>
                        <a:buSzTx/>
                        <a:buFontTx/>
                        <a:buNone/>
                        <a:tabLst/>
                        <a:defRPr/>
                      </a:pPr>
                      <a:r>
                        <a:rPr lang="es-MX" sz="1600" dirty="0" smtClean="0"/>
                        <a:t>4.00 gr</a:t>
                      </a:r>
                    </a:p>
                  </a:txBody>
                  <a:tcPr/>
                </a:tc>
              </a:tr>
              <a:tr h="370840">
                <a:tc>
                  <a:txBody>
                    <a:bodyPr/>
                    <a:lstStyle/>
                    <a:p>
                      <a:pPr algn="ctr"/>
                      <a:r>
                        <a:rPr lang="es-MX" sz="1600" dirty="0" smtClean="0"/>
                        <a:t>Grafito</a:t>
                      </a:r>
                      <a:endParaRPr lang="es-MX" sz="1600" dirty="0"/>
                    </a:p>
                  </a:txBody>
                  <a:tcPr/>
                </a:tc>
                <a:tc>
                  <a:txBody>
                    <a:bodyPr/>
                    <a:lstStyle/>
                    <a:p>
                      <a:pPr algn="ctr"/>
                      <a:r>
                        <a:rPr lang="es-MX" sz="1600" dirty="0" smtClean="0"/>
                        <a:t>0.02 gr</a:t>
                      </a:r>
                      <a:endParaRPr lang="es-MX" sz="1600" dirty="0"/>
                    </a:p>
                  </a:txBody>
                  <a:tcPr/>
                </a:tc>
                <a:tc>
                  <a:txBody>
                    <a:bodyPr/>
                    <a:lstStyle/>
                    <a:p>
                      <a:pPr algn="ctr"/>
                      <a:r>
                        <a:rPr lang="es-MX" sz="1600" dirty="0" smtClean="0"/>
                        <a:t>0.04 gr</a:t>
                      </a:r>
                      <a:endParaRPr lang="es-MX" sz="1600" dirty="0"/>
                    </a:p>
                  </a:txBody>
                  <a:tcPr/>
                </a:tc>
                <a:tc>
                  <a:txBody>
                    <a:bodyPr/>
                    <a:lstStyle/>
                    <a:p>
                      <a:pPr algn="ctr"/>
                      <a:r>
                        <a:rPr lang="es-MX" sz="1600" dirty="0" smtClean="0"/>
                        <a:t>0.02 gr</a:t>
                      </a:r>
                      <a:endParaRPr lang="es-MX" sz="1600" dirty="0"/>
                    </a:p>
                  </a:txBody>
                  <a:tcPr/>
                </a:tc>
                <a:tc>
                  <a:txBody>
                    <a:bodyPr/>
                    <a:lstStyle/>
                    <a:p>
                      <a:pPr algn="ctr"/>
                      <a:r>
                        <a:rPr lang="es-MX" sz="1600" dirty="0" smtClean="0"/>
                        <a:t>0.04 gr</a:t>
                      </a:r>
                      <a:endParaRPr lang="es-MX" sz="1600" dirty="0"/>
                    </a:p>
                  </a:txBody>
                  <a:tcPr/>
                </a:tc>
                <a:tc>
                  <a:txBody>
                    <a:bodyPr/>
                    <a:lstStyle/>
                    <a:p>
                      <a:pPr algn="ctr"/>
                      <a:r>
                        <a:rPr lang="es-MX" sz="1600" dirty="0" smtClean="0"/>
                        <a:t>0.02 gr</a:t>
                      </a:r>
                      <a:endParaRPr lang="es-MX" sz="1600" dirty="0"/>
                    </a:p>
                  </a:txBody>
                  <a:tcPr/>
                </a:tc>
                <a:tc>
                  <a:txBody>
                    <a:bodyPr/>
                    <a:lstStyle/>
                    <a:p>
                      <a:pPr algn="ctr"/>
                      <a:r>
                        <a:rPr lang="es-MX" sz="1600" dirty="0" smtClean="0"/>
                        <a:t>0.04 gr</a:t>
                      </a:r>
                      <a:endParaRPr lang="es-MX" sz="1600" dirty="0"/>
                    </a:p>
                  </a:txBody>
                  <a:tcPr/>
                </a:tc>
                <a:tc>
                  <a:txBody>
                    <a:bodyPr/>
                    <a:lstStyle/>
                    <a:p>
                      <a:pPr algn="ctr"/>
                      <a:r>
                        <a:rPr lang="es-MX" sz="1600" dirty="0" smtClean="0"/>
                        <a:t>0.02 gr</a:t>
                      </a:r>
                      <a:endParaRPr lang="es-MX" sz="1600" dirty="0"/>
                    </a:p>
                  </a:txBody>
                  <a:tcPr/>
                </a:tc>
                <a:tc>
                  <a:txBody>
                    <a:bodyPr/>
                    <a:lstStyle/>
                    <a:p>
                      <a:pPr algn="ctr"/>
                      <a:r>
                        <a:rPr lang="es-MX" sz="1600" dirty="0" smtClean="0"/>
                        <a:t>0.04 gr</a:t>
                      </a:r>
                      <a:endParaRPr lang="es-MX" sz="1600" dirty="0"/>
                    </a:p>
                  </a:txBody>
                  <a:tcPr/>
                </a:tc>
                <a:tc>
                  <a:txBody>
                    <a:bodyPr/>
                    <a:lstStyle/>
                    <a:p>
                      <a:pPr algn="ctr"/>
                      <a:r>
                        <a:rPr lang="es-MX" sz="1600" dirty="0" smtClean="0"/>
                        <a:t>0.02 gr</a:t>
                      </a:r>
                      <a:endParaRPr lang="es-MX" sz="1600" dirty="0"/>
                    </a:p>
                  </a:txBody>
                  <a:tcPr/>
                </a:tc>
                <a:tc>
                  <a:txBody>
                    <a:bodyPr/>
                    <a:lstStyle/>
                    <a:p>
                      <a:pPr algn="ctr"/>
                      <a:r>
                        <a:rPr lang="es-MX" sz="1600" dirty="0" smtClean="0"/>
                        <a:t>0.04 gr</a:t>
                      </a:r>
                      <a:endParaRPr lang="es-MX" sz="1600" dirty="0"/>
                    </a:p>
                  </a:txBody>
                  <a:tcPr/>
                </a:tc>
                <a:tc>
                  <a:txBody>
                    <a:bodyPr/>
                    <a:lstStyle/>
                    <a:p>
                      <a:pPr algn="ctr"/>
                      <a:r>
                        <a:rPr lang="es-MX" sz="1600" dirty="0" smtClean="0"/>
                        <a:t>0.02</a:t>
                      </a:r>
                      <a:r>
                        <a:rPr lang="es-MX" sz="1600" baseline="0" dirty="0" smtClean="0"/>
                        <a:t> gr</a:t>
                      </a:r>
                      <a:endParaRPr lang="es-MX" sz="1600" dirty="0"/>
                    </a:p>
                  </a:txBody>
                  <a:tcPr/>
                </a:tc>
                <a:tc>
                  <a:txBody>
                    <a:bodyPr/>
                    <a:lstStyle/>
                    <a:p>
                      <a:pPr algn="ctr"/>
                      <a:r>
                        <a:rPr lang="es-MX" sz="1600" dirty="0" smtClean="0"/>
                        <a:t>0.04 gr</a:t>
                      </a:r>
                      <a:endParaRPr lang="es-MX" sz="1600" dirty="0"/>
                    </a:p>
                  </a:txBody>
                  <a:tcPr/>
                </a:tc>
              </a:tr>
              <a:tr h="370840">
                <a:tc>
                  <a:txBody>
                    <a:bodyPr/>
                    <a:lstStyle/>
                    <a:p>
                      <a:pPr algn="ctr"/>
                      <a:r>
                        <a:rPr lang="es-MX" sz="1600" dirty="0" smtClean="0"/>
                        <a:t>Tiempo</a:t>
                      </a:r>
                      <a:endParaRPr lang="es-MX" sz="1600" dirty="0"/>
                    </a:p>
                  </a:txBody>
                  <a:tcPr/>
                </a:tc>
                <a:tc>
                  <a:txBody>
                    <a:bodyPr/>
                    <a:lstStyle/>
                    <a:p>
                      <a:pPr algn="ctr"/>
                      <a:r>
                        <a:rPr lang="es-MX" sz="1600" dirty="0" smtClean="0"/>
                        <a:t>0 </a:t>
                      </a:r>
                      <a:r>
                        <a:rPr lang="es-MX" sz="1600" dirty="0" err="1" smtClean="0"/>
                        <a:t>hr</a:t>
                      </a:r>
                      <a:endParaRPr lang="es-MX" sz="1600" dirty="0"/>
                    </a:p>
                  </a:txBody>
                  <a:tcPr/>
                </a:tc>
                <a:tc>
                  <a:txBody>
                    <a:bodyPr/>
                    <a:lstStyle/>
                    <a:p>
                      <a:pPr algn="ctr"/>
                      <a:r>
                        <a:rPr lang="es-MX" sz="1600" dirty="0" smtClean="0"/>
                        <a:t>0 </a:t>
                      </a:r>
                      <a:r>
                        <a:rPr lang="es-MX" sz="1600" dirty="0" err="1" smtClean="0"/>
                        <a:t>hr</a:t>
                      </a:r>
                      <a:endParaRPr lang="es-MX" sz="1600" dirty="0"/>
                    </a:p>
                  </a:txBody>
                  <a:tcPr/>
                </a:tc>
                <a:tc>
                  <a:txBody>
                    <a:bodyPr/>
                    <a:lstStyle/>
                    <a:p>
                      <a:pPr algn="ctr"/>
                      <a:r>
                        <a:rPr lang="es-MX" sz="1600" dirty="0" smtClean="0"/>
                        <a:t>1 </a:t>
                      </a:r>
                      <a:r>
                        <a:rPr lang="es-MX" sz="1600" dirty="0" err="1" smtClean="0"/>
                        <a:t>hr</a:t>
                      </a:r>
                      <a:endParaRPr lang="es-MX" sz="1600" dirty="0"/>
                    </a:p>
                  </a:txBody>
                  <a:tcPr/>
                </a:tc>
                <a:tc>
                  <a:txBody>
                    <a:bodyPr/>
                    <a:lstStyle/>
                    <a:p>
                      <a:pPr algn="ctr"/>
                      <a:r>
                        <a:rPr lang="es-MX" sz="1600" dirty="0" smtClean="0"/>
                        <a:t>1 </a:t>
                      </a:r>
                      <a:r>
                        <a:rPr lang="es-MX" sz="1600" dirty="0" err="1" smtClean="0"/>
                        <a:t>hr</a:t>
                      </a:r>
                      <a:endParaRPr lang="es-MX" sz="1600" dirty="0"/>
                    </a:p>
                  </a:txBody>
                  <a:tcPr/>
                </a:tc>
                <a:tc>
                  <a:txBody>
                    <a:bodyPr/>
                    <a:lstStyle/>
                    <a:p>
                      <a:pPr algn="ctr"/>
                      <a:r>
                        <a:rPr lang="es-MX" sz="1600" dirty="0" smtClean="0"/>
                        <a:t>2</a:t>
                      </a:r>
                      <a:r>
                        <a:rPr lang="es-MX" sz="1600" baseline="0" dirty="0" smtClean="0"/>
                        <a:t> </a:t>
                      </a:r>
                      <a:r>
                        <a:rPr lang="es-MX" sz="1600" baseline="0" dirty="0" err="1" smtClean="0"/>
                        <a:t>hr</a:t>
                      </a:r>
                      <a:endParaRPr lang="es-MX" sz="1600" dirty="0"/>
                    </a:p>
                  </a:txBody>
                  <a:tcPr/>
                </a:tc>
                <a:tc>
                  <a:txBody>
                    <a:bodyPr/>
                    <a:lstStyle/>
                    <a:p>
                      <a:pPr algn="ctr"/>
                      <a:r>
                        <a:rPr lang="es-MX" sz="1600" dirty="0" smtClean="0"/>
                        <a:t>2 </a:t>
                      </a:r>
                      <a:r>
                        <a:rPr lang="es-MX" sz="1600" dirty="0" err="1" smtClean="0"/>
                        <a:t>hr</a:t>
                      </a:r>
                      <a:endParaRPr lang="es-MX" sz="1600" dirty="0"/>
                    </a:p>
                  </a:txBody>
                  <a:tcPr/>
                </a:tc>
                <a:tc>
                  <a:txBody>
                    <a:bodyPr/>
                    <a:lstStyle/>
                    <a:p>
                      <a:pPr algn="ctr"/>
                      <a:r>
                        <a:rPr lang="es-MX" sz="1600" dirty="0" smtClean="0"/>
                        <a:t>3</a:t>
                      </a:r>
                      <a:r>
                        <a:rPr lang="es-MX" sz="1600" baseline="0" dirty="0" smtClean="0"/>
                        <a:t> </a:t>
                      </a:r>
                      <a:r>
                        <a:rPr lang="es-MX" sz="1600" baseline="0" dirty="0" err="1" smtClean="0"/>
                        <a:t>hr</a:t>
                      </a:r>
                      <a:endParaRPr lang="es-MX" sz="1600" dirty="0"/>
                    </a:p>
                  </a:txBody>
                  <a:tcPr/>
                </a:tc>
                <a:tc>
                  <a:txBody>
                    <a:bodyPr/>
                    <a:lstStyle/>
                    <a:p>
                      <a:pPr algn="ctr"/>
                      <a:r>
                        <a:rPr lang="es-MX" sz="1600" dirty="0" smtClean="0"/>
                        <a:t>3</a:t>
                      </a:r>
                      <a:r>
                        <a:rPr lang="es-MX" sz="1600" baseline="0" dirty="0" smtClean="0"/>
                        <a:t> </a:t>
                      </a:r>
                      <a:r>
                        <a:rPr lang="es-MX" sz="1600" baseline="0" dirty="0" err="1" smtClean="0"/>
                        <a:t>hr</a:t>
                      </a:r>
                      <a:endParaRPr lang="es-MX" sz="1600" dirty="0"/>
                    </a:p>
                  </a:txBody>
                  <a:tcPr/>
                </a:tc>
                <a:tc>
                  <a:txBody>
                    <a:bodyPr/>
                    <a:lstStyle/>
                    <a:p>
                      <a:pPr algn="ctr"/>
                      <a:r>
                        <a:rPr lang="es-MX" sz="1600" dirty="0" smtClean="0"/>
                        <a:t>4 </a:t>
                      </a:r>
                      <a:r>
                        <a:rPr lang="es-MX" sz="1600" dirty="0" err="1" smtClean="0"/>
                        <a:t>hr</a:t>
                      </a:r>
                      <a:endParaRPr lang="es-MX" sz="1600" dirty="0"/>
                    </a:p>
                  </a:txBody>
                  <a:tcPr/>
                </a:tc>
                <a:tc>
                  <a:txBody>
                    <a:bodyPr/>
                    <a:lstStyle/>
                    <a:p>
                      <a:pPr algn="ctr"/>
                      <a:r>
                        <a:rPr lang="es-MX" sz="1600" dirty="0" smtClean="0"/>
                        <a:t>4 </a:t>
                      </a:r>
                      <a:r>
                        <a:rPr lang="es-MX" sz="1600" dirty="0" err="1" smtClean="0"/>
                        <a:t>hr</a:t>
                      </a:r>
                      <a:endParaRPr lang="es-MX" sz="1600" dirty="0"/>
                    </a:p>
                  </a:txBody>
                  <a:tcPr/>
                </a:tc>
                <a:tc>
                  <a:txBody>
                    <a:bodyPr/>
                    <a:lstStyle/>
                    <a:p>
                      <a:pPr algn="ctr"/>
                      <a:r>
                        <a:rPr lang="es-MX" sz="1600" dirty="0" smtClean="0"/>
                        <a:t>5</a:t>
                      </a:r>
                      <a:r>
                        <a:rPr lang="es-MX" sz="1600" baseline="0" dirty="0" smtClean="0"/>
                        <a:t> </a:t>
                      </a:r>
                      <a:r>
                        <a:rPr lang="es-MX" sz="1600" baseline="0" dirty="0" err="1" smtClean="0"/>
                        <a:t>hr</a:t>
                      </a:r>
                      <a:endParaRPr lang="es-MX" sz="1600" dirty="0"/>
                    </a:p>
                  </a:txBody>
                  <a:tcPr/>
                </a:tc>
                <a:tc>
                  <a:txBody>
                    <a:bodyPr/>
                    <a:lstStyle/>
                    <a:p>
                      <a:pPr algn="ctr"/>
                      <a:r>
                        <a:rPr lang="es-MX" sz="1600" dirty="0" smtClean="0"/>
                        <a:t>5</a:t>
                      </a:r>
                      <a:r>
                        <a:rPr lang="es-MX" sz="1600" baseline="0" dirty="0" smtClean="0"/>
                        <a:t> </a:t>
                      </a:r>
                      <a:r>
                        <a:rPr lang="es-MX" sz="1600" baseline="0" dirty="0" err="1" smtClean="0"/>
                        <a:t>hr</a:t>
                      </a:r>
                      <a:endParaRPr lang="es-MX" sz="1600" dirty="0"/>
                    </a:p>
                  </a:txBody>
                  <a:tcPr/>
                </a:tc>
              </a:tr>
              <a:tr h="370840">
                <a:tc>
                  <a:txBody>
                    <a:bodyPr/>
                    <a:lstStyle/>
                    <a:p>
                      <a:pPr algn="ctr"/>
                      <a:r>
                        <a:rPr lang="el-GR" sz="1600" dirty="0" smtClean="0"/>
                        <a:t>μ</a:t>
                      </a:r>
                      <a:r>
                        <a:rPr lang="es-MX" sz="1600" dirty="0" smtClean="0"/>
                        <a:t>Dureza </a:t>
                      </a:r>
                      <a:endParaRPr lang="es-MX" sz="1600" dirty="0"/>
                    </a:p>
                  </a:txBody>
                  <a:tcPr/>
                </a:tc>
                <a:tc>
                  <a:txBody>
                    <a:bodyPr/>
                    <a:lstStyle/>
                    <a:p>
                      <a:pPr algn="ctr"/>
                      <a:r>
                        <a:rPr lang="es-MX" sz="1600" dirty="0" smtClean="0"/>
                        <a:t>38.9 HV</a:t>
                      </a:r>
                      <a:endParaRPr lang="es-MX" sz="1600" dirty="0"/>
                    </a:p>
                  </a:txBody>
                  <a:tcPr/>
                </a:tc>
                <a:tc>
                  <a:txBody>
                    <a:bodyPr/>
                    <a:lstStyle/>
                    <a:p>
                      <a:pPr algn="ctr"/>
                      <a:r>
                        <a:rPr lang="es-MX" sz="1600" dirty="0" smtClean="0"/>
                        <a:t>32 HV</a:t>
                      </a:r>
                      <a:endParaRPr lang="es-MX" sz="1600" dirty="0"/>
                    </a:p>
                  </a:txBody>
                  <a:tcPr/>
                </a:tc>
                <a:tc>
                  <a:txBody>
                    <a:bodyPr/>
                    <a:lstStyle/>
                    <a:p>
                      <a:pPr algn="ctr"/>
                      <a:r>
                        <a:rPr lang="es-MX" sz="1600" dirty="0" smtClean="0"/>
                        <a:t>62.22 HV</a:t>
                      </a:r>
                      <a:endParaRPr lang="es-MX" sz="1600" dirty="0"/>
                    </a:p>
                  </a:txBody>
                  <a:tcPr/>
                </a:tc>
                <a:tc>
                  <a:txBody>
                    <a:bodyPr/>
                    <a:lstStyle/>
                    <a:p>
                      <a:pPr algn="ctr"/>
                      <a:r>
                        <a:rPr lang="es-MX" sz="1600" dirty="0" smtClean="0"/>
                        <a:t>64.12 HV</a:t>
                      </a:r>
                      <a:endParaRPr lang="es-MX" sz="1600" dirty="0"/>
                    </a:p>
                  </a:txBody>
                  <a:tcPr/>
                </a:tc>
                <a:tc>
                  <a:txBody>
                    <a:bodyPr/>
                    <a:lstStyle/>
                    <a:p>
                      <a:pPr algn="ctr"/>
                      <a:r>
                        <a:rPr lang="es-MX" sz="1600" dirty="0" smtClean="0"/>
                        <a:t>54.88</a:t>
                      </a:r>
                      <a:r>
                        <a:rPr lang="es-MX" sz="1600" baseline="0" dirty="0" smtClean="0"/>
                        <a:t> HV</a:t>
                      </a:r>
                      <a:endParaRPr lang="es-MX" sz="1600" dirty="0"/>
                    </a:p>
                  </a:txBody>
                  <a:tcPr/>
                </a:tc>
                <a:tc>
                  <a:txBody>
                    <a:bodyPr/>
                    <a:lstStyle/>
                    <a:p>
                      <a:pPr algn="ctr"/>
                      <a:r>
                        <a:rPr lang="es-MX" sz="1600" dirty="0" smtClean="0"/>
                        <a:t>55.76 HV</a:t>
                      </a:r>
                      <a:endParaRPr lang="es-MX" sz="1600" dirty="0"/>
                    </a:p>
                  </a:txBody>
                  <a:tcPr/>
                </a:tc>
                <a:tc>
                  <a:txBody>
                    <a:bodyPr/>
                    <a:lstStyle/>
                    <a:p>
                      <a:pPr algn="ctr"/>
                      <a:r>
                        <a:rPr lang="es-MX" sz="1600" dirty="0" smtClean="0"/>
                        <a:t>56.38 HV</a:t>
                      </a:r>
                      <a:endParaRPr lang="es-MX" sz="1600" dirty="0"/>
                    </a:p>
                  </a:txBody>
                  <a:tcPr/>
                </a:tc>
                <a:tc>
                  <a:txBody>
                    <a:bodyPr/>
                    <a:lstStyle/>
                    <a:p>
                      <a:pPr algn="ctr"/>
                      <a:r>
                        <a:rPr lang="es-MX" sz="1600" dirty="0" smtClean="0"/>
                        <a:t>58.28 HV</a:t>
                      </a:r>
                      <a:endParaRPr lang="es-MX" sz="1600" dirty="0"/>
                    </a:p>
                  </a:txBody>
                  <a:tcPr/>
                </a:tc>
                <a:tc>
                  <a:txBody>
                    <a:bodyPr/>
                    <a:lstStyle/>
                    <a:p>
                      <a:pPr algn="ctr"/>
                      <a:r>
                        <a:rPr lang="es-MX" sz="1600" dirty="0" smtClean="0"/>
                        <a:t>59.24 HV</a:t>
                      </a:r>
                      <a:endParaRPr lang="es-MX" sz="1600" dirty="0"/>
                    </a:p>
                  </a:txBody>
                  <a:tcPr/>
                </a:tc>
                <a:tc>
                  <a:txBody>
                    <a:bodyPr/>
                    <a:lstStyle/>
                    <a:p>
                      <a:pPr algn="ctr"/>
                      <a:r>
                        <a:rPr lang="es-MX" sz="1600" dirty="0" smtClean="0"/>
                        <a:t>40.6 HV</a:t>
                      </a:r>
                      <a:endParaRPr lang="es-MX" sz="1600" dirty="0"/>
                    </a:p>
                  </a:txBody>
                  <a:tcPr/>
                </a:tc>
                <a:tc>
                  <a:txBody>
                    <a:bodyPr/>
                    <a:lstStyle/>
                    <a:p>
                      <a:pPr algn="ctr"/>
                      <a:r>
                        <a:rPr lang="es-MX" sz="1600" dirty="0" smtClean="0"/>
                        <a:t>38.88 HV</a:t>
                      </a:r>
                      <a:endParaRPr lang="es-MX" sz="1600" dirty="0"/>
                    </a:p>
                  </a:txBody>
                  <a:tcPr/>
                </a:tc>
                <a:tc>
                  <a:txBody>
                    <a:bodyPr/>
                    <a:lstStyle/>
                    <a:p>
                      <a:pPr algn="ctr"/>
                      <a:r>
                        <a:rPr lang="es-MX" sz="1600" dirty="0" smtClean="0"/>
                        <a:t>58.22</a:t>
                      </a:r>
                      <a:r>
                        <a:rPr lang="es-MX" sz="1600" baseline="0" dirty="0" smtClean="0"/>
                        <a:t> HV</a:t>
                      </a:r>
                      <a:endParaRPr lang="es-MX" sz="1600" dirty="0"/>
                    </a:p>
                  </a:txBody>
                  <a:tcPr/>
                </a:tc>
              </a:tr>
            </a:tbl>
          </a:graphicData>
        </a:graphic>
      </p:graphicFrame>
      <p:pic>
        <p:nvPicPr>
          <p:cNvPr id="3" name="Imagen 2"/>
          <p:cNvPicPr>
            <a:picLocks noChangeAspect="1"/>
          </p:cNvPicPr>
          <p:nvPr/>
        </p:nvPicPr>
        <p:blipFill>
          <a:blip r:embed="rId7" cstate="print"/>
          <a:stretch>
            <a:fillRect/>
          </a:stretch>
        </p:blipFill>
        <p:spPr>
          <a:xfrm>
            <a:off x="1699428" y="4494557"/>
            <a:ext cx="1298561" cy="1877731"/>
          </a:xfrm>
          <a:prstGeom prst="rect">
            <a:avLst/>
          </a:prstGeom>
        </p:spPr>
      </p:pic>
      <p:pic>
        <p:nvPicPr>
          <p:cNvPr id="9" name="Imagen 8"/>
          <p:cNvPicPr>
            <a:picLocks noChangeAspect="1"/>
          </p:cNvPicPr>
          <p:nvPr/>
        </p:nvPicPr>
        <p:blipFill>
          <a:blip r:embed="rId8" cstate="print"/>
          <a:stretch>
            <a:fillRect/>
          </a:stretch>
        </p:blipFill>
        <p:spPr>
          <a:xfrm>
            <a:off x="4485414" y="4490350"/>
            <a:ext cx="1603387" cy="1883827"/>
          </a:xfrm>
          <a:prstGeom prst="rect">
            <a:avLst/>
          </a:prstGeom>
        </p:spPr>
      </p:pic>
      <p:pic>
        <p:nvPicPr>
          <p:cNvPr id="10" name="Imagen 9"/>
          <p:cNvPicPr>
            <a:picLocks noChangeAspect="1"/>
          </p:cNvPicPr>
          <p:nvPr/>
        </p:nvPicPr>
        <p:blipFill>
          <a:blip r:embed="rId9" cstate="print"/>
          <a:stretch>
            <a:fillRect/>
          </a:stretch>
        </p:blipFill>
        <p:spPr>
          <a:xfrm>
            <a:off x="7193503" y="4474763"/>
            <a:ext cx="2024047" cy="1883827"/>
          </a:xfrm>
          <a:prstGeom prst="rect">
            <a:avLst/>
          </a:prstGeom>
        </p:spPr>
      </p:pic>
      <p:pic>
        <p:nvPicPr>
          <p:cNvPr id="11" name="Imagen 10"/>
          <p:cNvPicPr>
            <a:picLocks noChangeAspect="1"/>
          </p:cNvPicPr>
          <p:nvPr/>
        </p:nvPicPr>
        <p:blipFill>
          <a:blip r:embed="rId10" cstate="print"/>
          <a:stretch>
            <a:fillRect/>
          </a:stretch>
        </p:blipFill>
        <p:spPr>
          <a:xfrm>
            <a:off x="12384705" y="5279504"/>
            <a:ext cx="2743438" cy="1079086"/>
          </a:xfrm>
          <a:prstGeom prst="rect">
            <a:avLst/>
          </a:prstGeom>
        </p:spPr>
      </p:pic>
      <p:pic>
        <p:nvPicPr>
          <p:cNvPr id="12" name="Imagen 11"/>
          <p:cNvPicPr>
            <a:picLocks noChangeAspect="1"/>
          </p:cNvPicPr>
          <p:nvPr/>
        </p:nvPicPr>
        <p:blipFill>
          <a:blip r:embed="rId11" cstate="print"/>
          <a:stretch>
            <a:fillRect/>
          </a:stretch>
        </p:blipFill>
        <p:spPr>
          <a:xfrm>
            <a:off x="1246128" y="7696150"/>
            <a:ext cx="2200847" cy="1402202"/>
          </a:xfrm>
          <a:prstGeom prst="rect">
            <a:avLst/>
          </a:prstGeom>
        </p:spPr>
      </p:pic>
      <p:pic>
        <p:nvPicPr>
          <p:cNvPr id="13" name="Imagen 12"/>
          <p:cNvPicPr>
            <a:picLocks noChangeAspect="1"/>
          </p:cNvPicPr>
          <p:nvPr/>
        </p:nvPicPr>
        <p:blipFill>
          <a:blip r:embed="rId12" cstate="print"/>
          <a:stretch>
            <a:fillRect/>
          </a:stretch>
        </p:blipFill>
        <p:spPr>
          <a:xfrm>
            <a:off x="4175766" y="7689211"/>
            <a:ext cx="2603218" cy="1402202"/>
          </a:xfrm>
          <a:prstGeom prst="rect">
            <a:avLst/>
          </a:prstGeom>
        </p:spPr>
      </p:pic>
      <p:pic>
        <p:nvPicPr>
          <p:cNvPr id="22" name="Imagen 21"/>
          <p:cNvPicPr>
            <a:picLocks noChangeAspect="1"/>
          </p:cNvPicPr>
          <p:nvPr/>
        </p:nvPicPr>
        <p:blipFill>
          <a:blip r:embed="rId13" cstate="print"/>
          <a:stretch>
            <a:fillRect/>
          </a:stretch>
        </p:blipFill>
        <p:spPr>
          <a:xfrm>
            <a:off x="7617246" y="7696150"/>
            <a:ext cx="1176560" cy="1402202"/>
          </a:xfrm>
          <a:prstGeom prst="rect">
            <a:avLst/>
          </a:prstGeom>
        </p:spPr>
      </p:pic>
      <p:sp>
        <p:nvSpPr>
          <p:cNvPr id="51" name="CuadroTexto 50"/>
          <p:cNvSpPr txBox="1"/>
          <p:nvPr/>
        </p:nvSpPr>
        <p:spPr>
          <a:xfrm>
            <a:off x="6833785" y="9029912"/>
            <a:ext cx="2711514" cy="338554"/>
          </a:xfrm>
          <a:prstGeom prst="rect">
            <a:avLst/>
          </a:prstGeom>
          <a:noFill/>
        </p:spPr>
        <p:txBody>
          <a:bodyPr wrap="square" rtlCol="0">
            <a:spAutoFit/>
          </a:bodyPr>
          <a:lstStyle/>
          <a:p>
            <a:pPr algn="ctr"/>
            <a:r>
              <a:rPr lang="es-MX" sz="1600" dirty="0" smtClean="0"/>
              <a:t>La muestra se etiqueta.</a:t>
            </a:r>
            <a:endParaRPr lang="es-MX" sz="1600" dirty="0"/>
          </a:p>
        </p:txBody>
      </p:sp>
      <p:pic>
        <p:nvPicPr>
          <p:cNvPr id="29" name="Imagen 28"/>
          <p:cNvPicPr>
            <a:picLocks noChangeAspect="1"/>
          </p:cNvPicPr>
          <p:nvPr/>
        </p:nvPicPr>
        <p:blipFill>
          <a:blip r:embed="rId14" cstate="print"/>
          <a:stretch>
            <a:fillRect/>
          </a:stretch>
        </p:blipFill>
        <p:spPr>
          <a:xfrm>
            <a:off x="10624269" y="7696150"/>
            <a:ext cx="790650" cy="1395263"/>
          </a:xfrm>
          <a:prstGeom prst="rect">
            <a:avLst/>
          </a:prstGeom>
        </p:spPr>
      </p:pic>
      <p:sp>
        <p:nvSpPr>
          <p:cNvPr id="52" name="CuadroTexto 51"/>
          <p:cNvSpPr txBox="1"/>
          <p:nvPr/>
        </p:nvSpPr>
        <p:spPr>
          <a:xfrm>
            <a:off x="9673191" y="9029912"/>
            <a:ext cx="2711514" cy="830997"/>
          </a:xfrm>
          <a:prstGeom prst="rect">
            <a:avLst/>
          </a:prstGeom>
          <a:noFill/>
        </p:spPr>
        <p:txBody>
          <a:bodyPr wrap="square" rtlCol="0">
            <a:spAutoFit/>
          </a:bodyPr>
          <a:lstStyle/>
          <a:p>
            <a:pPr algn="ctr"/>
            <a:r>
              <a:rPr lang="es-MX" sz="1600" dirty="0" smtClean="0"/>
              <a:t>Se embriquetan muestras de los polvos para realizar las pruebas mecánicas.</a:t>
            </a:r>
            <a:endParaRPr lang="es-MX" sz="1600" dirty="0"/>
          </a:p>
        </p:txBody>
      </p:sp>
      <p:pic>
        <p:nvPicPr>
          <p:cNvPr id="53" name="Imagen 52"/>
          <p:cNvPicPr>
            <a:picLocks noChangeAspect="1"/>
          </p:cNvPicPr>
          <p:nvPr/>
        </p:nvPicPr>
        <p:blipFill>
          <a:blip r:embed="rId15" cstate="print"/>
          <a:stretch>
            <a:fillRect/>
          </a:stretch>
        </p:blipFill>
        <p:spPr>
          <a:xfrm>
            <a:off x="12561504" y="7696151"/>
            <a:ext cx="2454231" cy="1389896"/>
          </a:xfrm>
          <a:prstGeom prst="rect">
            <a:avLst/>
          </a:prstGeom>
        </p:spPr>
      </p:pic>
      <p:sp>
        <p:nvSpPr>
          <p:cNvPr id="55" name="CuadroTexto 54"/>
          <p:cNvSpPr txBox="1"/>
          <p:nvPr/>
        </p:nvSpPr>
        <p:spPr>
          <a:xfrm>
            <a:off x="12416629" y="9029912"/>
            <a:ext cx="2711514" cy="830997"/>
          </a:xfrm>
          <a:prstGeom prst="rect">
            <a:avLst/>
          </a:prstGeom>
          <a:noFill/>
        </p:spPr>
        <p:txBody>
          <a:bodyPr wrap="square" rtlCol="0">
            <a:spAutoFit/>
          </a:bodyPr>
          <a:lstStyle/>
          <a:p>
            <a:pPr algn="ctr"/>
            <a:r>
              <a:rPr lang="es-MX" sz="1600" dirty="0" smtClean="0"/>
              <a:t>Se pulen las briquetas para realizar pruebas de microdureza.</a:t>
            </a:r>
            <a:endParaRPr lang="es-MX" sz="1600" dirty="0"/>
          </a:p>
        </p:txBody>
      </p:sp>
      <p:cxnSp>
        <p:nvCxnSpPr>
          <p:cNvPr id="57" name="Conector recto de flecha 56"/>
          <p:cNvCxnSpPr/>
          <p:nvPr/>
        </p:nvCxnSpPr>
        <p:spPr>
          <a:xfrm>
            <a:off x="3433659" y="5486970"/>
            <a:ext cx="53924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 name="Imagen 57"/>
          <p:cNvPicPr>
            <a:picLocks noChangeAspect="1"/>
          </p:cNvPicPr>
          <p:nvPr/>
        </p:nvPicPr>
        <p:blipFill>
          <a:blip r:embed="rId16" cstate="print"/>
          <a:stretch>
            <a:fillRect/>
          </a:stretch>
        </p:blipFill>
        <p:spPr>
          <a:xfrm>
            <a:off x="3524456" y="8222657"/>
            <a:ext cx="713294" cy="335309"/>
          </a:xfrm>
          <a:prstGeom prst="rect">
            <a:avLst/>
          </a:prstGeom>
        </p:spPr>
      </p:pic>
      <p:pic>
        <p:nvPicPr>
          <p:cNvPr id="59" name="Imagen 58"/>
          <p:cNvPicPr>
            <a:picLocks noChangeAspect="1"/>
          </p:cNvPicPr>
          <p:nvPr/>
        </p:nvPicPr>
        <p:blipFill>
          <a:blip r:embed="rId16" cstate="print"/>
          <a:stretch>
            <a:fillRect/>
          </a:stretch>
        </p:blipFill>
        <p:spPr>
          <a:xfrm>
            <a:off x="6343018" y="5310229"/>
            <a:ext cx="713294" cy="335309"/>
          </a:xfrm>
          <a:prstGeom prst="rect">
            <a:avLst/>
          </a:prstGeom>
        </p:spPr>
      </p:pic>
      <p:pic>
        <p:nvPicPr>
          <p:cNvPr id="60" name="Imagen 59"/>
          <p:cNvPicPr>
            <a:picLocks noChangeAspect="1"/>
          </p:cNvPicPr>
          <p:nvPr/>
        </p:nvPicPr>
        <p:blipFill>
          <a:blip r:embed="rId16" cstate="print"/>
          <a:stretch>
            <a:fillRect/>
          </a:stretch>
        </p:blipFill>
        <p:spPr>
          <a:xfrm>
            <a:off x="9477501" y="5310229"/>
            <a:ext cx="713294" cy="335309"/>
          </a:xfrm>
          <a:prstGeom prst="rect">
            <a:avLst/>
          </a:prstGeom>
        </p:spPr>
      </p:pic>
      <p:pic>
        <p:nvPicPr>
          <p:cNvPr id="61" name="Imagen 60"/>
          <p:cNvPicPr>
            <a:picLocks noChangeAspect="1"/>
          </p:cNvPicPr>
          <p:nvPr/>
        </p:nvPicPr>
        <p:blipFill>
          <a:blip r:embed="rId16" cstate="print"/>
          <a:stretch>
            <a:fillRect/>
          </a:stretch>
        </p:blipFill>
        <p:spPr>
          <a:xfrm>
            <a:off x="11776021" y="5305637"/>
            <a:ext cx="713294" cy="335309"/>
          </a:xfrm>
          <a:prstGeom prst="rect">
            <a:avLst/>
          </a:prstGeom>
        </p:spPr>
      </p:pic>
      <p:pic>
        <p:nvPicPr>
          <p:cNvPr id="62" name="Imagen 61"/>
          <p:cNvPicPr>
            <a:picLocks noChangeAspect="1"/>
          </p:cNvPicPr>
          <p:nvPr/>
        </p:nvPicPr>
        <p:blipFill>
          <a:blip r:embed="rId16" cstate="print"/>
          <a:stretch>
            <a:fillRect/>
          </a:stretch>
        </p:blipFill>
        <p:spPr>
          <a:xfrm>
            <a:off x="6893606" y="8226719"/>
            <a:ext cx="713294" cy="335309"/>
          </a:xfrm>
          <a:prstGeom prst="rect">
            <a:avLst/>
          </a:prstGeom>
        </p:spPr>
      </p:pic>
      <p:pic>
        <p:nvPicPr>
          <p:cNvPr id="63" name="Imagen 62"/>
          <p:cNvPicPr>
            <a:picLocks noChangeAspect="1"/>
          </p:cNvPicPr>
          <p:nvPr/>
        </p:nvPicPr>
        <p:blipFill>
          <a:blip r:embed="rId16" cstate="print"/>
          <a:stretch>
            <a:fillRect/>
          </a:stretch>
        </p:blipFill>
        <p:spPr>
          <a:xfrm>
            <a:off x="9316544" y="8218065"/>
            <a:ext cx="713294" cy="335309"/>
          </a:xfrm>
          <a:prstGeom prst="rect">
            <a:avLst/>
          </a:prstGeom>
        </p:spPr>
      </p:pic>
      <p:pic>
        <p:nvPicPr>
          <p:cNvPr id="64" name="Imagen 63"/>
          <p:cNvPicPr>
            <a:picLocks noChangeAspect="1"/>
          </p:cNvPicPr>
          <p:nvPr/>
        </p:nvPicPr>
        <p:blipFill>
          <a:blip r:embed="rId16" cstate="print"/>
          <a:stretch>
            <a:fillRect/>
          </a:stretch>
        </p:blipFill>
        <p:spPr>
          <a:xfrm>
            <a:off x="11704439" y="8226126"/>
            <a:ext cx="713294" cy="335309"/>
          </a:xfrm>
          <a:prstGeom prst="rect">
            <a:avLst/>
          </a:prstGeom>
        </p:spPr>
      </p:pic>
      <p:sp>
        <p:nvSpPr>
          <p:cNvPr id="65" name="CuadroTexto 64"/>
          <p:cNvSpPr txBox="1"/>
          <p:nvPr/>
        </p:nvSpPr>
        <p:spPr>
          <a:xfrm>
            <a:off x="8335440" y="12245691"/>
            <a:ext cx="7021658" cy="2862322"/>
          </a:xfrm>
          <a:prstGeom prst="rect">
            <a:avLst/>
          </a:prstGeom>
          <a:noFill/>
        </p:spPr>
        <p:txBody>
          <a:bodyPr wrap="square" rtlCol="0">
            <a:spAutoFit/>
          </a:bodyPr>
          <a:lstStyle/>
          <a:p>
            <a:pPr algn="just"/>
            <a:r>
              <a:rPr lang="es-MX" sz="1800" dirty="0" smtClean="0"/>
              <a:t>Las aleaciones de magnesio tienen propiedades mecánicas deseables hoy en día (al ser este, el metal menos denso y mas ligero, además de tener una resistencia especifica muy alta), aun así, no cumplen con los requerimientos de diseño de las maquinas modernas, al ser susceptibles a la ruptura por desgaste, por lo que se vio la necesidad de aumentar su dureza y mejorar sus propiedades mecánicas, siendo esto posible por medio de componentes como el grafito, ya que es un lubricante natural.</a:t>
            </a:r>
          </a:p>
          <a:p>
            <a:pPr algn="just"/>
            <a:r>
              <a:rPr lang="es-MX" sz="1800" dirty="0" smtClean="0"/>
              <a:t>En los difractogramas se aprecia la presencia de magnesio, y que todo el grafito en la muestra ha  sido consumido en el proceso, también se observa la aparición de nuevos compuestos.</a:t>
            </a:r>
            <a:endParaRPr lang="es-MX" sz="1800" dirty="0"/>
          </a:p>
        </p:txBody>
      </p:sp>
      <p:sp>
        <p:nvSpPr>
          <p:cNvPr id="66" name="CuadroTexto 65"/>
          <p:cNvSpPr txBox="1"/>
          <p:nvPr/>
        </p:nvSpPr>
        <p:spPr>
          <a:xfrm>
            <a:off x="8343142" y="15102173"/>
            <a:ext cx="6908441" cy="2585323"/>
          </a:xfrm>
          <a:prstGeom prst="rect">
            <a:avLst/>
          </a:prstGeom>
          <a:noFill/>
          <a:ln w="19050">
            <a:solidFill>
              <a:srgbClr val="FF0000"/>
            </a:solidFill>
          </a:ln>
        </p:spPr>
        <p:txBody>
          <a:bodyPr wrap="square" rtlCol="0">
            <a:spAutoFit/>
          </a:bodyPr>
          <a:lstStyle/>
          <a:p>
            <a:pPr algn="just"/>
            <a:r>
              <a:rPr lang="es-MX" sz="1800" dirty="0" smtClean="0"/>
              <a:t>Conclusiones</a:t>
            </a:r>
          </a:p>
          <a:p>
            <a:pPr algn="just"/>
            <a:r>
              <a:rPr lang="es-MX" sz="1800" dirty="0" smtClean="0"/>
              <a:t>Es posible reforzar las aleaciones de magnesio con grafito por el método de molienda. </a:t>
            </a:r>
          </a:p>
          <a:p>
            <a:pPr algn="just"/>
            <a:r>
              <a:rPr lang="es-MX" sz="1800" dirty="0" smtClean="0"/>
              <a:t>Las propiedades mecánicas obtenidas, así como la composición de los polvos, depende directamente del tiempo de molienda.</a:t>
            </a:r>
          </a:p>
          <a:p>
            <a:pPr algn="just"/>
            <a:r>
              <a:rPr lang="es-MX" sz="1800" dirty="0" smtClean="0"/>
              <a:t>Es sumamente necesario realizar el procedimiento al alto vacío y comprobar la pureza de los sustratos, para evitar la formación de carburos indeseables de otros materiales, debido a la falta de afinidad química entre el Mg y el grafito.</a:t>
            </a:r>
            <a:endParaRPr lang="es-MX" sz="1800" dirty="0"/>
          </a:p>
        </p:txBody>
      </p:sp>
      <p:sp>
        <p:nvSpPr>
          <p:cNvPr id="67" name="CuadroTexto 66"/>
          <p:cNvSpPr txBox="1"/>
          <p:nvPr/>
        </p:nvSpPr>
        <p:spPr>
          <a:xfrm>
            <a:off x="8369114" y="17749001"/>
            <a:ext cx="6954309" cy="2031325"/>
          </a:xfrm>
          <a:prstGeom prst="rect">
            <a:avLst/>
          </a:prstGeom>
          <a:noFill/>
        </p:spPr>
        <p:txBody>
          <a:bodyPr wrap="square" rtlCol="0">
            <a:spAutoFit/>
          </a:bodyPr>
          <a:lstStyle/>
          <a:p>
            <a:pPr algn="just"/>
            <a:r>
              <a:rPr lang="es-MX" sz="1800" dirty="0" smtClean="0"/>
              <a:t>Referencias</a:t>
            </a:r>
          </a:p>
          <a:p>
            <a:pPr algn="just"/>
            <a:r>
              <a:rPr lang="es-MX" sz="1800" dirty="0" smtClean="0"/>
              <a:t>[1] B. L. </a:t>
            </a:r>
            <a:r>
              <a:rPr lang="es-MX" sz="1800" dirty="0" err="1" smtClean="0"/>
              <a:t>Mordike</a:t>
            </a:r>
            <a:r>
              <a:rPr lang="es-MX" sz="1800" dirty="0" smtClean="0"/>
              <a:t>, T. Ebert, </a:t>
            </a:r>
            <a:r>
              <a:rPr lang="es-MX" sz="1800" dirty="0" err="1" smtClean="0"/>
              <a:t>Magnesium</a:t>
            </a:r>
            <a:r>
              <a:rPr lang="es-MX" sz="1800" dirty="0" smtClean="0"/>
              <a:t> </a:t>
            </a:r>
            <a:r>
              <a:rPr lang="es-MX" sz="1800" dirty="0" err="1" smtClean="0"/>
              <a:t>Properties</a:t>
            </a:r>
            <a:r>
              <a:rPr lang="es-MX" sz="1800" dirty="0" smtClean="0"/>
              <a:t> </a:t>
            </a:r>
            <a:r>
              <a:rPr lang="es-MX" sz="1800" dirty="0" err="1" smtClean="0"/>
              <a:t>application</a:t>
            </a:r>
            <a:r>
              <a:rPr lang="es-MX" sz="1800" dirty="0" smtClean="0"/>
              <a:t> </a:t>
            </a:r>
            <a:r>
              <a:rPr lang="es-MX" sz="1800" dirty="0" err="1" smtClean="0"/>
              <a:t>potential</a:t>
            </a:r>
            <a:r>
              <a:rPr lang="es-MX" sz="1800" dirty="0" smtClean="0"/>
              <a:t>, 2001.</a:t>
            </a:r>
          </a:p>
          <a:p>
            <a:pPr algn="just"/>
            <a:r>
              <a:rPr lang="es-MX" sz="1800" dirty="0" smtClean="0"/>
              <a:t>[2] I. J. </a:t>
            </a:r>
            <a:r>
              <a:rPr lang="es-MX" sz="1800" dirty="0" err="1" smtClean="0"/>
              <a:t>Polmer</a:t>
            </a:r>
            <a:r>
              <a:rPr lang="es-MX" sz="1800" dirty="0" smtClean="0"/>
              <a:t>, Light </a:t>
            </a:r>
            <a:r>
              <a:rPr lang="es-MX" sz="1800" dirty="0" err="1" smtClean="0"/>
              <a:t>alloys</a:t>
            </a:r>
            <a:r>
              <a:rPr lang="es-MX" sz="1800" dirty="0" smtClean="0"/>
              <a:t> “</a:t>
            </a:r>
            <a:r>
              <a:rPr lang="es-MX" sz="1800" dirty="0" err="1" smtClean="0"/>
              <a:t>Metallurgy</a:t>
            </a:r>
            <a:r>
              <a:rPr lang="es-MX" sz="1800" dirty="0" smtClean="0"/>
              <a:t> of </a:t>
            </a:r>
            <a:r>
              <a:rPr lang="es-MX" sz="1800" dirty="0" err="1" smtClean="0"/>
              <a:t>the</a:t>
            </a:r>
            <a:r>
              <a:rPr lang="es-MX" sz="1800" dirty="0" smtClean="0"/>
              <a:t> light </a:t>
            </a:r>
            <a:r>
              <a:rPr lang="es-MX" sz="1800" dirty="0" err="1" smtClean="0"/>
              <a:t>metals</a:t>
            </a:r>
            <a:r>
              <a:rPr lang="es-MX" sz="1800" dirty="0" smtClean="0"/>
              <a:t>”, 1995.</a:t>
            </a:r>
          </a:p>
          <a:p>
            <a:pPr algn="just"/>
            <a:r>
              <a:rPr lang="es-MX" sz="1800" dirty="0" smtClean="0"/>
              <a:t>[3] R</a:t>
            </a:r>
            <a:r>
              <a:rPr lang="es-MX" sz="1800" dirty="0"/>
              <a:t>.</a:t>
            </a:r>
            <a:r>
              <a:rPr lang="es-MX" sz="1800" dirty="0" smtClean="0"/>
              <a:t> Jensen, A. </a:t>
            </a:r>
            <a:r>
              <a:rPr lang="es-MX" sz="1800" dirty="0" err="1" smtClean="0"/>
              <a:t>Andreasen</a:t>
            </a:r>
            <a:r>
              <a:rPr lang="es-MX" sz="1800" dirty="0" smtClean="0"/>
              <a:t>, T. </a:t>
            </a:r>
            <a:r>
              <a:rPr lang="es-MX" sz="1800" dirty="0" err="1" smtClean="0"/>
              <a:t>Vegge</a:t>
            </a:r>
            <a:r>
              <a:rPr lang="es-MX" sz="1800" dirty="0" smtClean="0"/>
              <a:t>, J. W. </a:t>
            </a:r>
            <a:r>
              <a:rPr lang="es-MX" sz="1800" dirty="0" err="1" smtClean="0"/>
              <a:t>Andreasen</a:t>
            </a:r>
            <a:r>
              <a:rPr lang="es-MX" sz="1800" dirty="0" smtClean="0"/>
              <a:t>, </a:t>
            </a:r>
            <a:r>
              <a:rPr lang="en-US" sz="1800" dirty="0"/>
              <a:t>Dehydrogenation kinetics of pure and nickel-doped magnesium hydride investigated by in situ time-resolved powder X-ray </a:t>
            </a:r>
            <a:r>
              <a:rPr lang="en-US" sz="1800" dirty="0" smtClean="0"/>
              <a:t>diffraction, 2006.</a:t>
            </a:r>
            <a:endParaRPr lang="es-MX" sz="1800" dirty="0"/>
          </a:p>
        </p:txBody>
      </p:sp>
      <p:sp>
        <p:nvSpPr>
          <p:cNvPr id="68" name="Rectángulo 67"/>
          <p:cNvSpPr/>
          <p:nvPr/>
        </p:nvSpPr>
        <p:spPr>
          <a:xfrm>
            <a:off x="6195616" y="257104"/>
            <a:ext cx="8099425" cy="338554"/>
          </a:xfrm>
          <a:prstGeom prst="rect">
            <a:avLst/>
          </a:prstGeom>
        </p:spPr>
        <p:txBody>
          <a:bodyPr>
            <a:spAutoFit/>
          </a:bodyPr>
          <a:lstStyle/>
          <a:p>
            <a:r>
              <a:rPr lang="es-MX" sz="1600" dirty="0"/>
              <a:t>Proyecto apoyado con recursos de la convocatoria Jóvenes Talentos</a:t>
            </a:r>
          </a:p>
        </p:txBody>
      </p:sp>
      <p:pic>
        <p:nvPicPr>
          <p:cNvPr id="8" name="Imagen 7"/>
          <p:cNvPicPr>
            <a:picLocks noChangeAspect="1"/>
          </p:cNvPicPr>
          <p:nvPr/>
        </p:nvPicPr>
        <p:blipFill>
          <a:blip r:embed="rId17" cstate="print"/>
          <a:stretch>
            <a:fillRect/>
          </a:stretch>
        </p:blipFill>
        <p:spPr>
          <a:xfrm>
            <a:off x="5093813" y="12251151"/>
            <a:ext cx="2847029" cy="2143128"/>
          </a:xfrm>
          <a:prstGeom prst="rect">
            <a:avLst/>
          </a:prstGeom>
        </p:spPr>
      </p:pic>
      <p:pic>
        <p:nvPicPr>
          <p:cNvPr id="37" name="Imagen 36"/>
          <p:cNvPicPr>
            <a:picLocks noChangeAspect="1"/>
          </p:cNvPicPr>
          <p:nvPr/>
        </p:nvPicPr>
        <p:blipFill>
          <a:blip r:embed="rId18" cstate="print"/>
          <a:stretch>
            <a:fillRect/>
          </a:stretch>
        </p:blipFill>
        <p:spPr>
          <a:xfrm>
            <a:off x="5093813" y="14502862"/>
            <a:ext cx="2847029" cy="2065993"/>
          </a:xfrm>
          <a:prstGeom prst="rect">
            <a:avLst/>
          </a:prstGeom>
        </p:spPr>
      </p:pic>
      <p:pic>
        <p:nvPicPr>
          <p:cNvPr id="38" name="Imagen 37"/>
          <p:cNvPicPr>
            <a:picLocks noChangeAspect="1"/>
          </p:cNvPicPr>
          <p:nvPr/>
        </p:nvPicPr>
        <p:blipFill>
          <a:blip r:embed="rId19" cstate="print"/>
          <a:stretch>
            <a:fillRect/>
          </a:stretch>
        </p:blipFill>
        <p:spPr>
          <a:xfrm>
            <a:off x="5093813" y="16677438"/>
            <a:ext cx="2847029" cy="2143128"/>
          </a:xfrm>
          <a:prstGeom prst="rect">
            <a:avLst/>
          </a:prstGeom>
        </p:spPr>
      </p:pic>
      <p:pic>
        <p:nvPicPr>
          <p:cNvPr id="40" name="Imagen 39"/>
          <p:cNvPicPr>
            <a:picLocks noChangeAspect="1"/>
          </p:cNvPicPr>
          <p:nvPr/>
        </p:nvPicPr>
        <p:blipFill>
          <a:blip r:embed="rId20" cstate="print"/>
          <a:stretch>
            <a:fillRect/>
          </a:stretch>
        </p:blipFill>
        <p:spPr>
          <a:xfrm>
            <a:off x="5093812" y="18929149"/>
            <a:ext cx="2847029" cy="2057983"/>
          </a:xfrm>
          <a:prstGeom prst="rect">
            <a:avLst/>
          </a:prstGeom>
        </p:spPr>
      </p:pic>
      <p:pic>
        <p:nvPicPr>
          <p:cNvPr id="42" name="Imagen 41"/>
          <p:cNvPicPr>
            <a:picLocks noChangeAspect="1"/>
          </p:cNvPicPr>
          <p:nvPr/>
        </p:nvPicPr>
        <p:blipFill>
          <a:blip r:embed="rId21" cstate="print"/>
          <a:stretch>
            <a:fillRect/>
          </a:stretch>
        </p:blipFill>
        <p:spPr>
          <a:xfrm>
            <a:off x="657865" y="12251085"/>
            <a:ext cx="3564864" cy="2143194"/>
          </a:xfrm>
          <a:prstGeom prst="rect">
            <a:avLst/>
          </a:prstGeom>
        </p:spPr>
      </p:pic>
      <p:pic>
        <p:nvPicPr>
          <p:cNvPr id="47" name="Imagen 46"/>
          <p:cNvPicPr>
            <a:picLocks noChangeAspect="1"/>
          </p:cNvPicPr>
          <p:nvPr/>
        </p:nvPicPr>
        <p:blipFill>
          <a:blip r:embed="rId22" cstate="print"/>
          <a:stretch>
            <a:fillRect/>
          </a:stretch>
        </p:blipFill>
        <p:spPr>
          <a:xfrm>
            <a:off x="657865" y="14498447"/>
            <a:ext cx="3572566" cy="2070408"/>
          </a:xfrm>
          <a:prstGeom prst="rect">
            <a:avLst/>
          </a:prstGeom>
        </p:spPr>
      </p:pic>
      <p:pic>
        <p:nvPicPr>
          <p:cNvPr id="49" name="Imagen 48"/>
          <p:cNvPicPr>
            <a:picLocks noChangeAspect="1"/>
          </p:cNvPicPr>
          <p:nvPr/>
        </p:nvPicPr>
        <p:blipFill>
          <a:blip r:embed="rId23" cstate="print"/>
          <a:stretch>
            <a:fillRect/>
          </a:stretch>
        </p:blipFill>
        <p:spPr>
          <a:xfrm>
            <a:off x="657865" y="16679061"/>
            <a:ext cx="3572566" cy="2139881"/>
          </a:xfrm>
          <a:prstGeom prst="rect">
            <a:avLst/>
          </a:prstGeom>
        </p:spPr>
      </p:pic>
      <p:pic>
        <p:nvPicPr>
          <p:cNvPr id="56" name="Imagen 55"/>
          <p:cNvPicPr>
            <a:picLocks noChangeAspect="1"/>
          </p:cNvPicPr>
          <p:nvPr/>
        </p:nvPicPr>
        <p:blipFill>
          <a:blip r:embed="rId24" cstate="print"/>
          <a:stretch>
            <a:fillRect/>
          </a:stretch>
        </p:blipFill>
        <p:spPr>
          <a:xfrm>
            <a:off x="657865" y="18929149"/>
            <a:ext cx="3564864" cy="2057984"/>
          </a:xfrm>
          <a:prstGeom prst="rect">
            <a:avLst/>
          </a:prstGeom>
        </p:spPr>
      </p:pic>
      <p:cxnSp>
        <p:nvCxnSpPr>
          <p:cNvPr id="70" name="Conector recto 69"/>
          <p:cNvCxnSpPr/>
          <p:nvPr/>
        </p:nvCxnSpPr>
        <p:spPr>
          <a:xfrm flipV="1">
            <a:off x="1683526" y="12698233"/>
            <a:ext cx="0" cy="122450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flipV="1">
            <a:off x="1692803" y="14902077"/>
            <a:ext cx="0" cy="122450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flipV="1">
            <a:off x="1694126" y="19316363"/>
            <a:ext cx="0" cy="122450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flipV="1">
            <a:off x="1694131" y="17137720"/>
            <a:ext cx="0" cy="122450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1521715" y="14700477"/>
            <a:ext cx="545623" cy="246221"/>
          </a:xfrm>
          <a:prstGeom prst="rect">
            <a:avLst/>
          </a:prstGeom>
          <a:noFill/>
        </p:spPr>
        <p:txBody>
          <a:bodyPr wrap="square" rtlCol="0">
            <a:spAutoFit/>
          </a:bodyPr>
          <a:lstStyle/>
          <a:p>
            <a:r>
              <a:rPr lang="es-MX" sz="1000" dirty="0" smtClean="0"/>
              <a:t>G 002</a:t>
            </a:r>
            <a:endParaRPr lang="es-MX" sz="1000" dirty="0"/>
          </a:p>
        </p:txBody>
      </p:sp>
      <p:sp>
        <p:nvSpPr>
          <p:cNvPr id="75" name="CuadroTexto 74"/>
          <p:cNvSpPr txBox="1"/>
          <p:nvPr/>
        </p:nvSpPr>
        <p:spPr>
          <a:xfrm>
            <a:off x="1521718" y="16913961"/>
            <a:ext cx="545620" cy="246221"/>
          </a:xfrm>
          <a:prstGeom prst="rect">
            <a:avLst/>
          </a:prstGeom>
          <a:noFill/>
        </p:spPr>
        <p:txBody>
          <a:bodyPr wrap="square" rtlCol="0">
            <a:spAutoFit/>
          </a:bodyPr>
          <a:lstStyle/>
          <a:p>
            <a:r>
              <a:rPr lang="es-MX" sz="1000" dirty="0" smtClean="0"/>
              <a:t>G 002</a:t>
            </a:r>
            <a:endParaRPr lang="es-MX" sz="1000" dirty="0"/>
          </a:p>
        </p:txBody>
      </p:sp>
      <p:sp>
        <p:nvSpPr>
          <p:cNvPr id="76" name="CuadroTexto 75"/>
          <p:cNvSpPr txBox="1"/>
          <p:nvPr/>
        </p:nvSpPr>
        <p:spPr>
          <a:xfrm>
            <a:off x="1521717" y="12474474"/>
            <a:ext cx="545622" cy="246221"/>
          </a:xfrm>
          <a:prstGeom prst="rect">
            <a:avLst/>
          </a:prstGeom>
          <a:noFill/>
        </p:spPr>
        <p:txBody>
          <a:bodyPr wrap="square" rtlCol="0">
            <a:spAutoFit/>
          </a:bodyPr>
          <a:lstStyle/>
          <a:p>
            <a:r>
              <a:rPr lang="es-MX" sz="1000" dirty="0" smtClean="0"/>
              <a:t>G 002</a:t>
            </a:r>
            <a:endParaRPr lang="es-MX" sz="1000" dirty="0"/>
          </a:p>
        </p:txBody>
      </p:sp>
      <p:sp>
        <p:nvSpPr>
          <p:cNvPr id="77" name="CuadroTexto 76"/>
          <p:cNvSpPr txBox="1"/>
          <p:nvPr/>
        </p:nvSpPr>
        <p:spPr>
          <a:xfrm>
            <a:off x="1521718" y="19130455"/>
            <a:ext cx="545620" cy="246221"/>
          </a:xfrm>
          <a:prstGeom prst="rect">
            <a:avLst/>
          </a:prstGeom>
          <a:noFill/>
        </p:spPr>
        <p:txBody>
          <a:bodyPr wrap="square" rtlCol="0">
            <a:spAutoFit/>
          </a:bodyPr>
          <a:lstStyle/>
          <a:p>
            <a:r>
              <a:rPr lang="es-MX" sz="1000" dirty="0" smtClean="0"/>
              <a:t>G 002</a:t>
            </a:r>
            <a:endParaRPr lang="es-MX" sz="1000" dirty="0"/>
          </a:p>
        </p:txBody>
      </p:sp>
      <p:cxnSp>
        <p:nvCxnSpPr>
          <p:cNvPr id="78" name="Conector recto 77"/>
          <p:cNvCxnSpPr/>
          <p:nvPr/>
        </p:nvCxnSpPr>
        <p:spPr>
          <a:xfrm flipV="1">
            <a:off x="1835926" y="13546394"/>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flipV="1">
            <a:off x="1887546" y="13553774"/>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flipH="1" flipV="1">
            <a:off x="1939166" y="13339916"/>
            <a:ext cx="7373" cy="58282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flipV="1">
            <a:off x="1833470" y="15741449"/>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flipV="1">
            <a:off x="1885090" y="15748829"/>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flipH="1" flipV="1">
            <a:off x="1936710" y="15534971"/>
            <a:ext cx="7373" cy="58282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V="1">
            <a:off x="1840842" y="20151219"/>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Conector recto 92"/>
          <p:cNvCxnSpPr/>
          <p:nvPr/>
        </p:nvCxnSpPr>
        <p:spPr>
          <a:xfrm flipV="1">
            <a:off x="1892462" y="20158599"/>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Conector recto 93"/>
          <p:cNvCxnSpPr/>
          <p:nvPr/>
        </p:nvCxnSpPr>
        <p:spPr>
          <a:xfrm flipH="1" flipV="1">
            <a:off x="1944082" y="19944741"/>
            <a:ext cx="7373" cy="58282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Conector recto 94"/>
          <p:cNvCxnSpPr/>
          <p:nvPr/>
        </p:nvCxnSpPr>
        <p:spPr>
          <a:xfrm flipV="1">
            <a:off x="1840838" y="17961085"/>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onector recto 95"/>
          <p:cNvCxnSpPr/>
          <p:nvPr/>
        </p:nvCxnSpPr>
        <p:spPr>
          <a:xfrm flipV="1">
            <a:off x="1892458" y="17968465"/>
            <a:ext cx="248" cy="376341"/>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flipH="1" flipV="1">
            <a:off x="1944078" y="17754607"/>
            <a:ext cx="7373" cy="582820"/>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98" name="CuadroTexto 97"/>
          <p:cNvSpPr txBox="1"/>
          <p:nvPr/>
        </p:nvSpPr>
        <p:spPr>
          <a:xfrm>
            <a:off x="3463632" y="12582835"/>
            <a:ext cx="634002" cy="246221"/>
          </a:xfrm>
          <a:prstGeom prst="rect">
            <a:avLst/>
          </a:prstGeom>
          <a:noFill/>
        </p:spPr>
        <p:txBody>
          <a:bodyPr wrap="square" rtlCol="0">
            <a:spAutoFit/>
          </a:bodyPr>
          <a:lstStyle/>
          <a:p>
            <a:r>
              <a:rPr lang="es-MX" sz="1000" dirty="0" smtClean="0"/>
              <a:t>Mg 100</a:t>
            </a:r>
            <a:endParaRPr lang="es-MX" sz="1000" dirty="0"/>
          </a:p>
        </p:txBody>
      </p:sp>
      <p:sp>
        <p:nvSpPr>
          <p:cNvPr id="99" name="CuadroTexto 98"/>
          <p:cNvSpPr txBox="1"/>
          <p:nvPr/>
        </p:nvSpPr>
        <p:spPr>
          <a:xfrm>
            <a:off x="3463632" y="12810113"/>
            <a:ext cx="634002" cy="246221"/>
          </a:xfrm>
          <a:prstGeom prst="rect">
            <a:avLst/>
          </a:prstGeom>
          <a:noFill/>
        </p:spPr>
        <p:txBody>
          <a:bodyPr wrap="square" rtlCol="0">
            <a:spAutoFit/>
          </a:bodyPr>
          <a:lstStyle/>
          <a:p>
            <a:r>
              <a:rPr lang="es-MX" sz="1000" dirty="0" smtClean="0"/>
              <a:t>Mg 002</a:t>
            </a:r>
            <a:endParaRPr lang="es-MX" sz="1000" dirty="0"/>
          </a:p>
        </p:txBody>
      </p:sp>
      <p:sp>
        <p:nvSpPr>
          <p:cNvPr id="100" name="CuadroTexto 99"/>
          <p:cNvSpPr txBox="1"/>
          <p:nvPr/>
        </p:nvSpPr>
        <p:spPr>
          <a:xfrm>
            <a:off x="3468958" y="13056334"/>
            <a:ext cx="634002" cy="246221"/>
          </a:xfrm>
          <a:prstGeom prst="rect">
            <a:avLst/>
          </a:prstGeom>
          <a:noFill/>
        </p:spPr>
        <p:txBody>
          <a:bodyPr wrap="square" rtlCol="0">
            <a:spAutoFit/>
          </a:bodyPr>
          <a:lstStyle/>
          <a:p>
            <a:r>
              <a:rPr lang="es-MX" sz="1000" dirty="0" smtClean="0"/>
              <a:t>Mg 101</a:t>
            </a:r>
            <a:endParaRPr lang="es-MX" sz="1000" dirty="0"/>
          </a:p>
        </p:txBody>
      </p:sp>
      <p:sp>
        <p:nvSpPr>
          <p:cNvPr id="101" name="Y 100"/>
          <p:cNvSpPr/>
          <p:nvPr/>
        </p:nvSpPr>
        <p:spPr>
          <a:xfrm>
            <a:off x="1772375" y="13933429"/>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2" name="Y 101"/>
          <p:cNvSpPr/>
          <p:nvPr/>
        </p:nvSpPr>
        <p:spPr>
          <a:xfrm>
            <a:off x="3423784" y="12661768"/>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3" name="Extracto 102"/>
          <p:cNvSpPr/>
          <p:nvPr/>
        </p:nvSpPr>
        <p:spPr>
          <a:xfrm>
            <a:off x="1843791" y="13416195"/>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Extracto 103"/>
          <p:cNvSpPr/>
          <p:nvPr/>
        </p:nvSpPr>
        <p:spPr>
          <a:xfrm>
            <a:off x="3423784" y="12876432"/>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5" name="Intercalar 104"/>
          <p:cNvSpPr/>
          <p:nvPr/>
        </p:nvSpPr>
        <p:spPr>
          <a:xfrm>
            <a:off x="1900655" y="13228819"/>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6" name="Intercalar 105"/>
          <p:cNvSpPr/>
          <p:nvPr/>
        </p:nvSpPr>
        <p:spPr>
          <a:xfrm>
            <a:off x="3424901" y="13124128"/>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7" name="CuadroTexto 106"/>
          <p:cNvSpPr txBox="1"/>
          <p:nvPr/>
        </p:nvSpPr>
        <p:spPr>
          <a:xfrm>
            <a:off x="3463632" y="14781683"/>
            <a:ext cx="634002" cy="246221"/>
          </a:xfrm>
          <a:prstGeom prst="rect">
            <a:avLst/>
          </a:prstGeom>
          <a:noFill/>
        </p:spPr>
        <p:txBody>
          <a:bodyPr wrap="square" rtlCol="0">
            <a:spAutoFit/>
          </a:bodyPr>
          <a:lstStyle/>
          <a:p>
            <a:r>
              <a:rPr lang="es-MX" sz="1000" dirty="0" smtClean="0"/>
              <a:t>Mg 100</a:t>
            </a:r>
            <a:endParaRPr lang="es-MX" sz="1000" dirty="0"/>
          </a:p>
        </p:txBody>
      </p:sp>
      <p:sp>
        <p:nvSpPr>
          <p:cNvPr id="108" name="CuadroTexto 107"/>
          <p:cNvSpPr txBox="1"/>
          <p:nvPr/>
        </p:nvSpPr>
        <p:spPr>
          <a:xfrm>
            <a:off x="3463632" y="15008961"/>
            <a:ext cx="634002" cy="246221"/>
          </a:xfrm>
          <a:prstGeom prst="rect">
            <a:avLst/>
          </a:prstGeom>
          <a:noFill/>
        </p:spPr>
        <p:txBody>
          <a:bodyPr wrap="square" rtlCol="0">
            <a:spAutoFit/>
          </a:bodyPr>
          <a:lstStyle/>
          <a:p>
            <a:r>
              <a:rPr lang="es-MX" sz="1000" dirty="0" smtClean="0"/>
              <a:t>Mg 002</a:t>
            </a:r>
            <a:endParaRPr lang="es-MX" sz="1000" dirty="0"/>
          </a:p>
        </p:txBody>
      </p:sp>
      <p:sp>
        <p:nvSpPr>
          <p:cNvPr id="109" name="CuadroTexto 108"/>
          <p:cNvSpPr txBox="1"/>
          <p:nvPr/>
        </p:nvSpPr>
        <p:spPr>
          <a:xfrm>
            <a:off x="3468958" y="15255182"/>
            <a:ext cx="634002" cy="246221"/>
          </a:xfrm>
          <a:prstGeom prst="rect">
            <a:avLst/>
          </a:prstGeom>
          <a:noFill/>
        </p:spPr>
        <p:txBody>
          <a:bodyPr wrap="square" rtlCol="0">
            <a:spAutoFit/>
          </a:bodyPr>
          <a:lstStyle/>
          <a:p>
            <a:r>
              <a:rPr lang="es-MX" sz="1000" dirty="0" smtClean="0"/>
              <a:t>Mg 101</a:t>
            </a:r>
            <a:endParaRPr lang="es-MX" sz="1000" dirty="0"/>
          </a:p>
        </p:txBody>
      </p:sp>
      <p:sp>
        <p:nvSpPr>
          <p:cNvPr id="110" name="Y 109"/>
          <p:cNvSpPr/>
          <p:nvPr/>
        </p:nvSpPr>
        <p:spPr>
          <a:xfrm>
            <a:off x="1772375" y="16132277"/>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1" name="Y 110"/>
          <p:cNvSpPr/>
          <p:nvPr/>
        </p:nvSpPr>
        <p:spPr>
          <a:xfrm>
            <a:off x="3423784" y="14860616"/>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xtracto 111"/>
          <p:cNvSpPr/>
          <p:nvPr/>
        </p:nvSpPr>
        <p:spPr>
          <a:xfrm>
            <a:off x="1843791" y="15615043"/>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3" name="Extracto 112"/>
          <p:cNvSpPr/>
          <p:nvPr/>
        </p:nvSpPr>
        <p:spPr>
          <a:xfrm>
            <a:off x="3423784" y="15075280"/>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Intercalar 113"/>
          <p:cNvSpPr/>
          <p:nvPr/>
        </p:nvSpPr>
        <p:spPr>
          <a:xfrm>
            <a:off x="1900655" y="15427667"/>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5" name="Intercalar 114"/>
          <p:cNvSpPr/>
          <p:nvPr/>
        </p:nvSpPr>
        <p:spPr>
          <a:xfrm>
            <a:off x="3424901" y="15322976"/>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6" name="CuadroTexto 115"/>
          <p:cNvSpPr txBox="1"/>
          <p:nvPr/>
        </p:nvSpPr>
        <p:spPr>
          <a:xfrm>
            <a:off x="3465903" y="17010446"/>
            <a:ext cx="634002" cy="246221"/>
          </a:xfrm>
          <a:prstGeom prst="rect">
            <a:avLst/>
          </a:prstGeom>
          <a:noFill/>
        </p:spPr>
        <p:txBody>
          <a:bodyPr wrap="square" rtlCol="0">
            <a:spAutoFit/>
          </a:bodyPr>
          <a:lstStyle/>
          <a:p>
            <a:r>
              <a:rPr lang="es-MX" sz="1000" dirty="0" smtClean="0"/>
              <a:t>Mg 100</a:t>
            </a:r>
            <a:endParaRPr lang="es-MX" sz="1000" dirty="0"/>
          </a:p>
        </p:txBody>
      </p:sp>
      <p:sp>
        <p:nvSpPr>
          <p:cNvPr id="117" name="CuadroTexto 116"/>
          <p:cNvSpPr txBox="1"/>
          <p:nvPr/>
        </p:nvSpPr>
        <p:spPr>
          <a:xfrm>
            <a:off x="3465903" y="17237724"/>
            <a:ext cx="634002" cy="246221"/>
          </a:xfrm>
          <a:prstGeom prst="rect">
            <a:avLst/>
          </a:prstGeom>
          <a:noFill/>
        </p:spPr>
        <p:txBody>
          <a:bodyPr wrap="square" rtlCol="0">
            <a:spAutoFit/>
          </a:bodyPr>
          <a:lstStyle/>
          <a:p>
            <a:r>
              <a:rPr lang="es-MX" sz="1000" dirty="0" smtClean="0"/>
              <a:t>Mg 002</a:t>
            </a:r>
            <a:endParaRPr lang="es-MX" sz="1000" dirty="0"/>
          </a:p>
        </p:txBody>
      </p:sp>
      <p:sp>
        <p:nvSpPr>
          <p:cNvPr id="118" name="CuadroTexto 117"/>
          <p:cNvSpPr txBox="1"/>
          <p:nvPr/>
        </p:nvSpPr>
        <p:spPr>
          <a:xfrm>
            <a:off x="3471229" y="17483945"/>
            <a:ext cx="634002" cy="246221"/>
          </a:xfrm>
          <a:prstGeom prst="rect">
            <a:avLst/>
          </a:prstGeom>
          <a:noFill/>
        </p:spPr>
        <p:txBody>
          <a:bodyPr wrap="square" rtlCol="0">
            <a:spAutoFit/>
          </a:bodyPr>
          <a:lstStyle/>
          <a:p>
            <a:r>
              <a:rPr lang="es-MX" sz="1000" dirty="0" smtClean="0"/>
              <a:t>Mg 101</a:t>
            </a:r>
            <a:endParaRPr lang="es-MX" sz="1000" dirty="0"/>
          </a:p>
        </p:txBody>
      </p:sp>
      <p:sp>
        <p:nvSpPr>
          <p:cNvPr id="119" name="Y 118"/>
          <p:cNvSpPr/>
          <p:nvPr/>
        </p:nvSpPr>
        <p:spPr>
          <a:xfrm>
            <a:off x="1774646" y="18361040"/>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Y 119"/>
          <p:cNvSpPr/>
          <p:nvPr/>
        </p:nvSpPr>
        <p:spPr>
          <a:xfrm>
            <a:off x="3426055" y="17089379"/>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1" name="Extracto 120"/>
          <p:cNvSpPr/>
          <p:nvPr/>
        </p:nvSpPr>
        <p:spPr>
          <a:xfrm>
            <a:off x="1846062" y="17843806"/>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2" name="Extracto 121"/>
          <p:cNvSpPr/>
          <p:nvPr/>
        </p:nvSpPr>
        <p:spPr>
          <a:xfrm>
            <a:off x="3426055" y="17304043"/>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Intercalar 122"/>
          <p:cNvSpPr/>
          <p:nvPr/>
        </p:nvSpPr>
        <p:spPr>
          <a:xfrm>
            <a:off x="1902926" y="17656430"/>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4" name="Intercalar 123"/>
          <p:cNvSpPr/>
          <p:nvPr/>
        </p:nvSpPr>
        <p:spPr>
          <a:xfrm>
            <a:off x="3427172" y="17551739"/>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5" name="CuadroTexto 124"/>
          <p:cNvSpPr txBox="1"/>
          <p:nvPr/>
        </p:nvSpPr>
        <p:spPr>
          <a:xfrm>
            <a:off x="3463632" y="19194790"/>
            <a:ext cx="634002" cy="246221"/>
          </a:xfrm>
          <a:prstGeom prst="rect">
            <a:avLst/>
          </a:prstGeom>
          <a:noFill/>
        </p:spPr>
        <p:txBody>
          <a:bodyPr wrap="square" rtlCol="0">
            <a:spAutoFit/>
          </a:bodyPr>
          <a:lstStyle/>
          <a:p>
            <a:r>
              <a:rPr lang="es-MX" sz="1000" dirty="0" smtClean="0"/>
              <a:t>Mg 100</a:t>
            </a:r>
            <a:endParaRPr lang="es-MX" sz="1000" dirty="0"/>
          </a:p>
        </p:txBody>
      </p:sp>
      <p:sp>
        <p:nvSpPr>
          <p:cNvPr id="126" name="CuadroTexto 125"/>
          <p:cNvSpPr txBox="1"/>
          <p:nvPr/>
        </p:nvSpPr>
        <p:spPr>
          <a:xfrm>
            <a:off x="3463632" y="19422068"/>
            <a:ext cx="634002" cy="246221"/>
          </a:xfrm>
          <a:prstGeom prst="rect">
            <a:avLst/>
          </a:prstGeom>
          <a:noFill/>
        </p:spPr>
        <p:txBody>
          <a:bodyPr wrap="square" rtlCol="0">
            <a:spAutoFit/>
          </a:bodyPr>
          <a:lstStyle/>
          <a:p>
            <a:r>
              <a:rPr lang="es-MX" sz="1000" dirty="0" smtClean="0"/>
              <a:t>Mg 002</a:t>
            </a:r>
            <a:endParaRPr lang="es-MX" sz="1000" dirty="0"/>
          </a:p>
        </p:txBody>
      </p:sp>
      <p:sp>
        <p:nvSpPr>
          <p:cNvPr id="127" name="CuadroTexto 126"/>
          <p:cNvSpPr txBox="1"/>
          <p:nvPr/>
        </p:nvSpPr>
        <p:spPr>
          <a:xfrm>
            <a:off x="3468958" y="19668289"/>
            <a:ext cx="634002" cy="246221"/>
          </a:xfrm>
          <a:prstGeom prst="rect">
            <a:avLst/>
          </a:prstGeom>
          <a:noFill/>
        </p:spPr>
        <p:txBody>
          <a:bodyPr wrap="square" rtlCol="0">
            <a:spAutoFit/>
          </a:bodyPr>
          <a:lstStyle/>
          <a:p>
            <a:r>
              <a:rPr lang="es-MX" sz="1000" dirty="0" smtClean="0"/>
              <a:t>Mg 101</a:t>
            </a:r>
            <a:endParaRPr lang="es-MX" sz="1000" dirty="0"/>
          </a:p>
        </p:txBody>
      </p:sp>
      <p:sp>
        <p:nvSpPr>
          <p:cNvPr id="128" name="Y 127"/>
          <p:cNvSpPr/>
          <p:nvPr/>
        </p:nvSpPr>
        <p:spPr>
          <a:xfrm>
            <a:off x="1772375" y="20545384"/>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9" name="Y 128"/>
          <p:cNvSpPr/>
          <p:nvPr/>
        </p:nvSpPr>
        <p:spPr>
          <a:xfrm>
            <a:off x="3423784" y="19273723"/>
            <a:ext cx="100800" cy="100969"/>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xtracto 129"/>
          <p:cNvSpPr/>
          <p:nvPr/>
        </p:nvSpPr>
        <p:spPr>
          <a:xfrm>
            <a:off x="1843791" y="20028150"/>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1" name="Extracto 130"/>
          <p:cNvSpPr/>
          <p:nvPr/>
        </p:nvSpPr>
        <p:spPr>
          <a:xfrm>
            <a:off x="3423784" y="19488387"/>
            <a:ext cx="100800" cy="10080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Intercalar 131"/>
          <p:cNvSpPr/>
          <p:nvPr/>
        </p:nvSpPr>
        <p:spPr>
          <a:xfrm>
            <a:off x="1900655" y="19840774"/>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3" name="Intercalar 132"/>
          <p:cNvSpPr/>
          <p:nvPr/>
        </p:nvSpPr>
        <p:spPr>
          <a:xfrm>
            <a:off x="3424901" y="19736083"/>
            <a:ext cx="100800" cy="1008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02582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TotalTime>
  <Words>724</Words>
  <Application>Microsoft Office PowerPoint</Application>
  <PresentationFormat>Personalizado</PresentationFormat>
  <Paragraphs>115</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Trebuchet MS</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Roge García</dc:creator>
  <cp:lastModifiedBy>marcos.lopez</cp:lastModifiedBy>
  <cp:revision>84</cp:revision>
  <dcterms:created xsi:type="dcterms:W3CDTF">2015-07-06T21:55:47Z</dcterms:created>
  <dcterms:modified xsi:type="dcterms:W3CDTF">2017-09-28T17:57:01Z</dcterms:modified>
</cp:coreProperties>
</file>