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5546388" cy="20119975"/>
  <p:notesSz cx="15387638" cy="20783550"/>
  <p:defaultTextStyle>
    <a:defPPr>
      <a:defRPr lang="es-MX"/>
    </a:defPPr>
    <a:lvl1pPr marL="0" algn="l" defTabSz="2038015" rtl="0" eaLnBrk="1" latinLnBrk="0" hangingPunct="1">
      <a:defRPr sz="4000" kern="1200">
        <a:solidFill>
          <a:schemeClr val="tx1"/>
        </a:solidFill>
        <a:latin typeface="+mn-lt"/>
        <a:ea typeface="+mn-ea"/>
        <a:cs typeface="+mn-cs"/>
      </a:defRPr>
    </a:lvl1pPr>
    <a:lvl2pPr marL="1019007" algn="l" defTabSz="2038015" rtl="0" eaLnBrk="1" latinLnBrk="0" hangingPunct="1">
      <a:defRPr sz="4000" kern="1200">
        <a:solidFill>
          <a:schemeClr val="tx1"/>
        </a:solidFill>
        <a:latin typeface="+mn-lt"/>
        <a:ea typeface="+mn-ea"/>
        <a:cs typeface="+mn-cs"/>
      </a:defRPr>
    </a:lvl2pPr>
    <a:lvl3pPr marL="2038015" algn="l" defTabSz="2038015" rtl="0" eaLnBrk="1" latinLnBrk="0" hangingPunct="1">
      <a:defRPr sz="4000" kern="1200">
        <a:solidFill>
          <a:schemeClr val="tx1"/>
        </a:solidFill>
        <a:latin typeface="+mn-lt"/>
        <a:ea typeface="+mn-ea"/>
        <a:cs typeface="+mn-cs"/>
      </a:defRPr>
    </a:lvl3pPr>
    <a:lvl4pPr marL="3057022" algn="l" defTabSz="2038015" rtl="0" eaLnBrk="1" latinLnBrk="0" hangingPunct="1">
      <a:defRPr sz="4000" kern="1200">
        <a:solidFill>
          <a:schemeClr val="tx1"/>
        </a:solidFill>
        <a:latin typeface="+mn-lt"/>
        <a:ea typeface="+mn-ea"/>
        <a:cs typeface="+mn-cs"/>
      </a:defRPr>
    </a:lvl4pPr>
    <a:lvl5pPr marL="4076029" algn="l" defTabSz="2038015" rtl="0" eaLnBrk="1" latinLnBrk="0" hangingPunct="1">
      <a:defRPr sz="4000" kern="1200">
        <a:solidFill>
          <a:schemeClr val="tx1"/>
        </a:solidFill>
        <a:latin typeface="+mn-lt"/>
        <a:ea typeface="+mn-ea"/>
        <a:cs typeface="+mn-cs"/>
      </a:defRPr>
    </a:lvl5pPr>
    <a:lvl6pPr marL="5095037" algn="l" defTabSz="2038015" rtl="0" eaLnBrk="1" latinLnBrk="0" hangingPunct="1">
      <a:defRPr sz="4000" kern="1200">
        <a:solidFill>
          <a:schemeClr val="tx1"/>
        </a:solidFill>
        <a:latin typeface="+mn-lt"/>
        <a:ea typeface="+mn-ea"/>
        <a:cs typeface="+mn-cs"/>
      </a:defRPr>
    </a:lvl6pPr>
    <a:lvl7pPr marL="6114044" algn="l" defTabSz="2038015" rtl="0" eaLnBrk="1" latinLnBrk="0" hangingPunct="1">
      <a:defRPr sz="4000" kern="1200">
        <a:solidFill>
          <a:schemeClr val="tx1"/>
        </a:solidFill>
        <a:latin typeface="+mn-lt"/>
        <a:ea typeface="+mn-ea"/>
        <a:cs typeface="+mn-cs"/>
      </a:defRPr>
    </a:lvl7pPr>
    <a:lvl8pPr marL="7133052" algn="l" defTabSz="2038015" rtl="0" eaLnBrk="1" latinLnBrk="0" hangingPunct="1">
      <a:defRPr sz="4000" kern="1200">
        <a:solidFill>
          <a:schemeClr val="tx1"/>
        </a:solidFill>
        <a:latin typeface="+mn-lt"/>
        <a:ea typeface="+mn-ea"/>
        <a:cs typeface="+mn-cs"/>
      </a:defRPr>
    </a:lvl8pPr>
    <a:lvl9pPr marL="8152059" algn="l" defTabSz="2038015" rtl="0" eaLnBrk="1" latinLnBrk="0" hangingPunct="1">
      <a:defRPr sz="4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337">
          <p15:clr>
            <a:srgbClr val="A4A3A4"/>
          </p15:clr>
        </p15:guide>
        <p15:guide id="2" pos="48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2580" y="96"/>
      </p:cViewPr>
      <p:guideLst>
        <p:guide orient="horz" pos="6337"/>
        <p:guide pos="489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165979" y="6250234"/>
            <a:ext cx="13214430" cy="4312754"/>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2331958" y="11401319"/>
            <a:ext cx="10882472" cy="5141771"/>
          </a:xfrm>
        </p:spPr>
        <p:txBody>
          <a:bodyPr/>
          <a:lstStyle>
            <a:lvl1pPr marL="0" indent="0" algn="ctr">
              <a:buNone/>
              <a:defRPr>
                <a:solidFill>
                  <a:schemeClr val="tx1">
                    <a:tint val="75000"/>
                  </a:schemeClr>
                </a:solidFill>
              </a:defRPr>
            </a:lvl1pPr>
            <a:lvl2pPr marL="1019007" indent="0" algn="ctr">
              <a:buNone/>
              <a:defRPr>
                <a:solidFill>
                  <a:schemeClr val="tx1">
                    <a:tint val="75000"/>
                  </a:schemeClr>
                </a:solidFill>
              </a:defRPr>
            </a:lvl2pPr>
            <a:lvl3pPr marL="2038015" indent="0" algn="ctr">
              <a:buNone/>
              <a:defRPr>
                <a:solidFill>
                  <a:schemeClr val="tx1">
                    <a:tint val="75000"/>
                  </a:schemeClr>
                </a:solidFill>
              </a:defRPr>
            </a:lvl3pPr>
            <a:lvl4pPr marL="3057022" indent="0" algn="ctr">
              <a:buNone/>
              <a:defRPr>
                <a:solidFill>
                  <a:schemeClr val="tx1">
                    <a:tint val="75000"/>
                  </a:schemeClr>
                </a:solidFill>
              </a:defRPr>
            </a:lvl4pPr>
            <a:lvl5pPr marL="4076029" indent="0" algn="ctr">
              <a:buNone/>
              <a:defRPr>
                <a:solidFill>
                  <a:schemeClr val="tx1">
                    <a:tint val="75000"/>
                  </a:schemeClr>
                </a:solidFill>
              </a:defRPr>
            </a:lvl5pPr>
            <a:lvl6pPr marL="5095037" indent="0" algn="ctr">
              <a:buNone/>
              <a:defRPr>
                <a:solidFill>
                  <a:schemeClr val="tx1">
                    <a:tint val="75000"/>
                  </a:schemeClr>
                </a:solidFill>
              </a:defRPr>
            </a:lvl6pPr>
            <a:lvl7pPr marL="6114044" indent="0" algn="ctr">
              <a:buNone/>
              <a:defRPr>
                <a:solidFill>
                  <a:schemeClr val="tx1">
                    <a:tint val="75000"/>
                  </a:schemeClr>
                </a:solidFill>
              </a:defRPr>
            </a:lvl7pPr>
            <a:lvl8pPr marL="7133052" indent="0" algn="ctr">
              <a:buNone/>
              <a:defRPr>
                <a:solidFill>
                  <a:schemeClr val="tx1">
                    <a:tint val="75000"/>
                  </a:schemeClr>
                </a:solidFill>
              </a:defRPr>
            </a:lvl8pPr>
            <a:lvl9pPr marL="8152059"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1141CD6-B47E-473F-BD92-9874C9AFEC1F}" type="datetimeFigureOut">
              <a:rPr lang="es-MX" smtClean="0"/>
              <a:pPr/>
              <a:t>29/09/2017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5FD7CA-4E20-4EE5-9037-E8205DA87170}"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1141CD6-B47E-473F-BD92-9874C9AFEC1F}" type="datetimeFigureOut">
              <a:rPr lang="es-MX" smtClean="0"/>
              <a:pPr/>
              <a:t>29/09/2017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5FD7CA-4E20-4EE5-9037-E8205DA87170}"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271131" y="805734"/>
            <a:ext cx="3497937" cy="17167182"/>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777320" y="805734"/>
            <a:ext cx="10234705" cy="1716718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1141CD6-B47E-473F-BD92-9874C9AFEC1F}" type="datetimeFigureOut">
              <a:rPr lang="es-MX" smtClean="0"/>
              <a:pPr/>
              <a:t>29/09/2017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5FD7CA-4E20-4EE5-9037-E8205DA87170}"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1141CD6-B47E-473F-BD92-9874C9AFEC1F}" type="datetimeFigureOut">
              <a:rPr lang="es-MX" smtClean="0"/>
              <a:pPr/>
              <a:t>29/09/2017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5FD7CA-4E20-4EE5-9037-E8205DA87170}"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228057" y="12928948"/>
            <a:ext cx="13214430" cy="3996051"/>
          </a:xfrm>
        </p:spPr>
        <p:txBody>
          <a:bodyPr anchor="t"/>
          <a:lstStyle>
            <a:lvl1pPr algn="l">
              <a:defRPr sz="89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228057" y="8527705"/>
            <a:ext cx="13214430" cy="4401243"/>
          </a:xfrm>
        </p:spPr>
        <p:txBody>
          <a:bodyPr anchor="b"/>
          <a:lstStyle>
            <a:lvl1pPr marL="0" indent="0">
              <a:buNone/>
              <a:defRPr sz="4500">
                <a:solidFill>
                  <a:schemeClr val="tx1">
                    <a:tint val="75000"/>
                  </a:schemeClr>
                </a:solidFill>
              </a:defRPr>
            </a:lvl1pPr>
            <a:lvl2pPr marL="1019007" indent="0">
              <a:buNone/>
              <a:defRPr sz="4000">
                <a:solidFill>
                  <a:schemeClr val="tx1">
                    <a:tint val="75000"/>
                  </a:schemeClr>
                </a:solidFill>
              </a:defRPr>
            </a:lvl2pPr>
            <a:lvl3pPr marL="2038015" indent="0">
              <a:buNone/>
              <a:defRPr sz="3600">
                <a:solidFill>
                  <a:schemeClr val="tx1">
                    <a:tint val="75000"/>
                  </a:schemeClr>
                </a:solidFill>
              </a:defRPr>
            </a:lvl3pPr>
            <a:lvl4pPr marL="3057022" indent="0">
              <a:buNone/>
              <a:defRPr sz="3100">
                <a:solidFill>
                  <a:schemeClr val="tx1">
                    <a:tint val="75000"/>
                  </a:schemeClr>
                </a:solidFill>
              </a:defRPr>
            </a:lvl4pPr>
            <a:lvl5pPr marL="4076029" indent="0">
              <a:buNone/>
              <a:defRPr sz="3100">
                <a:solidFill>
                  <a:schemeClr val="tx1">
                    <a:tint val="75000"/>
                  </a:schemeClr>
                </a:solidFill>
              </a:defRPr>
            </a:lvl5pPr>
            <a:lvl6pPr marL="5095037" indent="0">
              <a:buNone/>
              <a:defRPr sz="3100">
                <a:solidFill>
                  <a:schemeClr val="tx1">
                    <a:tint val="75000"/>
                  </a:schemeClr>
                </a:solidFill>
              </a:defRPr>
            </a:lvl6pPr>
            <a:lvl7pPr marL="6114044" indent="0">
              <a:buNone/>
              <a:defRPr sz="3100">
                <a:solidFill>
                  <a:schemeClr val="tx1">
                    <a:tint val="75000"/>
                  </a:schemeClr>
                </a:solidFill>
              </a:defRPr>
            </a:lvl7pPr>
            <a:lvl8pPr marL="7133052" indent="0">
              <a:buNone/>
              <a:defRPr sz="3100">
                <a:solidFill>
                  <a:schemeClr val="tx1">
                    <a:tint val="75000"/>
                  </a:schemeClr>
                </a:solidFill>
              </a:defRPr>
            </a:lvl8pPr>
            <a:lvl9pPr marL="8152059" indent="0">
              <a:buNone/>
              <a:defRPr sz="31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1141CD6-B47E-473F-BD92-9874C9AFEC1F}" type="datetimeFigureOut">
              <a:rPr lang="es-MX" smtClean="0"/>
              <a:pPr/>
              <a:t>29/09/2017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5FD7CA-4E20-4EE5-9037-E8205DA87170}"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777320" y="4694663"/>
            <a:ext cx="6866321" cy="13278253"/>
          </a:xfrm>
        </p:spPr>
        <p:txBody>
          <a:bodyPr/>
          <a:lstStyle>
            <a:lvl1pPr>
              <a:defRPr sz="6200"/>
            </a:lvl1pPr>
            <a:lvl2pPr>
              <a:defRPr sz="5300"/>
            </a:lvl2pPr>
            <a:lvl3pPr>
              <a:defRPr sz="4500"/>
            </a:lvl3pPr>
            <a:lvl4pPr>
              <a:defRPr sz="4000"/>
            </a:lvl4pPr>
            <a:lvl5pPr>
              <a:defRPr sz="4000"/>
            </a:lvl5pPr>
            <a:lvl6pPr>
              <a:defRPr sz="4000"/>
            </a:lvl6pPr>
            <a:lvl7pPr>
              <a:defRPr sz="4000"/>
            </a:lvl7pPr>
            <a:lvl8pPr>
              <a:defRPr sz="4000"/>
            </a:lvl8pPr>
            <a:lvl9pPr>
              <a:defRPr sz="4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7902747" y="4694663"/>
            <a:ext cx="6866321" cy="13278253"/>
          </a:xfrm>
        </p:spPr>
        <p:txBody>
          <a:bodyPr/>
          <a:lstStyle>
            <a:lvl1pPr>
              <a:defRPr sz="6200"/>
            </a:lvl1pPr>
            <a:lvl2pPr>
              <a:defRPr sz="5300"/>
            </a:lvl2pPr>
            <a:lvl3pPr>
              <a:defRPr sz="4500"/>
            </a:lvl3pPr>
            <a:lvl4pPr>
              <a:defRPr sz="4000"/>
            </a:lvl4pPr>
            <a:lvl5pPr>
              <a:defRPr sz="4000"/>
            </a:lvl5pPr>
            <a:lvl6pPr>
              <a:defRPr sz="4000"/>
            </a:lvl6pPr>
            <a:lvl7pPr>
              <a:defRPr sz="4000"/>
            </a:lvl7pPr>
            <a:lvl8pPr>
              <a:defRPr sz="4000"/>
            </a:lvl8pPr>
            <a:lvl9pPr>
              <a:defRPr sz="4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1141CD6-B47E-473F-BD92-9874C9AFEC1F}" type="datetimeFigureOut">
              <a:rPr lang="es-MX" smtClean="0"/>
              <a:pPr/>
              <a:t>29/09/2017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5FD7CA-4E20-4EE5-9037-E8205DA87170}"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77320" y="4503709"/>
            <a:ext cx="6869021" cy="1876931"/>
          </a:xfrm>
        </p:spPr>
        <p:txBody>
          <a:bodyPr anchor="b"/>
          <a:lstStyle>
            <a:lvl1pPr marL="0" indent="0">
              <a:buNone/>
              <a:defRPr sz="5300" b="1"/>
            </a:lvl1pPr>
            <a:lvl2pPr marL="1019007" indent="0">
              <a:buNone/>
              <a:defRPr sz="4500" b="1"/>
            </a:lvl2pPr>
            <a:lvl3pPr marL="2038015" indent="0">
              <a:buNone/>
              <a:defRPr sz="4000" b="1"/>
            </a:lvl3pPr>
            <a:lvl4pPr marL="3057022" indent="0">
              <a:buNone/>
              <a:defRPr sz="3600" b="1"/>
            </a:lvl4pPr>
            <a:lvl5pPr marL="4076029" indent="0">
              <a:buNone/>
              <a:defRPr sz="3600" b="1"/>
            </a:lvl5pPr>
            <a:lvl6pPr marL="5095037" indent="0">
              <a:buNone/>
              <a:defRPr sz="3600" b="1"/>
            </a:lvl6pPr>
            <a:lvl7pPr marL="6114044" indent="0">
              <a:buNone/>
              <a:defRPr sz="3600" b="1"/>
            </a:lvl7pPr>
            <a:lvl8pPr marL="7133052" indent="0">
              <a:buNone/>
              <a:defRPr sz="3600" b="1"/>
            </a:lvl8pPr>
            <a:lvl9pPr marL="8152059" indent="0">
              <a:buNone/>
              <a:defRPr sz="3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777320" y="6380640"/>
            <a:ext cx="6869021" cy="11592274"/>
          </a:xfrm>
        </p:spPr>
        <p:txBody>
          <a:bodyPr/>
          <a:lstStyle>
            <a:lvl1pPr>
              <a:defRPr sz="5300"/>
            </a:lvl1pPr>
            <a:lvl2pPr>
              <a:defRPr sz="4500"/>
            </a:lvl2pPr>
            <a:lvl3pPr>
              <a:defRPr sz="4000"/>
            </a:lvl3pPr>
            <a:lvl4pPr>
              <a:defRPr sz="3600"/>
            </a:lvl4pPr>
            <a:lvl5pPr>
              <a:defRPr sz="3600"/>
            </a:lvl5pPr>
            <a:lvl6pPr>
              <a:defRPr sz="3600"/>
            </a:lvl6pPr>
            <a:lvl7pPr>
              <a:defRPr sz="3600"/>
            </a:lvl7pPr>
            <a:lvl8pPr>
              <a:defRPr sz="3600"/>
            </a:lvl8pPr>
            <a:lvl9pPr>
              <a:defRPr sz="3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7897350" y="4503709"/>
            <a:ext cx="6871719" cy="1876931"/>
          </a:xfrm>
        </p:spPr>
        <p:txBody>
          <a:bodyPr anchor="b"/>
          <a:lstStyle>
            <a:lvl1pPr marL="0" indent="0">
              <a:buNone/>
              <a:defRPr sz="5300" b="1"/>
            </a:lvl1pPr>
            <a:lvl2pPr marL="1019007" indent="0">
              <a:buNone/>
              <a:defRPr sz="4500" b="1"/>
            </a:lvl2pPr>
            <a:lvl3pPr marL="2038015" indent="0">
              <a:buNone/>
              <a:defRPr sz="4000" b="1"/>
            </a:lvl3pPr>
            <a:lvl4pPr marL="3057022" indent="0">
              <a:buNone/>
              <a:defRPr sz="3600" b="1"/>
            </a:lvl4pPr>
            <a:lvl5pPr marL="4076029" indent="0">
              <a:buNone/>
              <a:defRPr sz="3600" b="1"/>
            </a:lvl5pPr>
            <a:lvl6pPr marL="5095037" indent="0">
              <a:buNone/>
              <a:defRPr sz="3600" b="1"/>
            </a:lvl6pPr>
            <a:lvl7pPr marL="6114044" indent="0">
              <a:buNone/>
              <a:defRPr sz="3600" b="1"/>
            </a:lvl7pPr>
            <a:lvl8pPr marL="7133052" indent="0">
              <a:buNone/>
              <a:defRPr sz="3600" b="1"/>
            </a:lvl8pPr>
            <a:lvl9pPr marL="8152059" indent="0">
              <a:buNone/>
              <a:defRPr sz="3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7897350" y="6380640"/>
            <a:ext cx="6871719" cy="11592274"/>
          </a:xfrm>
        </p:spPr>
        <p:txBody>
          <a:bodyPr/>
          <a:lstStyle>
            <a:lvl1pPr>
              <a:defRPr sz="5300"/>
            </a:lvl1pPr>
            <a:lvl2pPr>
              <a:defRPr sz="4500"/>
            </a:lvl2pPr>
            <a:lvl3pPr>
              <a:defRPr sz="4000"/>
            </a:lvl3pPr>
            <a:lvl4pPr>
              <a:defRPr sz="3600"/>
            </a:lvl4pPr>
            <a:lvl5pPr>
              <a:defRPr sz="3600"/>
            </a:lvl5pPr>
            <a:lvl6pPr>
              <a:defRPr sz="3600"/>
            </a:lvl6pPr>
            <a:lvl7pPr>
              <a:defRPr sz="3600"/>
            </a:lvl7pPr>
            <a:lvl8pPr>
              <a:defRPr sz="3600"/>
            </a:lvl8pPr>
            <a:lvl9pPr>
              <a:defRPr sz="3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1141CD6-B47E-473F-BD92-9874C9AFEC1F}" type="datetimeFigureOut">
              <a:rPr lang="es-MX" smtClean="0"/>
              <a:pPr/>
              <a:t>29/09/2017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65FD7CA-4E20-4EE5-9037-E8205DA87170}"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1141CD6-B47E-473F-BD92-9874C9AFEC1F}" type="datetimeFigureOut">
              <a:rPr lang="es-MX" smtClean="0"/>
              <a:pPr/>
              <a:t>29/09/2017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65FD7CA-4E20-4EE5-9037-E8205DA87170}"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1141CD6-B47E-473F-BD92-9874C9AFEC1F}" type="datetimeFigureOut">
              <a:rPr lang="es-MX" smtClean="0"/>
              <a:pPr/>
              <a:t>29/09/2017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65FD7CA-4E20-4EE5-9037-E8205DA87170}"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77320" y="801073"/>
            <a:ext cx="5114655" cy="3409218"/>
          </a:xfrm>
        </p:spPr>
        <p:txBody>
          <a:bodyPr anchor="b"/>
          <a:lstStyle>
            <a:lvl1pPr algn="l">
              <a:defRPr sz="45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6078206" y="801075"/>
            <a:ext cx="8690863" cy="17171841"/>
          </a:xfrm>
        </p:spPr>
        <p:txBody>
          <a:bodyPr/>
          <a:lstStyle>
            <a:lvl1pPr>
              <a:defRPr sz="7100"/>
            </a:lvl1pPr>
            <a:lvl2pPr>
              <a:defRPr sz="6200"/>
            </a:lvl2pPr>
            <a:lvl3pPr>
              <a:defRPr sz="5300"/>
            </a:lvl3pPr>
            <a:lvl4pPr>
              <a:defRPr sz="4500"/>
            </a:lvl4pPr>
            <a:lvl5pPr>
              <a:defRPr sz="4500"/>
            </a:lvl5pPr>
            <a:lvl6pPr>
              <a:defRPr sz="4500"/>
            </a:lvl6pPr>
            <a:lvl7pPr>
              <a:defRPr sz="4500"/>
            </a:lvl7pPr>
            <a:lvl8pPr>
              <a:defRPr sz="4500"/>
            </a:lvl8pPr>
            <a:lvl9pPr>
              <a:defRPr sz="4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777320" y="4210293"/>
            <a:ext cx="5114655" cy="13762623"/>
          </a:xfrm>
        </p:spPr>
        <p:txBody>
          <a:bodyPr/>
          <a:lstStyle>
            <a:lvl1pPr marL="0" indent="0">
              <a:buNone/>
              <a:defRPr sz="3100"/>
            </a:lvl1pPr>
            <a:lvl2pPr marL="1019007" indent="0">
              <a:buNone/>
              <a:defRPr sz="2700"/>
            </a:lvl2pPr>
            <a:lvl3pPr marL="2038015" indent="0">
              <a:buNone/>
              <a:defRPr sz="2200"/>
            </a:lvl3pPr>
            <a:lvl4pPr marL="3057022" indent="0">
              <a:buNone/>
              <a:defRPr sz="2000"/>
            </a:lvl4pPr>
            <a:lvl5pPr marL="4076029" indent="0">
              <a:buNone/>
              <a:defRPr sz="2000"/>
            </a:lvl5pPr>
            <a:lvl6pPr marL="5095037" indent="0">
              <a:buNone/>
              <a:defRPr sz="2000"/>
            </a:lvl6pPr>
            <a:lvl7pPr marL="6114044" indent="0">
              <a:buNone/>
              <a:defRPr sz="2000"/>
            </a:lvl7pPr>
            <a:lvl8pPr marL="7133052" indent="0">
              <a:buNone/>
              <a:defRPr sz="2000"/>
            </a:lvl8pPr>
            <a:lvl9pPr marL="8152059" indent="0">
              <a:buNone/>
              <a:defRPr sz="2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141CD6-B47E-473F-BD92-9874C9AFEC1F}" type="datetimeFigureOut">
              <a:rPr lang="es-MX" smtClean="0"/>
              <a:pPr/>
              <a:t>29/09/2017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5FD7CA-4E20-4EE5-9037-E8205DA87170}"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7201" y="14083982"/>
            <a:ext cx="9327833" cy="1662694"/>
          </a:xfrm>
        </p:spPr>
        <p:txBody>
          <a:bodyPr anchor="b"/>
          <a:lstStyle>
            <a:lvl1pPr algn="l">
              <a:defRPr sz="45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3047201" y="1797757"/>
            <a:ext cx="9327833" cy="12071985"/>
          </a:xfrm>
        </p:spPr>
        <p:txBody>
          <a:bodyPr/>
          <a:lstStyle>
            <a:lvl1pPr marL="0" indent="0">
              <a:buNone/>
              <a:defRPr sz="7100"/>
            </a:lvl1pPr>
            <a:lvl2pPr marL="1019007" indent="0">
              <a:buNone/>
              <a:defRPr sz="6200"/>
            </a:lvl2pPr>
            <a:lvl3pPr marL="2038015" indent="0">
              <a:buNone/>
              <a:defRPr sz="5300"/>
            </a:lvl3pPr>
            <a:lvl4pPr marL="3057022" indent="0">
              <a:buNone/>
              <a:defRPr sz="4500"/>
            </a:lvl4pPr>
            <a:lvl5pPr marL="4076029" indent="0">
              <a:buNone/>
              <a:defRPr sz="4500"/>
            </a:lvl5pPr>
            <a:lvl6pPr marL="5095037" indent="0">
              <a:buNone/>
              <a:defRPr sz="4500"/>
            </a:lvl6pPr>
            <a:lvl7pPr marL="6114044" indent="0">
              <a:buNone/>
              <a:defRPr sz="4500"/>
            </a:lvl7pPr>
            <a:lvl8pPr marL="7133052" indent="0">
              <a:buNone/>
              <a:defRPr sz="4500"/>
            </a:lvl8pPr>
            <a:lvl9pPr marL="8152059" indent="0">
              <a:buNone/>
              <a:defRPr sz="4500"/>
            </a:lvl9pPr>
          </a:lstStyle>
          <a:p>
            <a:endParaRPr lang="es-MX"/>
          </a:p>
        </p:txBody>
      </p:sp>
      <p:sp>
        <p:nvSpPr>
          <p:cNvPr id="4" name="3 Marcador de texto"/>
          <p:cNvSpPr>
            <a:spLocks noGrp="1"/>
          </p:cNvSpPr>
          <p:nvPr>
            <p:ph type="body" sz="half" idx="2"/>
          </p:nvPr>
        </p:nvSpPr>
        <p:spPr>
          <a:xfrm>
            <a:off x="3047201" y="15746676"/>
            <a:ext cx="9327833" cy="2361301"/>
          </a:xfrm>
        </p:spPr>
        <p:txBody>
          <a:bodyPr/>
          <a:lstStyle>
            <a:lvl1pPr marL="0" indent="0">
              <a:buNone/>
              <a:defRPr sz="3100"/>
            </a:lvl1pPr>
            <a:lvl2pPr marL="1019007" indent="0">
              <a:buNone/>
              <a:defRPr sz="2700"/>
            </a:lvl2pPr>
            <a:lvl3pPr marL="2038015" indent="0">
              <a:buNone/>
              <a:defRPr sz="2200"/>
            </a:lvl3pPr>
            <a:lvl4pPr marL="3057022" indent="0">
              <a:buNone/>
              <a:defRPr sz="2000"/>
            </a:lvl4pPr>
            <a:lvl5pPr marL="4076029" indent="0">
              <a:buNone/>
              <a:defRPr sz="2000"/>
            </a:lvl5pPr>
            <a:lvl6pPr marL="5095037" indent="0">
              <a:buNone/>
              <a:defRPr sz="2000"/>
            </a:lvl6pPr>
            <a:lvl7pPr marL="6114044" indent="0">
              <a:buNone/>
              <a:defRPr sz="2000"/>
            </a:lvl7pPr>
            <a:lvl8pPr marL="7133052" indent="0">
              <a:buNone/>
              <a:defRPr sz="2000"/>
            </a:lvl8pPr>
            <a:lvl9pPr marL="8152059" indent="0">
              <a:buNone/>
              <a:defRPr sz="2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141CD6-B47E-473F-BD92-9874C9AFEC1F}" type="datetimeFigureOut">
              <a:rPr lang="es-MX" smtClean="0"/>
              <a:pPr/>
              <a:t>29/09/2017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5FD7CA-4E20-4EE5-9037-E8205DA87170}"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777320" y="805732"/>
            <a:ext cx="13991749" cy="3353329"/>
          </a:xfrm>
          <a:prstGeom prst="rect">
            <a:avLst/>
          </a:prstGeom>
        </p:spPr>
        <p:txBody>
          <a:bodyPr vert="horz" lIns="203801" tIns="101901" rIns="203801" bIns="101901"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77320" y="4694663"/>
            <a:ext cx="13991749" cy="13278253"/>
          </a:xfrm>
          <a:prstGeom prst="rect">
            <a:avLst/>
          </a:prstGeom>
        </p:spPr>
        <p:txBody>
          <a:bodyPr vert="horz" lIns="203801" tIns="101901" rIns="203801" bIns="10190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777319" y="18648238"/>
            <a:ext cx="3627491" cy="1071202"/>
          </a:xfrm>
          <a:prstGeom prst="rect">
            <a:avLst/>
          </a:prstGeom>
        </p:spPr>
        <p:txBody>
          <a:bodyPr vert="horz" lIns="203801" tIns="101901" rIns="203801" bIns="101901" rtlCol="0" anchor="ctr"/>
          <a:lstStyle>
            <a:lvl1pPr algn="l">
              <a:defRPr sz="2700">
                <a:solidFill>
                  <a:schemeClr val="tx1">
                    <a:tint val="75000"/>
                  </a:schemeClr>
                </a:solidFill>
              </a:defRPr>
            </a:lvl1pPr>
          </a:lstStyle>
          <a:p>
            <a:fld id="{91141CD6-B47E-473F-BD92-9874C9AFEC1F}" type="datetimeFigureOut">
              <a:rPr lang="es-MX" smtClean="0"/>
              <a:pPr/>
              <a:t>29/09/2017</a:t>
            </a:fld>
            <a:endParaRPr lang="es-MX"/>
          </a:p>
        </p:txBody>
      </p:sp>
      <p:sp>
        <p:nvSpPr>
          <p:cNvPr id="5" name="4 Marcador de pie de página"/>
          <p:cNvSpPr>
            <a:spLocks noGrp="1"/>
          </p:cNvSpPr>
          <p:nvPr>
            <p:ph type="ftr" sz="quarter" idx="3"/>
          </p:nvPr>
        </p:nvSpPr>
        <p:spPr>
          <a:xfrm>
            <a:off x="5311683" y="18648238"/>
            <a:ext cx="4923023" cy="1071202"/>
          </a:xfrm>
          <a:prstGeom prst="rect">
            <a:avLst/>
          </a:prstGeom>
        </p:spPr>
        <p:txBody>
          <a:bodyPr vert="horz" lIns="203801" tIns="101901" rIns="203801" bIns="101901" rtlCol="0" anchor="ctr"/>
          <a:lstStyle>
            <a:lvl1pPr algn="ctr">
              <a:defRPr sz="27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11141578" y="18648238"/>
            <a:ext cx="3627491" cy="1071202"/>
          </a:xfrm>
          <a:prstGeom prst="rect">
            <a:avLst/>
          </a:prstGeom>
        </p:spPr>
        <p:txBody>
          <a:bodyPr vert="horz" lIns="203801" tIns="101901" rIns="203801" bIns="101901" rtlCol="0" anchor="ctr"/>
          <a:lstStyle>
            <a:lvl1pPr algn="r">
              <a:defRPr sz="2700">
                <a:solidFill>
                  <a:schemeClr val="tx1">
                    <a:tint val="75000"/>
                  </a:schemeClr>
                </a:solidFill>
              </a:defRPr>
            </a:lvl1pPr>
          </a:lstStyle>
          <a:p>
            <a:fld id="{F65FD7CA-4E20-4EE5-9037-E8205DA87170}"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38015" rtl="0" eaLnBrk="1" latinLnBrk="0" hangingPunct="1">
        <a:spcBef>
          <a:spcPct val="0"/>
        </a:spcBef>
        <a:buNone/>
        <a:defRPr sz="9800" kern="1200">
          <a:solidFill>
            <a:schemeClr val="tx1"/>
          </a:solidFill>
          <a:latin typeface="+mj-lt"/>
          <a:ea typeface="+mj-ea"/>
          <a:cs typeface="+mj-cs"/>
        </a:defRPr>
      </a:lvl1pPr>
    </p:titleStyle>
    <p:bodyStyle>
      <a:lvl1pPr marL="764256" indent="-764256" algn="l" defTabSz="2038015" rtl="0" eaLnBrk="1" latinLnBrk="0" hangingPunct="1">
        <a:spcBef>
          <a:spcPct val="20000"/>
        </a:spcBef>
        <a:buFont typeface="Arial" pitchFamily="34" charset="0"/>
        <a:buChar char="•"/>
        <a:defRPr sz="7100" kern="1200">
          <a:solidFill>
            <a:schemeClr val="tx1"/>
          </a:solidFill>
          <a:latin typeface="+mn-lt"/>
          <a:ea typeface="+mn-ea"/>
          <a:cs typeface="+mn-cs"/>
        </a:defRPr>
      </a:lvl1pPr>
      <a:lvl2pPr marL="1655887" indent="-636880" algn="l" defTabSz="2038015" rtl="0" eaLnBrk="1" latinLnBrk="0" hangingPunct="1">
        <a:spcBef>
          <a:spcPct val="20000"/>
        </a:spcBef>
        <a:buFont typeface="Arial" pitchFamily="34" charset="0"/>
        <a:buChar char="–"/>
        <a:defRPr sz="6200" kern="1200">
          <a:solidFill>
            <a:schemeClr val="tx1"/>
          </a:solidFill>
          <a:latin typeface="+mn-lt"/>
          <a:ea typeface="+mn-ea"/>
          <a:cs typeface="+mn-cs"/>
        </a:defRPr>
      </a:lvl2pPr>
      <a:lvl3pPr marL="2547518" indent="-509504" algn="l" defTabSz="2038015" rtl="0" eaLnBrk="1" latinLnBrk="0" hangingPunct="1">
        <a:spcBef>
          <a:spcPct val="20000"/>
        </a:spcBef>
        <a:buFont typeface="Arial" pitchFamily="34" charset="0"/>
        <a:buChar char="•"/>
        <a:defRPr sz="5300" kern="1200">
          <a:solidFill>
            <a:schemeClr val="tx1"/>
          </a:solidFill>
          <a:latin typeface="+mn-lt"/>
          <a:ea typeface="+mn-ea"/>
          <a:cs typeface="+mn-cs"/>
        </a:defRPr>
      </a:lvl3pPr>
      <a:lvl4pPr marL="3566526" indent="-509504" algn="l" defTabSz="2038015" rtl="0" eaLnBrk="1" latinLnBrk="0" hangingPunct="1">
        <a:spcBef>
          <a:spcPct val="20000"/>
        </a:spcBef>
        <a:buFont typeface="Arial" pitchFamily="34" charset="0"/>
        <a:buChar char="–"/>
        <a:defRPr sz="4500" kern="1200">
          <a:solidFill>
            <a:schemeClr val="tx1"/>
          </a:solidFill>
          <a:latin typeface="+mn-lt"/>
          <a:ea typeface="+mn-ea"/>
          <a:cs typeface="+mn-cs"/>
        </a:defRPr>
      </a:lvl4pPr>
      <a:lvl5pPr marL="4585533" indent="-509504" algn="l" defTabSz="2038015" rtl="0" eaLnBrk="1" latinLnBrk="0" hangingPunct="1">
        <a:spcBef>
          <a:spcPct val="20000"/>
        </a:spcBef>
        <a:buFont typeface="Arial" pitchFamily="34" charset="0"/>
        <a:buChar char="»"/>
        <a:defRPr sz="4500" kern="1200">
          <a:solidFill>
            <a:schemeClr val="tx1"/>
          </a:solidFill>
          <a:latin typeface="+mn-lt"/>
          <a:ea typeface="+mn-ea"/>
          <a:cs typeface="+mn-cs"/>
        </a:defRPr>
      </a:lvl5pPr>
      <a:lvl6pPr marL="5604540" indent="-509504" algn="l" defTabSz="2038015" rtl="0" eaLnBrk="1" latinLnBrk="0" hangingPunct="1">
        <a:spcBef>
          <a:spcPct val="20000"/>
        </a:spcBef>
        <a:buFont typeface="Arial" pitchFamily="34" charset="0"/>
        <a:buChar char="•"/>
        <a:defRPr sz="4500" kern="1200">
          <a:solidFill>
            <a:schemeClr val="tx1"/>
          </a:solidFill>
          <a:latin typeface="+mn-lt"/>
          <a:ea typeface="+mn-ea"/>
          <a:cs typeface="+mn-cs"/>
        </a:defRPr>
      </a:lvl6pPr>
      <a:lvl7pPr marL="6623548" indent="-509504" algn="l" defTabSz="2038015" rtl="0" eaLnBrk="1" latinLnBrk="0" hangingPunct="1">
        <a:spcBef>
          <a:spcPct val="20000"/>
        </a:spcBef>
        <a:buFont typeface="Arial" pitchFamily="34" charset="0"/>
        <a:buChar char="•"/>
        <a:defRPr sz="4500" kern="1200">
          <a:solidFill>
            <a:schemeClr val="tx1"/>
          </a:solidFill>
          <a:latin typeface="+mn-lt"/>
          <a:ea typeface="+mn-ea"/>
          <a:cs typeface="+mn-cs"/>
        </a:defRPr>
      </a:lvl7pPr>
      <a:lvl8pPr marL="7642555" indent="-509504" algn="l" defTabSz="2038015" rtl="0" eaLnBrk="1" latinLnBrk="0" hangingPunct="1">
        <a:spcBef>
          <a:spcPct val="20000"/>
        </a:spcBef>
        <a:buFont typeface="Arial" pitchFamily="34" charset="0"/>
        <a:buChar char="•"/>
        <a:defRPr sz="4500" kern="1200">
          <a:solidFill>
            <a:schemeClr val="tx1"/>
          </a:solidFill>
          <a:latin typeface="+mn-lt"/>
          <a:ea typeface="+mn-ea"/>
          <a:cs typeface="+mn-cs"/>
        </a:defRPr>
      </a:lvl8pPr>
      <a:lvl9pPr marL="8661563" indent="-509504" algn="l" defTabSz="2038015" rtl="0" eaLnBrk="1" latinLnBrk="0" hangingPunct="1">
        <a:spcBef>
          <a:spcPct val="20000"/>
        </a:spcBef>
        <a:buFont typeface="Arial" pitchFamily="34" charset="0"/>
        <a:buChar char="•"/>
        <a:defRPr sz="4500" kern="1200">
          <a:solidFill>
            <a:schemeClr val="tx1"/>
          </a:solidFill>
          <a:latin typeface="+mn-lt"/>
          <a:ea typeface="+mn-ea"/>
          <a:cs typeface="+mn-cs"/>
        </a:defRPr>
      </a:lvl9pPr>
    </p:bodyStyle>
    <p:otherStyle>
      <a:defPPr>
        <a:defRPr lang="es-MX"/>
      </a:defPPr>
      <a:lvl1pPr marL="0" algn="l" defTabSz="2038015" rtl="0" eaLnBrk="1" latinLnBrk="0" hangingPunct="1">
        <a:defRPr sz="4000" kern="1200">
          <a:solidFill>
            <a:schemeClr val="tx1"/>
          </a:solidFill>
          <a:latin typeface="+mn-lt"/>
          <a:ea typeface="+mn-ea"/>
          <a:cs typeface="+mn-cs"/>
        </a:defRPr>
      </a:lvl1pPr>
      <a:lvl2pPr marL="1019007" algn="l" defTabSz="2038015" rtl="0" eaLnBrk="1" latinLnBrk="0" hangingPunct="1">
        <a:defRPr sz="4000" kern="1200">
          <a:solidFill>
            <a:schemeClr val="tx1"/>
          </a:solidFill>
          <a:latin typeface="+mn-lt"/>
          <a:ea typeface="+mn-ea"/>
          <a:cs typeface="+mn-cs"/>
        </a:defRPr>
      </a:lvl2pPr>
      <a:lvl3pPr marL="2038015" algn="l" defTabSz="2038015" rtl="0" eaLnBrk="1" latinLnBrk="0" hangingPunct="1">
        <a:defRPr sz="4000" kern="1200">
          <a:solidFill>
            <a:schemeClr val="tx1"/>
          </a:solidFill>
          <a:latin typeface="+mn-lt"/>
          <a:ea typeface="+mn-ea"/>
          <a:cs typeface="+mn-cs"/>
        </a:defRPr>
      </a:lvl3pPr>
      <a:lvl4pPr marL="3057022" algn="l" defTabSz="2038015" rtl="0" eaLnBrk="1" latinLnBrk="0" hangingPunct="1">
        <a:defRPr sz="4000" kern="1200">
          <a:solidFill>
            <a:schemeClr val="tx1"/>
          </a:solidFill>
          <a:latin typeface="+mn-lt"/>
          <a:ea typeface="+mn-ea"/>
          <a:cs typeface="+mn-cs"/>
        </a:defRPr>
      </a:lvl4pPr>
      <a:lvl5pPr marL="4076029" algn="l" defTabSz="2038015" rtl="0" eaLnBrk="1" latinLnBrk="0" hangingPunct="1">
        <a:defRPr sz="4000" kern="1200">
          <a:solidFill>
            <a:schemeClr val="tx1"/>
          </a:solidFill>
          <a:latin typeface="+mn-lt"/>
          <a:ea typeface="+mn-ea"/>
          <a:cs typeface="+mn-cs"/>
        </a:defRPr>
      </a:lvl5pPr>
      <a:lvl6pPr marL="5095037" algn="l" defTabSz="2038015" rtl="0" eaLnBrk="1" latinLnBrk="0" hangingPunct="1">
        <a:defRPr sz="4000" kern="1200">
          <a:solidFill>
            <a:schemeClr val="tx1"/>
          </a:solidFill>
          <a:latin typeface="+mn-lt"/>
          <a:ea typeface="+mn-ea"/>
          <a:cs typeface="+mn-cs"/>
        </a:defRPr>
      </a:lvl6pPr>
      <a:lvl7pPr marL="6114044" algn="l" defTabSz="2038015" rtl="0" eaLnBrk="1" latinLnBrk="0" hangingPunct="1">
        <a:defRPr sz="4000" kern="1200">
          <a:solidFill>
            <a:schemeClr val="tx1"/>
          </a:solidFill>
          <a:latin typeface="+mn-lt"/>
          <a:ea typeface="+mn-ea"/>
          <a:cs typeface="+mn-cs"/>
        </a:defRPr>
      </a:lvl7pPr>
      <a:lvl8pPr marL="7133052" algn="l" defTabSz="2038015" rtl="0" eaLnBrk="1" latinLnBrk="0" hangingPunct="1">
        <a:defRPr sz="4000" kern="1200">
          <a:solidFill>
            <a:schemeClr val="tx1"/>
          </a:solidFill>
          <a:latin typeface="+mn-lt"/>
          <a:ea typeface="+mn-ea"/>
          <a:cs typeface="+mn-cs"/>
        </a:defRPr>
      </a:lvl8pPr>
      <a:lvl9pPr marL="8152059" algn="l" defTabSz="2038015" rtl="0" eaLnBrk="1" latinLnBrk="0" hangingPunct="1">
        <a:defRPr sz="4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tiff"/><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5" Type="http://schemas.openxmlformats.org/officeDocument/2006/relationships/image" Target="../media/image1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tiff"/><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57 CuadroTexto"/>
          <p:cNvSpPr txBox="1"/>
          <p:nvPr/>
        </p:nvSpPr>
        <p:spPr>
          <a:xfrm rot="10800000" flipV="1">
            <a:off x="500386" y="348848"/>
            <a:ext cx="14545616" cy="1420153"/>
          </a:xfrm>
          <a:prstGeom prst="rect">
            <a:avLst/>
          </a:prstGeom>
          <a:solidFill>
            <a:schemeClr val="tx2"/>
          </a:solidFill>
          <a:ln w="76200">
            <a:solidFill>
              <a:schemeClr val="tx2">
                <a:lumMod val="75000"/>
              </a:schemeClr>
            </a:solidFill>
            <a:prstDash val="sysDot"/>
          </a:ln>
        </p:spPr>
        <p:txBody>
          <a:bodyPr wrap="square" lIns="431057" tIns="215529" rIns="431057" bIns="215529" rtlCol="0">
            <a:spAutoFit/>
          </a:bodyPr>
          <a:lstStyle/>
          <a:p>
            <a:pPr algn="ctr"/>
            <a:r>
              <a:rPr lang="es-MX"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anose="02020603050405020304" pitchFamily="18" charset="-78"/>
                <a:cs typeface="Andalus" panose="02020603050405020304" pitchFamily="18" charset="-78"/>
              </a:rPr>
              <a:t>CARACTERIZACIÓN DEL RECUBRIMIENTO APLICADO A ACERO AL BORO UTILIZADO PARA IMPLEMENTOS AGRÍCOLAS.</a:t>
            </a:r>
            <a:endParaRPr lang="es-MX" sz="3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anose="02020603050405020304" pitchFamily="18" charset="-78"/>
              <a:cs typeface="Andalus" panose="02020603050405020304" pitchFamily="18" charset="-78"/>
            </a:endParaRPr>
          </a:p>
        </p:txBody>
      </p:sp>
      <p:sp>
        <p:nvSpPr>
          <p:cNvPr id="59" name="58 CuadroTexto"/>
          <p:cNvSpPr txBox="1"/>
          <p:nvPr/>
        </p:nvSpPr>
        <p:spPr>
          <a:xfrm rot="10800000" flipV="1">
            <a:off x="466477" y="2359487"/>
            <a:ext cx="14617624" cy="369332"/>
          </a:xfrm>
          <a:prstGeom prst="rect">
            <a:avLst/>
          </a:prstGeom>
          <a:solidFill>
            <a:schemeClr val="accent1">
              <a:lumMod val="40000"/>
              <a:lumOff val="60000"/>
            </a:schemeClr>
          </a:solidFill>
          <a:ln w="28575">
            <a:solidFill>
              <a:schemeClr val="tx2"/>
            </a:solidFill>
          </a:ln>
        </p:spPr>
        <p:txBody>
          <a:bodyPr wrap="square" rtlCol="0">
            <a:spAutoFit/>
          </a:bodyPr>
          <a:lstStyle/>
          <a:p>
            <a:pPr algn="ctr"/>
            <a:r>
              <a:rPr lang="es-MX" sz="1800" dirty="0" smtClean="0">
                <a:latin typeface="Berlin Sans FB" panose="020E0602020502020306" pitchFamily="34" charset="0"/>
              </a:rPr>
              <a:t>¹Universidad Autónoma de Chihuahua, Facultad de Ingeniería. ²Centro de Investigación de Materiales Avanzados.   *hsigala@live.com.mx</a:t>
            </a:r>
            <a:endParaRPr lang="es-MX" sz="1800" dirty="0">
              <a:latin typeface="Berlin Sans FB" panose="020E0602020502020306" pitchFamily="34" charset="0"/>
            </a:endParaRPr>
          </a:p>
        </p:txBody>
      </p:sp>
      <p:sp>
        <p:nvSpPr>
          <p:cNvPr id="62" name="61 CuadroTexto"/>
          <p:cNvSpPr txBox="1"/>
          <p:nvPr/>
        </p:nvSpPr>
        <p:spPr>
          <a:xfrm rot="10800000" flipV="1">
            <a:off x="500384" y="1502753"/>
            <a:ext cx="14526229" cy="804599"/>
          </a:xfrm>
          <a:prstGeom prst="rect">
            <a:avLst/>
          </a:prstGeom>
          <a:solidFill>
            <a:schemeClr val="tx1">
              <a:lumMod val="50000"/>
              <a:lumOff val="50000"/>
            </a:schemeClr>
          </a:solidFill>
          <a:ln w="76200">
            <a:solidFill>
              <a:schemeClr val="tx2">
                <a:lumMod val="75000"/>
              </a:schemeClr>
            </a:solidFill>
            <a:prstDash val="sysDot"/>
          </a:ln>
        </p:spPr>
        <p:txBody>
          <a:bodyPr wrap="square" lIns="431057" tIns="215529" rIns="431057" bIns="215529" rtlCol="0">
            <a:spAutoFit/>
          </a:bodyPr>
          <a:lstStyle/>
          <a:p>
            <a:pPr algn="ctr"/>
            <a:r>
              <a:rPr lang="es-MX" sz="24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anose="02020603050405020304" pitchFamily="18" charset="-78"/>
                <a:cs typeface="Andalus" panose="02020603050405020304" pitchFamily="18" charset="-78"/>
              </a:rPr>
              <a:t>Sigala</a:t>
            </a:r>
            <a:r>
              <a:rPr lang="es-MX"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anose="02020603050405020304" pitchFamily="18" charset="-78"/>
                <a:cs typeface="Andalus" panose="02020603050405020304" pitchFamily="18" charset="-78"/>
              </a:rPr>
              <a:t> Silva H.¹*, Torres Sánchez R.², Valenzuela de la Rosa F.²</a:t>
            </a:r>
            <a:endParaRPr lang="es-MX" sz="2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anose="02020603050405020304" pitchFamily="18" charset="-78"/>
              <a:cs typeface="Andalus" panose="02020603050405020304" pitchFamily="18" charset="-78"/>
            </a:endParaRPr>
          </a:p>
        </p:txBody>
      </p:sp>
      <p:sp>
        <p:nvSpPr>
          <p:cNvPr id="63" name="62 CuadroTexto"/>
          <p:cNvSpPr txBox="1"/>
          <p:nvPr/>
        </p:nvSpPr>
        <p:spPr>
          <a:xfrm rot="10800000" flipV="1">
            <a:off x="465956" y="2779723"/>
            <a:ext cx="14613954" cy="2092881"/>
          </a:xfrm>
          <a:prstGeom prst="rect">
            <a:avLst/>
          </a:prstGeom>
          <a:solidFill>
            <a:schemeClr val="accent1">
              <a:lumMod val="40000"/>
              <a:lumOff val="60000"/>
            </a:schemeClr>
          </a:solidFill>
          <a:ln w="28575">
            <a:solidFill>
              <a:schemeClr val="tx2"/>
            </a:solidFill>
          </a:ln>
        </p:spPr>
        <p:txBody>
          <a:bodyPr wrap="square" rtlCol="0">
            <a:spAutoFit/>
          </a:bodyPr>
          <a:lstStyle/>
          <a:p>
            <a:pPr algn="just"/>
            <a:r>
              <a:rPr lang="es-MX" sz="2000" dirty="0" smtClean="0">
                <a:solidFill>
                  <a:schemeClr val="tx2">
                    <a:lumMod val="75000"/>
                  </a:schemeClr>
                </a:solidFill>
                <a:latin typeface="Berlin Sans FB" panose="020E0602020502020306" pitchFamily="34" charset="0"/>
              </a:rPr>
              <a:t>INTRODUCCIÓN:</a:t>
            </a:r>
          </a:p>
          <a:p>
            <a:pPr algn="just"/>
            <a:r>
              <a:rPr lang="es-MX" sz="1800" dirty="0" smtClean="0"/>
              <a:t>El </a:t>
            </a:r>
            <a:r>
              <a:rPr lang="es-MX" sz="1800" dirty="0" err="1" smtClean="0"/>
              <a:t>hardfacing</a:t>
            </a:r>
            <a:r>
              <a:rPr lang="es-MX" sz="1800" dirty="0" smtClean="0"/>
              <a:t> es una técnica usada desde el siglo XX que surge de la necesidad de evitar el desgaste por erosión y mejorar las propiedades mecánicas de los aceros sometidos a condiciones donde estos factores afectan su desempeño. Esta técnica consiste en recubrir un acero con una aleación con mejores propiedades mecánicas para prolongar su vida útil.  Existen varios métodos para realizar esta técnica (PTA, etc.), nosotros utilizamos una mufla tipo F600 de </a:t>
            </a:r>
            <a:r>
              <a:rPr lang="es-MX" sz="1800" dirty="0" err="1" smtClean="0"/>
              <a:t>ThermoLyne</a:t>
            </a:r>
            <a:r>
              <a:rPr lang="es-MX" sz="1800" dirty="0" smtClean="0"/>
              <a:t> modelo F6038CM-60. Para la caracterización se utilizaron técnicas de: </a:t>
            </a:r>
            <a:r>
              <a:rPr lang="es-MX" sz="1800" dirty="0" err="1" smtClean="0"/>
              <a:t>microdureza</a:t>
            </a:r>
            <a:r>
              <a:rPr lang="es-MX" sz="1800" dirty="0" smtClean="0"/>
              <a:t> (</a:t>
            </a:r>
            <a:r>
              <a:rPr lang="es-MX" sz="1800" dirty="0" err="1" smtClean="0"/>
              <a:t>Vickers</a:t>
            </a:r>
            <a:r>
              <a:rPr lang="es-MX" sz="1800" dirty="0" smtClean="0"/>
              <a:t>), </a:t>
            </a:r>
            <a:r>
              <a:rPr lang="es-MX" sz="1800" dirty="0" err="1" smtClean="0"/>
              <a:t>nanodureza</a:t>
            </a:r>
            <a:r>
              <a:rPr lang="es-MX" sz="1800" dirty="0" smtClean="0"/>
              <a:t> (</a:t>
            </a:r>
            <a:r>
              <a:rPr lang="es-MX" sz="1800" dirty="0" err="1" smtClean="0"/>
              <a:t>GPa</a:t>
            </a:r>
            <a:r>
              <a:rPr lang="es-MX" sz="1800" dirty="0" smtClean="0"/>
              <a:t>), microscopia óptico y Microscopia Electrónica de Barrido.</a:t>
            </a:r>
          </a:p>
          <a:p>
            <a:endParaRPr lang="es-MX" sz="2000" dirty="0">
              <a:latin typeface="Berlin Sans FB"/>
            </a:endParaRPr>
          </a:p>
        </p:txBody>
      </p:sp>
      <p:pic>
        <p:nvPicPr>
          <p:cNvPr id="65" name="Picture 2" descr="logo"/>
          <p:cNvPicPr>
            <a:picLocks noChangeAspect="1" noChangeArrowheads="1"/>
          </p:cNvPicPr>
          <p:nvPr/>
        </p:nvPicPr>
        <p:blipFill>
          <a:blip r:embed="rId2" cstate="print"/>
          <a:srcRect l="53073"/>
          <a:stretch>
            <a:fillRect/>
          </a:stretch>
        </p:blipFill>
        <p:spPr bwMode="auto">
          <a:xfrm>
            <a:off x="11916598" y="1630303"/>
            <a:ext cx="2332273" cy="484063"/>
          </a:xfrm>
          <a:prstGeom prst="rect">
            <a:avLst/>
          </a:prstGeom>
          <a:noFill/>
        </p:spPr>
      </p:pic>
      <p:sp>
        <p:nvSpPr>
          <p:cNvPr id="67" name="66 Rectángulo"/>
          <p:cNvSpPr/>
          <p:nvPr/>
        </p:nvSpPr>
        <p:spPr>
          <a:xfrm>
            <a:off x="0" y="0"/>
            <a:ext cx="428378" cy="20119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67 Rectángulo"/>
          <p:cNvSpPr/>
          <p:nvPr/>
        </p:nvSpPr>
        <p:spPr>
          <a:xfrm>
            <a:off x="486518" y="4773575"/>
            <a:ext cx="14617624" cy="3600000"/>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endParaRPr lang="es-MX" sz="2000" b="1" dirty="0" smtClean="0">
              <a:solidFill>
                <a:schemeClr val="tx1"/>
              </a:solidFill>
              <a:latin typeface="Berlin Sans FB" panose="020E0602020502020306" pitchFamily="34" charset="0"/>
            </a:endParaRPr>
          </a:p>
          <a:p>
            <a:pPr algn="just"/>
            <a:endParaRPr lang="es-MX" sz="2000" b="1" dirty="0">
              <a:solidFill>
                <a:schemeClr val="tx1"/>
              </a:solidFill>
              <a:latin typeface="Berlin Sans FB" panose="020E0602020502020306" pitchFamily="34" charset="0"/>
            </a:endParaRPr>
          </a:p>
          <a:p>
            <a:pPr algn="just"/>
            <a:endParaRPr lang="es-MX" sz="2000" b="1" dirty="0" smtClean="0">
              <a:solidFill>
                <a:schemeClr val="tx1"/>
              </a:solidFill>
              <a:latin typeface="Berlin Sans FB" panose="020E0602020502020306" pitchFamily="34" charset="0"/>
            </a:endParaRPr>
          </a:p>
          <a:p>
            <a:pPr algn="just"/>
            <a:endParaRPr lang="es-MX" sz="2000" b="1" dirty="0">
              <a:solidFill>
                <a:schemeClr val="tx1"/>
              </a:solidFill>
              <a:latin typeface="Berlin Sans FB" panose="020E0602020502020306" pitchFamily="34" charset="0"/>
            </a:endParaRPr>
          </a:p>
          <a:p>
            <a:pPr algn="just"/>
            <a:endParaRPr lang="es-MX" sz="2000" b="1" dirty="0" smtClean="0">
              <a:solidFill>
                <a:schemeClr val="tx1"/>
              </a:solidFill>
              <a:latin typeface="Berlin Sans FB" panose="020E0602020502020306" pitchFamily="34" charset="0"/>
            </a:endParaRPr>
          </a:p>
        </p:txBody>
      </p:sp>
      <p:sp>
        <p:nvSpPr>
          <p:cNvPr id="70" name="69 Rectángulo"/>
          <p:cNvSpPr/>
          <p:nvPr/>
        </p:nvSpPr>
        <p:spPr>
          <a:xfrm>
            <a:off x="444144" y="4731395"/>
            <a:ext cx="714903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000" b="1" dirty="0" smtClean="0">
                <a:solidFill>
                  <a:schemeClr val="accent5">
                    <a:lumMod val="50000"/>
                  </a:schemeClr>
                </a:solidFill>
                <a:latin typeface="Berlin Sans FB" panose="020E0602020502020306" pitchFamily="34" charset="0"/>
              </a:rPr>
              <a:t>PROCEDIMIENTO EXPERIMENTAL:</a:t>
            </a:r>
          </a:p>
        </p:txBody>
      </p:sp>
      <p:sp>
        <p:nvSpPr>
          <p:cNvPr id="71" name="70 Rectángulo"/>
          <p:cNvSpPr/>
          <p:nvPr/>
        </p:nvSpPr>
        <p:spPr>
          <a:xfrm>
            <a:off x="500386" y="4731395"/>
            <a:ext cx="14617624" cy="1463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sz="1800" dirty="0">
              <a:solidFill>
                <a:schemeClr val="tx1"/>
              </a:solidFill>
            </a:endParaRPr>
          </a:p>
        </p:txBody>
      </p:sp>
      <p:sp>
        <p:nvSpPr>
          <p:cNvPr id="72" name="71 Rectángulo"/>
          <p:cNvSpPr/>
          <p:nvPr/>
        </p:nvSpPr>
        <p:spPr>
          <a:xfrm>
            <a:off x="700832" y="5059327"/>
            <a:ext cx="14144724" cy="30718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dirty="0">
              <a:solidFill>
                <a:schemeClr val="tx1"/>
              </a:solidFill>
              <a:latin typeface="Berlin Sans FB"/>
            </a:endParaRPr>
          </a:p>
        </p:txBody>
      </p:sp>
      <p:sp>
        <p:nvSpPr>
          <p:cNvPr id="76" name="75 Rectángulo"/>
          <p:cNvSpPr/>
          <p:nvPr/>
        </p:nvSpPr>
        <p:spPr>
          <a:xfrm>
            <a:off x="415080" y="8416913"/>
            <a:ext cx="10801200" cy="11449272"/>
          </a:xfrm>
          <a:prstGeom prst="rect">
            <a:avLst/>
          </a:prstGeom>
          <a:solidFill>
            <a:schemeClr val="accent1">
              <a:lumMod val="40000"/>
              <a:lumOff val="60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sz="2000" dirty="0">
              <a:solidFill>
                <a:schemeClr val="tx1"/>
              </a:solidFill>
              <a:latin typeface="Berlin Sans FB"/>
            </a:endParaRPr>
          </a:p>
        </p:txBody>
      </p:sp>
      <p:sp>
        <p:nvSpPr>
          <p:cNvPr id="77" name="76 Rectángulo"/>
          <p:cNvSpPr/>
          <p:nvPr/>
        </p:nvSpPr>
        <p:spPr>
          <a:xfrm>
            <a:off x="11517610" y="8403803"/>
            <a:ext cx="1835759" cy="400110"/>
          </a:xfrm>
          <a:prstGeom prst="rect">
            <a:avLst/>
          </a:prstGeom>
        </p:spPr>
        <p:txBody>
          <a:bodyPr wrap="none">
            <a:spAutoFit/>
          </a:bodyPr>
          <a:lstStyle/>
          <a:p>
            <a:pPr lvl="0" algn="just"/>
            <a:r>
              <a:rPr lang="es-MX" sz="2000" b="1" dirty="0" smtClean="0">
                <a:solidFill>
                  <a:schemeClr val="accent1">
                    <a:lumMod val="50000"/>
                  </a:schemeClr>
                </a:solidFill>
                <a:latin typeface="Berlin Sans FB"/>
              </a:rPr>
              <a:t>CONCLUSIONES:</a:t>
            </a:r>
            <a:endParaRPr lang="es-MX" sz="2000" b="1" dirty="0">
              <a:solidFill>
                <a:schemeClr val="accent1">
                  <a:lumMod val="50000"/>
                </a:schemeClr>
              </a:solidFill>
              <a:latin typeface="Berlin Sans FB"/>
            </a:endParaRPr>
          </a:p>
        </p:txBody>
      </p:sp>
      <p:sp>
        <p:nvSpPr>
          <p:cNvPr id="104" name="103 Rectángulo"/>
          <p:cNvSpPr/>
          <p:nvPr/>
        </p:nvSpPr>
        <p:spPr>
          <a:xfrm>
            <a:off x="11517610" y="8403803"/>
            <a:ext cx="3600400" cy="6336704"/>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105 Rectángulo"/>
          <p:cNvSpPr/>
          <p:nvPr/>
        </p:nvSpPr>
        <p:spPr>
          <a:xfrm>
            <a:off x="11487970" y="9774235"/>
            <a:ext cx="3600400" cy="1138773"/>
          </a:xfrm>
          <a:prstGeom prst="rect">
            <a:avLst/>
          </a:prstGeom>
        </p:spPr>
        <p:txBody>
          <a:bodyPr wrap="square">
            <a:spAutoFit/>
          </a:bodyPr>
          <a:lstStyle/>
          <a:p>
            <a:pPr lvl="0" algn="just">
              <a:buClr>
                <a:schemeClr val="accent1">
                  <a:lumMod val="75000"/>
                </a:schemeClr>
              </a:buClr>
              <a:buFont typeface="Wingdings" pitchFamily="2" charset="2"/>
              <a:buChar char="v"/>
            </a:pPr>
            <a:r>
              <a:rPr lang="es-MX" sz="1700" dirty="0" smtClean="0">
                <a:latin typeface="Berlin Sans FB"/>
              </a:rPr>
              <a:t>El agregar fundente a la suspensión de polvos metálicos causo la formación de vidrio durante el sinterizado.</a:t>
            </a:r>
            <a:endParaRPr lang="es-MX" sz="1700" b="1" dirty="0">
              <a:solidFill>
                <a:schemeClr val="accent1">
                  <a:lumMod val="50000"/>
                </a:schemeClr>
              </a:solidFill>
              <a:latin typeface="Berlin Sans FB"/>
            </a:endParaRPr>
          </a:p>
        </p:txBody>
      </p:sp>
      <p:sp>
        <p:nvSpPr>
          <p:cNvPr id="107" name="106 Rectángulo"/>
          <p:cNvSpPr/>
          <p:nvPr/>
        </p:nvSpPr>
        <p:spPr>
          <a:xfrm>
            <a:off x="11487970" y="11560185"/>
            <a:ext cx="3600400" cy="615553"/>
          </a:xfrm>
          <a:prstGeom prst="rect">
            <a:avLst/>
          </a:prstGeom>
        </p:spPr>
        <p:txBody>
          <a:bodyPr wrap="square">
            <a:spAutoFit/>
          </a:bodyPr>
          <a:lstStyle/>
          <a:p>
            <a:pPr lvl="0" algn="just">
              <a:buClr>
                <a:schemeClr val="accent1">
                  <a:lumMod val="75000"/>
                </a:schemeClr>
              </a:buClr>
              <a:buFont typeface="Wingdings" pitchFamily="2" charset="2"/>
              <a:buChar char="v"/>
            </a:pPr>
            <a:r>
              <a:rPr lang="es-MX" sz="1700" dirty="0" smtClean="0">
                <a:latin typeface="Berlin Sans FB"/>
              </a:rPr>
              <a:t>El vidrio disminuyó la porosidad de la muestra, ya que rellena los poros.</a:t>
            </a:r>
            <a:endParaRPr lang="es-MX" sz="1700" b="1" dirty="0">
              <a:solidFill>
                <a:schemeClr val="accent1">
                  <a:lumMod val="50000"/>
                </a:schemeClr>
              </a:solidFill>
              <a:latin typeface="Berlin Sans FB"/>
            </a:endParaRPr>
          </a:p>
        </p:txBody>
      </p:sp>
      <p:sp>
        <p:nvSpPr>
          <p:cNvPr id="108" name="107 Rectángulo"/>
          <p:cNvSpPr/>
          <p:nvPr/>
        </p:nvSpPr>
        <p:spPr>
          <a:xfrm>
            <a:off x="11487970" y="10845805"/>
            <a:ext cx="3600400" cy="615553"/>
          </a:xfrm>
          <a:prstGeom prst="rect">
            <a:avLst/>
          </a:prstGeom>
        </p:spPr>
        <p:txBody>
          <a:bodyPr wrap="square">
            <a:spAutoFit/>
          </a:bodyPr>
          <a:lstStyle/>
          <a:p>
            <a:pPr lvl="0" algn="just">
              <a:buClr>
                <a:schemeClr val="accent1">
                  <a:lumMod val="75000"/>
                </a:schemeClr>
              </a:buClr>
              <a:buFont typeface="Wingdings" pitchFamily="2" charset="2"/>
              <a:buChar char="v"/>
            </a:pPr>
            <a:r>
              <a:rPr lang="es-MX" sz="1700" dirty="0" smtClean="0">
                <a:latin typeface="Berlin Sans FB"/>
              </a:rPr>
              <a:t>El vidrio ayudó a mejorar la tenacidad del recubrimiento.</a:t>
            </a:r>
            <a:endParaRPr lang="es-MX" sz="1700" b="1" dirty="0">
              <a:solidFill>
                <a:schemeClr val="accent1">
                  <a:lumMod val="50000"/>
                </a:schemeClr>
              </a:solidFill>
              <a:latin typeface="Berlin Sans FB"/>
            </a:endParaRPr>
          </a:p>
        </p:txBody>
      </p:sp>
      <p:sp>
        <p:nvSpPr>
          <p:cNvPr id="109" name="108 Rectángulo"/>
          <p:cNvSpPr/>
          <p:nvPr/>
        </p:nvSpPr>
        <p:spPr>
          <a:xfrm>
            <a:off x="500386" y="8403803"/>
            <a:ext cx="1875835" cy="400110"/>
          </a:xfrm>
          <a:prstGeom prst="rect">
            <a:avLst/>
          </a:prstGeom>
        </p:spPr>
        <p:txBody>
          <a:bodyPr wrap="none">
            <a:spAutoFit/>
          </a:bodyPr>
          <a:lstStyle/>
          <a:p>
            <a:pPr lvl="0" algn="just"/>
            <a:r>
              <a:rPr lang="es-MX" sz="2000" b="1" dirty="0" smtClean="0">
                <a:solidFill>
                  <a:schemeClr val="accent1">
                    <a:lumMod val="50000"/>
                  </a:schemeClr>
                </a:solidFill>
                <a:latin typeface="Berlin Sans FB"/>
              </a:rPr>
              <a:t>RESULTADOS:</a:t>
            </a:r>
          </a:p>
        </p:txBody>
      </p:sp>
      <p:sp>
        <p:nvSpPr>
          <p:cNvPr id="110" name="109 Rectángulo"/>
          <p:cNvSpPr/>
          <p:nvPr/>
        </p:nvSpPr>
        <p:spPr>
          <a:xfrm>
            <a:off x="11517610" y="12192932"/>
            <a:ext cx="3600400" cy="877163"/>
          </a:xfrm>
          <a:prstGeom prst="rect">
            <a:avLst/>
          </a:prstGeom>
        </p:spPr>
        <p:txBody>
          <a:bodyPr wrap="square">
            <a:spAutoFit/>
          </a:bodyPr>
          <a:lstStyle/>
          <a:p>
            <a:pPr lvl="0" algn="just">
              <a:buClr>
                <a:schemeClr val="accent1">
                  <a:lumMod val="75000"/>
                </a:schemeClr>
              </a:buClr>
              <a:buFont typeface="Wingdings" pitchFamily="2" charset="2"/>
              <a:buChar char="v"/>
            </a:pPr>
            <a:r>
              <a:rPr lang="es-MX" sz="1700" dirty="0" smtClean="0">
                <a:latin typeface="Berlin Sans FB"/>
              </a:rPr>
              <a:t>El agregar un fundente a la aleación aumenta su </a:t>
            </a:r>
            <a:r>
              <a:rPr lang="es-MX" sz="1700" dirty="0" err="1" smtClean="0">
                <a:latin typeface="Berlin Sans FB"/>
              </a:rPr>
              <a:t>microdureza</a:t>
            </a:r>
            <a:r>
              <a:rPr lang="es-MX" sz="1700" dirty="0" smtClean="0">
                <a:latin typeface="Berlin Sans FB"/>
              </a:rPr>
              <a:t> significativamente.</a:t>
            </a:r>
          </a:p>
        </p:txBody>
      </p:sp>
      <p:sp>
        <p:nvSpPr>
          <p:cNvPr id="112" name="111 Rectángulo"/>
          <p:cNvSpPr/>
          <p:nvPr/>
        </p:nvSpPr>
        <p:spPr>
          <a:xfrm>
            <a:off x="11517610" y="14884523"/>
            <a:ext cx="3600400" cy="4968552"/>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3" name="112 Rectángulo"/>
          <p:cNvSpPr/>
          <p:nvPr/>
        </p:nvSpPr>
        <p:spPr>
          <a:xfrm>
            <a:off x="11517610" y="14884523"/>
            <a:ext cx="1672253" cy="400110"/>
          </a:xfrm>
          <a:prstGeom prst="rect">
            <a:avLst/>
          </a:prstGeom>
        </p:spPr>
        <p:txBody>
          <a:bodyPr wrap="none">
            <a:spAutoFit/>
          </a:bodyPr>
          <a:lstStyle/>
          <a:p>
            <a:pPr lvl="0" algn="just"/>
            <a:r>
              <a:rPr lang="es-MX" sz="2000" b="1" dirty="0" smtClean="0">
                <a:solidFill>
                  <a:schemeClr val="accent1">
                    <a:lumMod val="50000"/>
                  </a:schemeClr>
                </a:solidFill>
                <a:latin typeface="Berlin Sans FB"/>
              </a:rPr>
              <a:t>REFERENCIAS:</a:t>
            </a:r>
            <a:endParaRPr lang="es-MX" sz="2000" b="1" dirty="0">
              <a:solidFill>
                <a:schemeClr val="accent1">
                  <a:lumMod val="50000"/>
                </a:schemeClr>
              </a:solidFill>
              <a:latin typeface="Berlin Sans FB"/>
            </a:endParaRPr>
          </a:p>
        </p:txBody>
      </p:sp>
      <p:sp>
        <p:nvSpPr>
          <p:cNvPr id="114" name="113 Rectángulo"/>
          <p:cNvSpPr/>
          <p:nvPr/>
        </p:nvSpPr>
        <p:spPr>
          <a:xfrm>
            <a:off x="11517610" y="15100547"/>
            <a:ext cx="3600400" cy="954107"/>
          </a:xfrm>
          <a:prstGeom prst="rect">
            <a:avLst/>
          </a:prstGeom>
        </p:spPr>
        <p:txBody>
          <a:bodyPr wrap="square">
            <a:spAutoFit/>
          </a:bodyPr>
          <a:lstStyle/>
          <a:p>
            <a:pPr algn="just">
              <a:buClr>
                <a:schemeClr val="accent1">
                  <a:lumMod val="75000"/>
                </a:schemeClr>
              </a:buClr>
              <a:buFont typeface="Wingdings" pitchFamily="2" charset="2"/>
              <a:buChar char="v"/>
            </a:pPr>
            <a:r>
              <a:rPr lang="en-US" sz="1400" dirty="0" smtClean="0"/>
              <a:t>Deng, D., Zhang, C., Chen, R., &amp; Xia, H. (2013). Microstructure and </a:t>
            </a:r>
            <a:r>
              <a:rPr lang="en-US" sz="1400" dirty="0" err="1" smtClean="0"/>
              <a:t>Microhardness</a:t>
            </a:r>
            <a:r>
              <a:rPr lang="en-US" sz="1400" dirty="0" smtClean="0"/>
              <a:t> of 17-4PH Deposited with </a:t>
            </a:r>
            <a:r>
              <a:rPr lang="en-US" sz="1400" dirty="0" err="1" smtClean="0"/>
              <a:t>Cobased</a:t>
            </a:r>
            <a:r>
              <a:rPr lang="en-US" sz="1400" dirty="0" smtClean="0"/>
              <a:t> Alloy </a:t>
            </a:r>
            <a:r>
              <a:rPr lang="en-US" sz="1400" dirty="0" err="1" smtClean="0"/>
              <a:t>Hardfacing</a:t>
            </a:r>
            <a:r>
              <a:rPr lang="en-US" sz="1400" dirty="0" smtClean="0"/>
              <a:t> Coating. </a:t>
            </a:r>
            <a:r>
              <a:rPr lang="en-US" sz="1400" i="1" dirty="0" err="1" smtClean="0"/>
              <a:t>ScienceDirect</a:t>
            </a:r>
            <a:r>
              <a:rPr lang="en-US" sz="1400" dirty="0" smtClean="0"/>
              <a:t> , 7: 177-184.</a:t>
            </a:r>
            <a:endParaRPr lang="es-MX" sz="1400" b="1" dirty="0">
              <a:solidFill>
                <a:schemeClr val="accent1">
                  <a:lumMod val="50000"/>
                </a:schemeClr>
              </a:solidFill>
              <a:latin typeface="Berlin Sans FB"/>
            </a:endParaRPr>
          </a:p>
        </p:txBody>
      </p:sp>
      <p:sp>
        <p:nvSpPr>
          <p:cNvPr id="115" name="114 Rectángulo"/>
          <p:cNvSpPr/>
          <p:nvPr/>
        </p:nvSpPr>
        <p:spPr>
          <a:xfrm>
            <a:off x="11487970" y="16132217"/>
            <a:ext cx="3600400" cy="1354217"/>
          </a:xfrm>
          <a:prstGeom prst="rect">
            <a:avLst/>
          </a:prstGeom>
        </p:spPr>
        <p:txBody>
          <a:bodyPr wrap="square">
            <a:spAutoFit/>
          </a:bodyPr>
          <a:lstStyle/>
          <a:p>
            <a:pPr>
              <a:buFont typeface="Wingdings" pitchFamily="2" charset="2"/>
              <a:buChar char="v"/>
            </a:pPr>
            <a:r>
              <a:rPr lang="en-US" sz="1400" dirty="0" err="1" smtClean="0"/>
              <a:t>Hussainova</a:t>
            </a:r>
            <a:r>
              <a:rPr lang="en-US" sz="1400" dirty="0" smtClean="0"/>
              <a:t>, I., </a:t>
            </a:r>
            <a:r>
              <a:rPr lang="en-US" sz="1400" dirty="0" err="1" smtClean="0"/>
              <a:t>Hamed</a:t>
            </a:r>
            <a:r>
              <a:rPr lang="en-US" sz="1400" dirty="0" smtClean="0"/>
              <a:t>, E., &amp; </a:t>
            </a:r>
            <a:r>
              <a:rPr lang="en-US" sz="1400" dirty="0" err="1" smtClean="0"/>
              <a:t>Jasiuk</a:t>
            </a:r>
            <a:r>
              <a:rPr lang="en-US" sz="1400" dirty="0" smtClean="0"/>
              <a:t>, I. (2011). NANOINDENTATION TESTING AND MODELING OF CHROMIUM-CARBIDE-BASED COMPOSITES. </a:t>
            </a:r>
            <a:r>
              <a:rPr lang="en-US" sz="1400" i="1" dirty="0" smtClean="0"/>
              <a:t>Mechanics of Composite Materials</a:t>
            </a:r>
            <a:r>
              <a:rPr lang="en-US" sz="1400" dirty="0" smtClean="0"/>
              <a:t> , 11: 667-678.</a:t>
            </a:r>
            <a:endParaRPr lang="es-MX" sz="1400" dirty="0" smtClean="0"/>
          </a:p>
          <a:p>
            <a:pPr lvl="0" algn="just">
              <a:buClr>
                <a:schemeClr val="accent1">
                  <a:lumMod val="75000"/>
                </a:schemeClr>
              </a:buClr>
              <a:buFont typeface="Wingdings" pitchFamily="2" charset="2"/>
              <a:buChar char="v"/>
            </a:pPr>
            <a:endParaRPr lang="es-MX" sz="1200" b="1" dirty="0">
              <a:solidFill>
                <a:schemeClr val="accent1">
                  <a:lumMod val="50000"/>
                </a:schemeClr>
              </a:solidFill>
              <a:latin typeface="Berlin Sans FB"/>
            </a:endParaRPr>
          </a:p>
        </p:txBody>
      </p:sp>
      <p:sp>
        <p:nvSpPr>
          <p:cNvPr id="117" name="116 Rectángulo"/>
          <p:cNvSpPr/>
          <p:nvPr/>
        </p:nvSpPr>
        <p:spPr>
          <a:xfrm>
            <a:off x="11517610" y="17044763"/>
            <a:ext cx="3600400" cy="707886"/>
          </a:xfrm>
          <a:prstGeom prst="rect">
            <a:avLst/>
          </a:prstGeom>
        </p:spPr>
        <p:txBody>
          <a:bodyPr wrap="square">
            <a:spAutoFit/>
          </a:bodyPr>
          <a:lstStyle/>
          <a:p>
            <a:pPr algn="just">
              <a:buClr>
                <a:schemeClr val="accent1">
                  <a:lumMod val="75000"/>
                </a:schemeClr>
              </a:buClr>
              <a:buFont typeface="Wingdings" pitchFamily="2" charset="2"/>
              <a:buChar char="v"/>
            </a:pPr>
            <a:endParaRPr lang="es-MX" sz="2000" dirty="0">
              <a:latin typeface="Berlin Sans FB"/>
            </a:endParaRPr>
          </a:p>
          <a:p>
            <a:pPr lvl="0" algn="just">
              <a:buClr>
                <a:schemeClr val="accent1">
                  <a:lumMod val="75000"/>
                </a:schemeClr>
              </a:buClr>
              <a:buFont typeface="Wingdings" pitchFamily="2" charset="2"/>
              <a:buChar char="v"/>
            </a:pPr>
            <a:endParaRPr lang="es-MX" sz="2000" b="1" dirty="0">
              <a:solidFill>
                <a:schemeClr val="accent1">
                  <a:lumMod val="50000"/>
                </a:schemeClr>
              </a:solidFill>
              <a:latin typeface="Berlin Sans FB"/>
            </a:endParaRPr>
          </a:p>
        </p:txBody>
      </p:sp>
      <p:sp>
        <p:nvSpPr>
          <p:cNvPr id="118" name="117 Rectángulo"/>
          <p:cNvSpPr/>
          <p:nvPr/>
        </p:nvSpPr>
        <p:spPr>
          <a:xfrm>
            <a:off x="11487970" y="17203787"/>
            <a:ext cx="3600400" cy="1569660"/>
          </a:xfrm>
          <a:prstGeom prst="rect">
            <a:avLst/>
          </a:prstGeom>
        </p:spPr>
        <p:txBody>
          <a:bodyPr wrap="square">
            <a:spAutoFit/>
          </a:bodyPr>
          <a:lstStyle/>
          <a:p>
            <a:pPr>
              <a:buFont typeface="Wingdings" pitchFamily="2" charset="2"/>
              <a:buChar char="v"/>
            </a:pPr>
            <a:r>
              <a:rPr lang="en-US" sz="1400" dirty="0" err="1" smtClean="0"/>
              <a:t>Moselli</a:t>
            </a:r>
            <a:r>
              <a:rPr lang="en-US" sz="1400" dirty="0" smtClean="0"/>
              <a:t>, P. C., de Oliveira, M., &amp; </a:t>
            </a:r>
            <a:r>
              <a:rPr lang="en-US" sz="1400" dirty="0" err="1" smtClean="0"/>
              <a:t>Sartori</a:t>
            </a:r>
            <a:r>
              <a:rPr lang="en-US" sz="1400" dirty="0" smtClean="0"/>
              <a:t> Moreno, R. (2013). Wear resistance in </a:t>
            </a:r>
            <a:r>
              <a:rPr lang="en-US" sz="1400" dirty="0" err="1" smtClean="0"/>
              <a:t>hardfacing</a:t>
            </a:r>
            <a:r>
              <a:rPr lang="en-US" sz="1400" dirty="0" smtClean="0"/>
              <a:t> applied in substrate SAE 1020 using welding process Gas Tungsten Arc Welding (GTAW) alloy </a:t>
            </a:r>
            <a:r>
              <a:rPr lang="en-US" sz="1400" dirty="0" err="1" smtClean="0"/>
              <a:t>Stellite</a:t>
            </a:r>
            <a:r>
              <a:rPr lang="en-US" sz="1400" dirty="0" smtClean="0"/>
              <a:t> 6 in powder form. </a:t>
            </a:r>
            <a:r>
              <a:rPr lang="en-US" sz="1400" i="1" dirty="0" err="1" smtClean="0"/>
              <a:t>academicJournals</a:t>
            </a:r>
            <a:r>
              <a:rPr lang="en-US" sz="1400" dirty="0" smtClean="0"/>
              <a:t> , 10: 1730-1740.</a:t>
            </a:r>
            <a:endParaRPr lang="es-MX" sz="1400" dirty="0" smtClean="0"/>
          </a:p>
          <a:p>
            <a:pPr lvl="0" algn="just">
              <a:buClr>
                <a:schemeClr val="accent1">
                  <a:lumMod val="75000"/>
                </a:schemeClr>
              </a:buClr>
              <a:buFont typeface="Wingdings" pitchFamily="2" charset="2"/>
              <a:buChar char="v"/>
            </a:pPr>
            <a:endParaRPr lang="es-MX" sz="1200" b="1" dirty="0">
              <a:solidFill>
                <a:schemeClr val="accent1">
                  <a:lumMod val="50000"/>
                </a:schemeClr>
              </a:solidFill>
              <a:latin typeface="Berlin Sans FB"/>
            </a:endParaRPr>
          </a:p>
        </p:txBody>
      </p:sp>
      <p:sp>
        <p:nvSpPr>
          <p:cNvPr id="119" name="118 Rectángulo"/>
          <p:cNvSpPr/>
          <p:nvPr/>
        </p:nvSpPr>
        <p:spPr>
          <a:xfrm>
            <a:off x="11517610" y="18550110"/>
            <a:ext cx="3256508" cy="1692771"/>
          </a:xfrm>
          <a:prstGeom prst="rect">
            <a:avLst/>
          </a:prstGeom>
        </p:spPr>
        <p:txBody>
          <a:bodyPr wrap="square">
            <a:spAutoFit/>
          </a:bodyPr>
          <a:lstStyle/>
          <a:p>
            <a:pPr>
              <a:buFont typeface="Wingdings" pitchFamily="2" charset="2"/>
              <a:buChar char="v"/>
            </a:pPr>
            <a:r>
              <a:rPr lang="es-ES" sz="1400" dirty="0" smtClean="0"/>
              <a:t>Valenzuela De La Rosa, F. (2014). </a:t>
            </a:r>
            <a:r>
              <a:rPr lang="es-ES" sz="1400" i="1" dirty="0" smtClean="0"/>
              <a:t>DESARROLLO E IMPLEMENTACIÓN DE UN PROCESO PARA APLICAR UNA PELÍCULA DE UNA ALEACIÓN RESISTENTE AL DESGASTE, SOBRE IMPLEMENTOS AGRÍCOLAS DE ACERO.</a:t>
            </a:r>
            <a:r>
              <a:rPr lang="es-ES" sz="1400" dirty="0" smtClean="0"/>
              <a:t> Chihuahua.</a:t>
            </a:r>
            <a:endParaRPr lang="es-MX" sz="1400" dirty="0" smtClean="0"/>
          </a:p>
          <a:p>
            <a:pPr lvl="0" algn="just">
              <a:buClr>
                <a:schemeClr val="accent1">
                  <a:lumMod val="75000"/>
                </a:schemeClr>
              </a:buClr>
              <a:buFont typeface="Wingdings" pitchFamily="2" charset="2"/>
              <a:buChar char="v"/>
            </a:pPr>
            <a:endParaRPr lang="es-MX" sz="2000" b="1" dirty="0">
              <a:solidFill>
                <a:schemeClr val="accent1">
                  <a:lumMod val="50000"/>
                </a:schemeClr>
              </a:solidFill>
              <a:latin typeface="Berlin Sans FB"/>
            </a:endParaRPr>
          </a:p>
        </p:txBody>
      </p:sp>
      <p:sp>
        <p:nvSpPr>
          <p:cNvPr id="120" name="119 Rectángulo"/>
          <p:cNvSpPr/>
          <p:nvPr/>
        </p:nvSpPr>
        <p:spPr>
          <a:xfrm>
            <a:off x="11517610" y="8619827"/>
            <a:ext cx="3600400" cy="1138773"/>
          </a:xfrm>
          <a:prstGeom prst="rect">
            <a:avLst/>
          </a:prstGeom>
        </p:spPr>
        <p:txBody>
          <a:bodyPr wrap="square">
            <a:spAutoFit/>
          </a:bodyPr>
          <a:lstStyle/>
          <a:p>
            <a:pPr lvl="0" algn="just">
              <a:buClr>
                <a:schemeClr val="accent1">
                  <a:lumMod val="75000"/>
                </a:schemeClr>
              </a:buClr>
              <a:buFont typeface="Wingdings" pitchFamily="2" charset="2"/>
              <a:buChar char="v"/>
            </a:pPr>
            <a:r>
              <a:rPr lang="es-MX" sz="1700" dirty="0" smtClean="0">
                <a:latin typeface="Berlin Sans FB"/>
              </a:rPr>
              <a:t>Aumentar el porcentaje de fundente en la suspensión de polvos metálicos mejora sus propiedades mecánicas después del sinterizado.</a:t>
            </a:r>
            <a:endParaRPr lang="es-MX" sz="1700" b="1" dirty="0">
              <a:solidFill>
                <a:schemeClr val="accent1">
                  <a:lumMod val="50000"/>
                </a:schemeClr>
              </a:solidFill>
              <a:latin typeface="Berlin Sans FB"/>
            </a:endParaRPr>
          </a:p>
        </p:txBody>
      </p:sp>
      <p:sp>
        <p:nvSpPr>
          <p:cNvPr id="55" name="54 CuadroTexto"/>
          <p:cNvSpPr txBox="1"/>
          <p:nvPr/>
        </p:nvSpPr>
        <p:spPr>
          <a:xfrm>
            <a:off x="629394" y="5163443"/>
            <a:ext cx="9001188" cy="3754874"/>
          </a:xfrm>
          <a:prstGeom prst="rect">
            <a:avLst/>
          </a:prstGeom>
          <a:noFill/>
        </p:spPr>
        <p:txBody>
          <a:bodyPr wrap="square" rtlCol="0">
            <a:spAutoFit/>
          </a:bodyPr>
          <a:lstStyle/>
          <a:p>
            <a:pPr algn="just"/>
            <a:r>
              <a:rPr lang="es-MX" sz="1800" dirty="0" smtClean="0"/>
              <a:t>Se recubrieron cuatro muestras de acero al boro con la mezcla de polvos metálicos y un fundente, con porcentajes de fundente distinto. Se calentaron después en la mufla hasta la temperatura de sinterización y se mantuvieron en la mufla por un tiempo determinado. Las muestras 01, 03 y 06 fueron enfriadas al aire y la muestra 07 templada en agua. </a:t>
            </a:r>
          </a:p>
          <a:p>
            <a:pPr algn="just"/>
            <a:r>
              <a:rPr lang="es-MX" sz="1800" dirty="0" smtClean="0"/>
              <a:t>Se cortaron secciones transversales de muestra de 5mm de espesor y estos mismos fueron seccionados a la mitad. Una de las mitades se uso para realizar una briqueta, la cual se pulió hasta acabado espejo para la realización de la prueba de </a:t>
            </a:r>
            <a:r>
              <a:rPr lang="es-MX" sz="1800" dirty="0" err="1" smtClean="0"/>
              <a:t>microdureza</a:t>
            </a:r>
            <a:r>
              <a:rPr lang="es-MX" sz="1800" dirty="0" smtClean="0"/>
              <a:t> (tabla 1). Las muestras 01 y 03 fueron repulidas y sometidas a ataque electroquímico para poder observar sus </a:t>
            </a:r>
            <a:r>
              <a:rPr lang="es-MX" sz="1800" dirty="0" err="1" smtClean="0"/>
              <a:t>microestructuras</a:t>
            </a:r>
            <a:r>
              <a:rPr lang="es-MX" sz="1800" dirty="0" smtClean="0"/>
              <a:t>, tanto en el microscopio óptico( Figura 1 ), como en el microscopio electrónico de barrido. y la otra solamente fue pulida hasta acabado espejo para realizar la prueba de </a:t>
            </a:r>
            <a:r>
              <a:rPr lang="es-MX" sz="1800" dirty="0" err="1" smtClean="0"/>
              <a:t>nanodureza</a:t>
            </a:r>
            <a:r>
              <a:rPr lang="es-MX" sz="1800" dirty="0" smtClean="0"/>
              <a:t> (figura 2 (b)). </a:t>
            </a:r>
          </a:p>
          <a:p>
            <a:endParaRPr lang="es-MX" dirty="0"/>
          </a:p>
        </p:txBody>
      </p:sp>
      <p:sp>
        <p:nvSpPr>
          <p:cNvPr id="31" name="30 CuadroTexto"/>
          <p:cNvSpPr txBox="1"/>
          <p:nvPr/>
        </p:nvSpPr>
        <p:spPr>
          <a:xfrm>
            <a:off x="557956" y="8763843"/>
            <a:ext cx="10644262" cy="1754326"/>
          </a:xfrm>
          <a:prstGeom prst="rect">
            <a:avLst/>
          </a:prstGeom>
          <a:noFill/>
        </p:spPr>
        <p:txBody>
          <a:bodyPr wrap="square" rtlCol="0">
            <a:spAutoFit/>
          </a:bodyPr>
          <a:lstStyle/>
          <a:p>
            <a:r>
              <a:rPr lang="es-MX" sz="1800" dirty="0" smtClean="0"/>
              <a:t>Los resultados de la caracterización fueron los siguientes,  se encontró que aumentar el porcentaje de fundente en la aleación el recubrimiento presentaba mayor dureza. De igual manera, la formación de vidrio dentro de los poros del recubrimiento, mejoraba las propiedades elásticas del recubrimiento y mejoraba su tenacidad. Esto se puedo observar al comparar los análisis de </a:t>
            </a:r>
            <a:r>
              <a:rPr lang="es-MX" sz="1800" dirty="0" err="1" smtClean="0"/>
              <a:t>microdureza</a:t>
            </a:r>
            <a:r>
              <a:rPr lang="es-MX" sz="1800" dirty="0" smtClean="0"/>
              <a:t> ( Figura 2(a))  y </a:t>
            </a:r>
            <a:r>
              <a:rPr lang="es-MX" sz="1800" dirty="0" err="1" smtClean="0"/>
              <a:t>nanodureza</a:t>
            </a:r>
            <a:r>
              <a:rPr lang="es-MX" sz="1800" dirty="0" smtClean="0"/>
              <a:t> (Figura 2(b)) de las diferentes muestras . La formación de vidrio se observo en el MEB (Figura 4 (a) ) y se encontró realizando un análisis elemental de línea por EDS a lo largo del recubrimiento ( Figura 5).</a:t>
            </a:r>
            <a:endParaRPr lang="es-MX" sz="1800" dirty="0"/>
          </a:p>
        </p:txBody>
      </p:sp>
      <p:pic>
        <p:nvPicPr>
          <p:cNvPr id="32" name="31 Imagen" descr="Logo verano de la investigación.png"/>
          <p:cNvPicPr>
            <a:picLocks noChangeAspect="1"/>
          </p:cNvPicPr>
          <p:nvPr/>
        </p:nvPicPr>
        <p:blipFill>
          <a:blip r:embed="rId3" cstate="print"/>
          <a:stretch>
            <a:fillRect/>
          </a:stretch>
        </p:blipFill>
        <p:spPr>
          <a:xfrm>
            <a:off x="1843840" y="1487427"/>
            <a:ext cx="1858330" cy="934631"/>
          </a:xfrm>
          <a:prstGeom prst="rect">
            <a:avLst/>
          </a:prstGeom>
        </p:spPr>
      </p:pic>
      <p:pic>
        <p:nvPicPr>
          <p:cNvPr id="33" name="32 Imagen" descr="Logo Cimav.jpg"/>
          <p:cNvPicPr>
            <a:picLocks noChangeAspect="1"/>
          </p:cNvPicPr>
          <p:nvPr/>
        </p:nvPicPr>
        <p:blipFill>
          <a:blip r:embed="rId4" cstate="print"/>
          <a:stretch>
            <a:fillRect/>
          </a:stretch>
        </p:blipFill>
        <p:spPr>
          <a:xfrm>
            <a:off x="557956" y="1558865"/>
            <a:ext cx="1214446" cy="728668"/>
          </a:xfrm>
          <a:prstGeom prst="rect">
            <a:avLst/>
          </a:prstGeom>
        </p:spPr>
      </p:pic>
      <p:sp>
        <p:nvSpPr>
          <p:cNvPr id="1026" name="AutoShape 2" descr="Resultado de imagen para logo uac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35" name="34 Imagen" descr="Logo_uach.jpg"/>
          <p:cNvPicPr>
            <a:picLocks noChangeAspect="1"/>
          </p:cNvPicPr>
          <p:nvPr/>
        </p:nvPicPr>
        <p:blipFill>
          <a:blip r:embed="rId5" cstate="print"/>
          <a:stretch>
            <a:fillRect/>
          </a:stretch>
        </p:blipFill>
        <p:spPr>
          <a:xfrm>
            <a:off x="486518" y="630171"/>
            <a:ext cx="785818" cy="857256"/>
          </a:xfrm>
          <a:prstGeom prst="rect">
            <a:avLst/>
          </a:prstGeom>
          <a:noFill/>
        </p:spPr>
      </p:pic>
      <p:pic>
        <p:nvPicPr>
          <p:cNvPr id="36" name="35 Imagen" descr="logo ingenieria.png"/>
          <p:cNvPicPr>
            <a:picLocks noChangeAspect="1"/>
          </p:cNvPicPr>
          <p:nvPr/>
        </p:nvPicPr>
        <p:blipFill>
          <a:blip r:embed="rId6" cstate="print"/>
          <a:stretch>
            <a:fillRect/>
          </a:stretch>
        </p:blipFill>
        <p:spPr>
          <a:xfrm>
            <a:off x="14274052" y="701609"/>
            <a:ext cx="778009" cy="785818"/>
          </a:xfrm>
          <a:prstGeom prst="rect">
            <a:avLst/>
          </a:prstGeom>
          <a:solidFill>
            <a:schemeClr val="bg1"/>
          </a:solidFill>
        </p:spPr>
      </p:pic>
      <p:pic>
        <p:nvPicPr>
          <p:cNvPr id="38" name="37 Imagen" descr="Graph1.jpg"/>
          <p:cNvPicPr>
            <a:picLocks noChangeAspect="1"/>
          </p:cNvPicPr>
          <p:nvPr/>
        </p:nvPicPr>
        <p:blipFill>
          <a:blip r:embed="rId7" cstate="print"/>
          <a:srcRect l="5815" r="6966" b="5660"/>
          <a:stretch>
            <a:fillRect/>
          </a:stretch>
        </p:blipFill>
        <p:spPr>
          <a:xfrm>
            <a:off x="772270" y="10473447"/>
            <a:ext cx="3544540" cy="2953783"/>
          </a:xfrm>
          <a:prstGeom prst="rect">
            <a:avLst/>
          </a:prstGeom>
        </p:spPr>
      </p:pic>
      <p:pic>
        <p:nvPicPr>
          <p:cNvPr id="42" name="41 Imagen" descr="M3-01.tif"/>
          <p:cNvPicPr>
            <a:picLocks noChangeAspect="1"/>
          </p:cNvPicPr>
          <p:nvPr/>
        </p:nvPicPr>
        <p:blipFill>
          <a:blip r:embed="rId8" cstate="print"/>
          <a:stretch>
            <a:fillRect/>
          </a:stretch>
        </p:blipFill>
        <p:spPr>
          <a:xfrm>
            <a:off x="1558088" y="13703325"/>
            <a:ext cx="3143272" cy="2357454"/>
          </a:xfrm>
          <a:prstGeom prst="rect">
            <a:avLst/>
          </a:prstGeom>
        </p:spPr>
      </p:pic>
      <p:pic>
        <p:nvPicPr>
          <p:cNvPr id="44" name="43 Imagen" descr="M1-11.tif"/>
          <p:cNvPicPr>
            <a:picLocks noChangeAspect="1"/>
          </p:cNvPicPr>
          <p:nvPr/>
        </p:nvPicPr>
        <p:blipFill>
          <a:blip r:embed="rId9" cstate="print"/>
          <a:stretch>
            <a:fillRect/>
          </a:stretch>
        </p:blipFill>
        <p:spPr>
          <a:xfrm>
            <a:off x="6130120" y="13703325"/>
            <a:ext cx="3143272" cy="2357454"/>
          </a:xfrm>
          <a:prstGeom prst="rect">
            <a:avLst/>
          </a:prstGeom>
        </p:spPr>
      </p:pic>
      <p:pic>
        <p:nvPicPr>
          <p:cNvPr id="48" name="Picture 1"/>
          <p:cNvPicPr/>
          <p:nvPr/>
        </p:nvPicPr>
        <p:blipFill>
          <a:blip r:embed="rId10" cstate="print"/>
          <a:srcRect/>
          <a:stretch>
            <a:fillRect/>
          </a:stretch>
        </p:blipFill>
        <p:spPr bwMode="auto">
          <a:xfrm>
            <a:off x="2201030" y="16417969"/>
            <a:ext cx="6929486" cy="1571635"/>
          </a:xfrm>
          <a:prstGeom prst="rect">
            <a:avLst/>
          </a:prstGeom>
          <a:noFill/>
          <a:ln w="9525">
            <a:noFill/>
            <a:miter lim="800000"/>
            <a:headEnd/>
            <a:tailEnd/>
          </a:ln>
        </p:spPr>
      </p:pic>
      <p:pic>
        <p:nvPicPr>
          <p:cNvPr id="49" name="Picture 1"/>
          <p:cNvPicPr/>
          <p:nvPr/>
        </p:nvPicPr>
        <p:blipFill>
          <a:blip r:embed="rId11" cstate="print"/>
          <a:srcRect/>
          <a:stretch>
            <a:fillRect/>
          </a:stretch>
        </p:blipFill>
        <p:spPr bwMode="auto">
          <a:xfrm>
            <a:off x="2201030" y="17989605"/>
            <a:ext cx="6858048" cy="1571636"/>
          </a:xfrm>
          <a:prstGeom prst="rect">
            <a:avLst/>
          </a:prstGeom>
          <a:noFill/>
          <a:ln w="9525">
            <a:noFill/>
            <a:miter lim="800000"/>
            <a:headEnd/>
            <a:tailEnd/>
          </a:ln>
        </p:spPr>
      </p:pic>
      <p:graphicFrame>
        <p:nvGraphicFramePr>
          <p:cNvPr id="50" name="49 Tabla"/>
          <p:cNvGraphicFramePr>
            <a:graphicFrameLocks noGrp="1"/>
          </p:cNvGraphicFramePr>
          <p:nvPr>
            <p:extLst>
              <p:ext uri="{D42A27DB-BD31-4B8C-83A1-F6EECF244321}">
                <p14:modId xmlns:p14="http://schemas.microsoft.com/office/powerpoint/2010/main" val="2799081067"/>
              </p:ext>
            </p:extLst>
          </p:nvPr>
        </p:nvGraphicFramePr>
        <p:xfrm>
          <a:off x="9702020" y="5345079"/>
          <a:ext cx="3111734" cy="1762580"/>
        </p:xfrm>
        <a:graphic>
          <a:graphicData uri="http://schemas.openxmlformats.org/drawingml/2006/table">
            <a:tbl>
              <a:tblPr/>
              <a:tblGrid>
                <a:gridCol w="928876"/>
                <a:gridCol w="1099170"/>
                <a:gridCol w="1083688"/>
              </a:tblGrid>
              <a:tr h="352516">
                <a:tc>
                  <a:txBody>
                    <a:bodyPr/>
                    <a:lstStyle/>
                    <a:p>
                      <a:pPr algn="ctr" fontAlgn="b"/>
                      <a:r>
                        <a:rPr lang="es-MX" sz="1400" b="1" i="0" u="none" strike="noStrike" dirty="0">
                          <a:solidFill>
                            <a:srgbClr val="FFFFFF"/>
                          </a:solidFill>
                          <a:latin typeface="Calibri"/>
                        </a:rPr>
                        <a:t>Muestra</a:t>
                      </a:r>
                    </a:p>
                  </a:txBody>
                  <a:tcPr marL="0" marR="0" marT="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s-MX" sz="1400" b="1" i="0" u="none" strike="noStrike">
                          <a:solidFill>
                            <a:srgbClr val="FFFFFF"/>
                          </a:solidFill>
                          <a:latin typeface="Calibri"/>
                        </a:rPr>
                        <a:t>Promedio R</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s-MX" sz="1400" b="1" i="0" u="none" strike="noStrike">
                          <a:solidFill>
                            <a:srgbClr val="FFFFFF"/>
                          </a:solidFill>
                          <a:latin typeface="Calibri"/>
                        </a:rPr>
                        <a:t>Promedio S</a:t>
                      </a:r>
                    </a:p>
                  </a:txBody>
                  <a:tcPr marL="0" marR="0" marT="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52516">
                <a:tc>
                  <a:txBody>
                    <a:bodyPr/>
                    <a:lstStyle/>
                    <a:p>
                      <a:pPr algn="ctr" fontAlgn="b"/>
                      <a:r>
                        <a:rPr lang="es-MX" sz="1400" b="0" i="0" u="none" strike="noStrike" dirty="0">
                          <a:solidFill>
                            <a:srgbClr val="000000"/>
                          </a:solidFill>
                          <a:latin typeface="Calibri"/>
                        </a:rPr>
                        <a:t>M01</a:t>
                      </a:r>
                    </a:p>
                  </a:txBody>
                  <a:tcPr marL="0" marR="0" marT="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ctr" fontAlgn="b"/>
                      <a:r>
                        <a:rPr lang="es-MX" sz="1400" b="0" i="0" u="none" strike="noStrike" dirty="0" smtClean="0">
                          <a:solidFill>
                            <a:srgbClr val="000000"/>
                          </a:solidFill>
                          <a:latin typeface="Calibri"/>
                        </a:rPr>
                        <a:t>496.53</a:t>
                      </a:r>
                      <a:endParaRPr lang="es-MX" sz="1400" b="0" i="0" u="none" strike="noStrike" dirty="0">
                        <a:solidFill>
                          <a:srgbClr val="000000"/>
                        </a:solidFill>
                        <a:latin typeface="Calibri"/>
                      </a:endParaRP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ctr" fontAlgn="b"/>
                      <a:r>
                        <a:rPr lang="es-MX" sz="1400" b="0" i="0" u="none" strike="noStrike" dirty="0">
                          <a:solidFill>
                            <a:srgbClr val="000000"/>
                          </a:solidFill>
                          <a:latin typeface="Calibri"/>
                        </a:rPr>
                        <a:t>205.64</a:t>
                      </a:r>
                    </a:p>
                  </a:txBody>
                  <a:tcPr marL="0" marR="0" marT="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352516">
                <a:tc>
                  <a:txBody>
                    <a:bodyPr/>
                    <a:lstStyle/>
                    <a:p>
                      <a:pPr algn="ctr" fontAlgn="b"/>
                      <a:r>
                        <a:rPr lang="es-MX" sz="1400" b="0" i="0" u="none" strike="noStrike" dirty="0">
                          <a:solidFill>
                            <a:srgbClr val="000000"/>
                          </a:solidFill>
                          <a:latin typeface="Calibri"/>
                        </a:rPr>
                        <a:t>M03</a:t>
                      </a:r>
                    </a:p>
                  </a:txBody>
                  <a:tcPr marL="0" marR="0" marT="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s-MX" sz="1400" b="0" i="0" u="none" strike="noStrike" dirty="0" smtClean="0">
                          <a:solidFill>
                            <a:srgbClr val="000000"/>
                          </a:solidFill>
                          <a:latin typeface="Calibri"/>
                        </a:rPr>
                        <a:t>905.64</a:t>
                      </a:r>
                      <a:endParaRPr lang="es-MX" sz="1400" b="0" i="0" u="none" strike="noStrike" dirty="0">
                        <a:solidFill>
                          <a:srgbClr val="000000"/>
                        </a:solidFill>
                        <a:latin typeface="Calibri"/>
                      </a:endParaRP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s-MX" sz="1400" b="0" i="0" u="none" strike="noStrike" dirty="0">
                          <a:solidFill>
                            <a:srgbClr val="000000"/>
                          </a:solidFill>
                          <a:latin typeface="Calibri"/>
                        </a:rPr>
                        <a:t>295.94</a:t>
                      </a:r>
                    </a:p>
                  </a:txBody>
                  <a:tcPr marL="0" marR="0" marT="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2516">
                <a:tc>
                  <a:txBody>
                    <a:bodyPr/>
                    <a:lstStyle/>
                    <a:p>
                      <a:pPr algn="ctr" fontAlgn="b"/>
                      <a:r>
                        <a:rPr lang="es-MX" sz="1400" b="0" i="0" u="none" strike="noStrike" dirty="0">
                          <a:solidFill>
                            <a:srgbClr val="000000"/>
                          </a:solidFill>
                          <a:latin typeface="Calibri"/>
                        </a:rPr>
                        <a:t>M06</a:t>
                      </a:r>
                    </a:p>
                  </a:txBody>
                  <a:tcPr marL="0" marR="0" marT="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ctr" fontAlgn="b"/>
                      <a:r>
                        <a:rPr lang="es-MX" sz="1400" b="0" i="0" u="none" strike="noStrike" dirty="0" smtClean="0">
                          <a:solidFill>
                            <a:srgbClr val="000000"/>
                          </a:solidFill>
                          <a:latin typeface="Calibri"/>
                        </a:rPr>
                        <a:t>832.54</a:t>
                      </a:r>
                      <a:endParaRPr lang="es-MX" sz="1400" b="0" i="0" u="none" strike="noStrike" dirty="0">
                        <a:solidFill>
                          <a:srgbClr val="000000"/>
                        </a:solidFill>
                        <a:latin typeface="Calibri"/>
                      </a:endParaRP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ctr" fontAlgn="b"/>
                      <a:r>
                        <a:rPr lang="es-MX" sz="1400" b="0" i="0" u="none" strike="noStrike" dirty="0">
                          <a:solidFill>
                            <a:srgbClr val="000000"/>
                          </a:solidFill>
                          <a:latin typeface="Calibri"/>
                        </a:rPr>
                        <a:t>308.7</a:t>
                      </a:r>
                    </a:p>
                  </a:txBody>
                  <a:tcPr marL="0" marR="0" marT="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352516">
                <a:tc>
                  <a:txBody>
                    <a:bodyPr/>
                    <a:lstStyle/>
                    <a:p>
                      <a:pPr algn="ctr" fontAlgn="b"/>
                      <a:r>
                        <a:rPr lang="es-MX" sz="1400" b="0" i="0" u="none" strike="noStrike">
                          <a:solidFill>
                            <a:srgbClr val="000000"/>
                          </a:solidFill>
                          <a:latin typeface="Calibri"/>
                        </a:rPr>
                        <a:t>M07</a:t>
                      </a:r>
                    </a:p>
                  </a:txBody>
                  <a:tcPr marL="0" marR="0" marT="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s-MX" sz="1400" b="0" i="0" u="none" strike="noStrike">
                          <a:solidFill>
                            <a:srgbClr val="000000"/>
                          </a:solidFill>
                          <a:latin typeface="Calibri"/>
                        </a:rPr>
                        <a:t>1002.02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s-MX" sz="1400" b="0" i="0" u="none" strike="noStrike" dirty="0">
                          <a:solidFill>
                            <a:srgbClr val="000000"/>
                          </a:solidFill>
                          <a:latin typeface="Calibri"/>
                        </a:rPr>
                        <a:t>677.7</a:t>
                      </a:r>
                    </a:p>
                  </a:txBody>
                  <a:tcPr marL="0" marR="0" marT="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pic>
        <p:nvPicPr>
          <p:cNvPr id="51" name="50 Imagen" descr="Mta 01 200x (20).jpg"/>
          <p:cNvPicPr>
            <a:picLocks noChangeAspect="1"/>
          </p:cNvPicPr>
          <p:nvPr/>
        </p:nvPicPr>
        <p:blipFill>
          <a:blip r:embed="rId12" cstate="print"/>
          <a:stretch>
            <a:fillRect/>
          </a:stretch>
        </p:blipFill>
        <p:spPr>
          <a:xfrm>
            <a:off x="12957770" y="6416649"/>
            <a:ext cx="2068824" cy="1551618"/>
          </a:xfrm>
          <a:prstGeom prst="rect">
            <a:avLst/>
          </a:prstGeom>
        </p:spPr>
      </p:pic>
      <p:pic>
        <p:nvPicPr>
          <p:cNvPr id="52" name="51 Imagen" descr="Grafica_indentaciones_SR_01_.jpg"/>
          <p:cNvPicPr>
            <a:picLocks noChangeAspect="1"/>
          </p:cNvPicPr>
          <p:nvPr/>
        </p:nvPicPr>
        <p:blipFill>
          <a:blip r:embed="rId13" cstate="print"/>
          <a:stretch>
            <a:fillRect/>
          </a:stretch>
        </p:blipFill>
        <p:spPr>
          <a:xfrm>
            <a:off x="6161175" y="10420027"/>
            <a:ext cx="2411973" cy="1542080"/>
          </a:xfrm>
          <a:prstGeom prst="rect">
            <a:avLst/>
          </a:prstGeom>
        </p:spPr>
      </p:pic>
      <p:pic>
        <p:nvPicPr>
          <p:cNvPr id="53" name="52 Imagen" descr="Grafica_indentaciones_zona_3_rec.jpg"/>
          <p:cNvPicPr>
            <a:picLocks noChangeAspect="1"/>
          </p:cNvPicPr>
          <p:nvPr/>
        </p:nvPicPr>
        <p:blipFill>
          <a:blip r:embed="rId14" cstate="print"/>
          <a:stretch>
            <a:fillRect/>
          </a:stretch>
        </p:blipFill>
        <p:spPr>
          <a:xfrm>
            <a:off x="6157240" y="11932195"/>
            <a:ext cx="2415908" cy="1544597"/>
          </a:xfrm>
          <a:prstGeom prst="rect">
            <a:avLst/>
          </a:prstGeom>
        </p:spPr>
      </p:pic>
      <p:pic>
        <p:nvPicPr>
          <p:cNvPr id="54" name="53 Imagen" descr="Grafica_indentaciones_2mN_m1.jpg"/>
          <p:cNvPicPr>
            <a:picLocks noChangeAspect="1"/>
          </p:cNvPicPr>
          <p:nvPr/>
        </p:nvPicPr>
        <p:blipFill>
          <a:blip r:embed="rId15" cstate="print"/>
          <a:stretch>
            <a:fillRect/>
          </a:stretch>
        </p:blipFill>
        <p:spPr>
          <a:xfrm>
            <a:off x="8573148" y="10417974"/>
            <a:ext cx="2368397" cy="1514221"/>
          </a:xfrm>
          <a:prstGeom prst="rect">
            <a:avLst/>
          </a:prstGeom>
        </p:spPr>
      </p:pic>
      <p:pic>
        <p:nvPicPr>
          <p:cNvPr id="56" name="55 Imagen" descr="Grafica_indentaciones_SR_01_.jpg"/>
          <p:cNvPicPr>
            <a:picLocks noChangeAspect="1"/>
          </p:cNvPicPr>
          <p:nvPr/>
        </p:nvPicPr>
        <p:blipFill>
          <a:blip r:embed="rId13" cstate="print"/>
          <a:stretch>
            <a:fillRect/>
          </a:stretch>
        </p:blipFill>
        <p:spPr>
          <a:xfrm>
            <a:off x="8573148" y="11932195"/>
            <a:ext cx="2368398" cy="1514221"/>
          </a:xfrm>
          <a:prstGeom prst="rect">
            <a:avLst/>
          </a:prstGeom>
        </p:spPr>
      </p:pic>
      <p:sp>
        <p:nvSpPr>
          <p:cNvPr id="60" name="59 CuadroTexto"/>
          <p:cNvSpPr txBox="1"/>
          <p:nvPr/>
        </p:nvSpPr>
        <p:spPr>
          <a:xfrm>
            <a:off x="9630582" y="4987889"/>
            <a:ext cx="3357586" cy="307777"/>
          </a:xfrm>
          <a:prstGeom prst="rect">
            <a:avLst/>
          </a:prstGeom>
          <a:noFill/>
        </p:spPr>
        <p:txBody>
          <a:bodyPr wrap="square" rtlCol="0">
            <a:spAutoFit/>
          </a:bodyPr>
          <a:lstStyle/>
          <a:p>
            <a:r>
              <a:rPr lang="es-MX" sz="1400" dirty="0" smtClean="0"/>
              <a:t>Tabla 1. Promedios de </a:t>
            </a:r>
            <a:r>
              <a:rPr lang="es-MX" sz="1400" dirty="0" err="1" smtClean="0"/>
              <a:t>microdureza</a:t>
            </a:r>
            <a:r>
              <a:rPr lang="es-MX" sz="1400" dirty="0" smtClean="0"/>
              <a:t>.</a:t>
            </a:r>
            <a:endParaRPr lang="es-MX" sz="1400" dirty="0"/>
          </a:p>
        </p:txBody>
      </p:sp>
      <p:sp>
        <p:nvSpPr>
          <p:cNvPr id="61" name="60 CuadroTexto"/>
          <p:cNvSpPr txBox="1"/>
          <p:nvPr/>
        </p:nvSpPr>
        <p:spPr>
          <a:xfrm>
            <a:off x="9916334" y="8059723"/>
            <a:ext cx="5429288" cy="307777"/>
          </a:xfrm>
          <a:prstGeom prst="rect">
            <a:avLst/>
          </a:prstGeom>
          <a:noFill/>
        </p:spPr>
        <p:txBody>
          <a:bodyPr wrap="square" rtlCol="0">
            <a:spAutoFit/>
          </a:bodyPr>
          <a:lstStyle/>
          <a:p>
            <a:r>
              <a:rPr lang="es-MX" sz="1400" dirty="0" smtClean="0"/>
              <a:t>Figura 1, Imagen tomada en microscopio óptico de la </a:t>
            </a:r>
            <a:r>
              <a:rPr lang="es-MX" sz="1400" dirty="0" err="1" smtClean="0"/>
              <a:t>microestructura</a:t>
            </a:r>
            <a:r>
              <a:rPr lang="es-MX" sz="1400" dirty="0" smtClean="0"/>
              <a:t>.</a:t>
            </a:r>
            <a:endParaRPr lang="es-MX" sz="1400" dirty="0"/>
          </a:p>
        </p:txBody>
      </p:sp>
      <p:sp>
        <p:nvSpPr>
          <p:cNvPr id="66" name="65 CuadroTexto"/>
          <p:cNvSpPr txBox="1"/>
          <p:nvPr/>
        </p:nvSpPr>
        <p:spPr>
          <a:xfrm>
            <a:off x="915146" y="13417573"/>
            <a:ext cx="6572296" cy="307777"/>
          </a:xfrm>
          <a:prstGeom prst="rect">
            <a:avLst/>
          </a:prstGeom>
          <a:noFill/>
        </p:spPr>
        <p:txBody>
          <a:bodyPr wrap="square" rtlCol="0">
            <a:spAutoFit/>
          </a:bodyPr>
          <a:lstStyle/>
          <a:p>
            <a:r>
              <a:rPr lang="es-MX" sz="1400" dirty="0" smtClean="0"/>
              <a:t>Figura 3, Comparativo de </a:t>
            </a:r>
            <a:r>
              <a:rPr lang="es-MX" sz="1400" dirty="0" err="1" smtClean="0"/>
              <a:t>microdureza</a:t>
            </a:r>
            <a:r>
              <a:rPr lang="es-MX" sz="1400" dirty="0" smtClean="0"/>
              <a:t>(a) y </a:t>
            </a:r>
            <a:r>
              <a:rPr lang="es-MX" sz="1400" dirty="0" err="1" smtClean="0"/>
              <a:t>nanodureza</a:t>
            </a:r>
            <a:r>
              <a:rPr lang="es-MX" sz="1400" dirty="0" smtClean="0"/>
              <a:t>(b)</a:t>
            </a:r>
          </a:p>
        </p:txBody>
      </p:sp>
      <p:sp>
        <p:nvSpPr>
          <p:cNvPr id="74" name="73 CuadroTexto"/>
          <p:cNvSpPr txBox="1"/>
          <p:nvPr/>
        </p:nvSpPr>
        <p:spPr>
          <a:xfrm>
            <a:off x="4484076" y="13138639"/>
            <a:ext cx="472956" cy="307777"/>
          </a:xfrm>
          <a:prstGeom prst="rect">
            <a:avLst/>
          </a:prstGeom>
          <a:noFill/>
        </p:spPr>
        <p:txBody>
          <a:bodyPr wrap="square" rtlCol="0">
            <a:spAutoFit/>
          </a:bodyPr>
          <a:lstStyle/>
          <a:p>
            <a:pPr marL="342900" indent="-342900"/>
            <a:r>
              <a:rPr lang="es-MX" sz="1400" dirty="0" smtClean="0"/>
              <a:t>a)</a:t>
            </a:r>
          </a:p>
        </p:txBody>
      </p:sp>
      <p:sp>
        <p:nvSpPr>
          <p:cNvPr id="75" name="74 CuadroTexto"/>
          <p:cNvSpPr txBox="1"/>
          <p:nvPr/>
        </p:nvSpPr>
        <p:spPr>
          <a:xfrm>
            <a:off x="10897694" y="13109796"/>
            <a:ext cx="403892" cy="307777"/>
          </a:xfrm>
          <a:prstGeom prst="rect">
            <a:avLst/>
          </a:prstGeom>
          <a:noFill/>
        </p:spPr>
        <p:txBody>
          <a:bodyPr wrap="square" rtlCol="0">
            <a:spAutoFit/>
          </a:bodyPr>
          <a:lstStyle/>
          <a:p>
            <a:pPr marL="342900" indent="-342900"/>
            <a:r>
              <a:rPr lang="es-MX" sz="1400" dirty="0" smtClean="0"/>
              <a:t>b)</a:t>
            </a:r>
          </a:p>
        </p:txBody>
      </p:sp>
      <p:sp>
        <p:nvSpPr>
          <p:cNvPr id="78" name="77 CuadroTexto"/>
          <p:cNvSpPr txBox="1"/>
          <p:nvPr/>
        </p:nvSpPr>
        <p:spPr>
          <a:xfrm>
            <a:off x="843708" y="16132217"/>
            <a:ext cx="5715040" cy="307777"/>
          </a:xfrm>
          <a:prstGeom prst="rect">
            <a:avLst/>
          </a:prstGeom>
          <a:noFill/>
        </p:spPr>
        <p:txBody>
          <a:bodyPr wrap="square" rtlCol="0">
            <a:spAutoFit/>
          </a:bodyPr>
          <a:lstStyle/>
          <a:p>
            <a:r>
              <a:rPr lang="es-MX" sz="1400" dirty="0" smtClean="0"/>
              <a:t>Figura 4, Poro Relleno de vidrio(a), Poro sin relleno(b) </a:t>
            </a:r>
          </a:p>
        </p:txBody>
      </p:sp>
      <p:sp>
        <p:nvSpPr>
          <p:cNvPr id="79" name="78 CuadroTexto"/>
          <p:cNvSpPr txBox="1"/>
          <p:nvPr/>
        </p:nvSpPr>
        <p:spPr>
          <a:xfrm>
            <a:off x="4772798" y="15775027"/>
            <a:ext cx="1571636" cy="307777"/>
          </a:xfrm>
          <a:prstGeom prst="rect">
            <a:avLst/>
          </a:prstGeom>
          <a:noFill/>
        </p:spPr>
        <p:txBody>
          <a:bodyPr wrap="square" rtlCol="0">
            <a:spAutoFit/>
          </a:bodyPr>
          <a:lstStyle/>
          <a:p>
            <a:pPr marL="342900" indent="-342900"/>
            <a:r>
              <a:rPr lang="es-MX" sz="1400" dirty="0" smtClean="0"/>
              <a:t>a)</a:t>
            </a:r>
          </a:p>
        </p:txBody>
      </p:sp>
      <p:sp>
        <p:nvSpPr>
          <p:cNvPr id="80" name="79 CuadroTexto"/>
          <p:cNvSpPr txBox="1"/>
          <p:nvPr/>
        </p:nvSpPr>
        <p:spPr>
          <a:xfrm>
            <a:off x="9344830" y="15775027"/>
            <a:ext cx="1571636" cy="307777"/>
          </a:xfrm>
          <a:prstGeom prst="rect">
            <a:avLst/>
          </a:prstGeom>
          <a:noFill/>
        </p:spPr>
        <p:txBody>
          <a:bodyPr wrap="square" rtlCol="0">
            <a:spAutoFit/>
          </a:bodyPr>
          <a:lstStyle/>
          <a:p>
            <a:pPr marL="342900" indent="-342900"/>
            <a:r>
              <a:rPr lang="es-MX" sz="1400" dirty="0" smtClean="0"/>
              <a:t>b)</a:t>
            </a:r>
          </a:p>
        </p:txBody>
      </p:sp>
      <p:sp>
        <p:nvSpPr>
          <p:cNvPr id="81" name="80 CuadroTexto"/>
          <p:cNvSpPr txBox="1"/>
          <p:nvPr/>
        </p:nvSpPr>
        <p:spPr>
          <a:xfrm>
            <a:off x="2558220" y="19561241"/>
            <a:ext cx="6357982" cy="307777"/>
          </a:xfrm>
          <a:prstGeom prst="rect">
            <a:avLst/>
          </a:prstGeom>
          <a:noFill/>
        </p:spPr>
        <p:txBody>
          <a:bodyPr wrap="square" rtlCol="0">
            <a:spAutoFit/>
          </a:bodyPr>
          <a:lstStyle/>
          <a:p>
            <a:r>
              <a:rPr lang="es-MX" sz="1400" dirty="0" smtClean="0"/>
              <a:t>Figura  5,EDS realizado a la muestra M03</a:t>
            </a:r>
          </a:p>
        </p:txBody>
      </p:sp>
      <p:sp>
        <p:nvSpPr>
          <p:cNvPr id="82" name="81 CuadroTexto"/>
          <p:cNvSpPr txBox="1"/>
          <p:nvPr/>
        </p:nvSpPr>
        <p:spPr>
          <a:xfrm>
            <a:off x="2629658" y="0"/>
            <a:ext cx="9286940" cy="307777"/>
          </a:xfrm>
          <a:prstGeom prst="rect">
            <a:avLst/>
          </a:prstGeom>
          <a:noFill/>
        </p:spPr>
        <p:txBody>
          <a:bodyPr wrap="square" rtlCol="0">
            <a:spAutoFit/>
          </a:bodyPr>
          <a:lstStyle/>
          <a:p>
            <a:pPr algn="ctr"/>
            <a:r>
              <a:rPr lang="es-MX" sz="1400" dirty="0" smtClean="0"/>
              <a:t>Proyecto apoyado con recurso de la convocatoria Jóvenes Talentos</a:t>
            </a:r>
            <a:endParaRPr lang="es-MX" sz="1400" dirty="0"/>
          </a:p>
        </p:txBody>
      </p:sp>
      <p:sp>
        <p:nvSpPr>
          <p:cNvPr id="57" name="56 Rectángulo"/>
          <p:cNvSpPr/>
          <p:nvPr/>
        </p:nvSpPr>
        <p:spPr>
          <a:xfrm>
            <a:off x="11530392" y="13132879"/>
            <a:ext cx="3600400" cy="1138773"/>
          </a:xfrm>
          <a:prstGeom prst="rect">
            <a:avLst/>
          </a:prstGeom>
        </p:spPr>
        <p:txBody>
          <a:bodyPr wrap="square">
            <a:spAutoFit/>
          </a:bodyPr>
          <a:lstStyle/>
          <a:p>
            <a:pPr lvl="0" algn="just">
              <a:buClr>
                <a:schemeClr val="accent1">
                  <a:lumMod val="75000"/>
                </a:schemeClr>
              </a:buClr>
              <a:buFont typeface="Wingdings" pitchFamily="2" charset="2"/>
              <a:buChar char="v"/>
            </a:pPr>
            <a:r>
              <a:rPr lang="es-MX" sz="1700" dirty="0" smtClean="0">
                <a:latin typeface="Berlin Sans FB"/>
              </a:rPr>
              <a:t>Observamos una variación en la </a:t>
            </a:r>
            <a:r>
              <a:rPr lang="es-MX" sz="1700" dirty="0" err="1" smtClean="0">
                <a:latin typeface="Berlin Sans FB"/>
              </a:rPr>
              <a:t>nanodureza</a:t>
            </a:r>
            <a:r>
              <a:rPr lang="es-MX" sz="1700" dirty="0" smtClean="0">
                <a:latin typeface="Berlin Sans FB"/>
              </a:rPr>
              <a:t> del recubrimiento respecto al sustrato pasando de 9.9 </a:t>
            </a:r>
            <a:r>
              <a:rPr lang="es-MX" sz="1700" dirty="0" err="1" smtClean="0">
                <a:latin typeface="Berlin Sans FB"/>
              </a:rPr>
              <a:t>GPa</a:t>
            </a:r>
            <a:r>
              <a:rPr lang="es-MX" sz="1700" dirty="0" smtClean="0">
                <a:latin typeface="Berlin Sans FB"/>
              </a:rPr>
              <a:t> a 39.8 </a:t>
            </a:r>
            <a:r>
              <a:rPr lang="es-MX" sz="1700" dirty="0" err="1" smtClean="0">
                <a:latin typeface="Berlin Sans FB"/>
              </a:rPr>
              <a:t>GPa</a:t>
            </a:r>
            <a:r>
              <a:rPr lang="es-MX" sz="1700" dirty="0" smtClean="0">
                <a:latin typeface="Berlin Sans FB"/>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1319</TotalTime>
  <Words>777</Words>
  <Application>Microsoft Office PowerPoint</Application>
  <PresentationFormat>Personalizado</PresentationFormat>
  <Paragraphs>50</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Andalus</vt:lpstr>
      <vt:lpstr>Arial</vt:lpstr>
      <vt:lpstr>Berlin Sans FB</vt:lpstr>
      <vt:lpstr>Calibri</vt:lpstr>
      <vt:lpstr>Wingdings</vt:lpstr>
      <vt:lpstr>Tema de Office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claudia garcia aguirre</dc:creator>
  <cp:lastModifiedBy>marcos.lopez</cp:lastModifiedBy>
  <cp:revision>102</cp:revision>
  <dcterms:created xsi:type="dcterms:W3CDTF">2014-10-13T17:12:12Z</dcterms:created>
  <dcterms:modified xsi:type="dcterms:W3CDTF">2017-09-29T17:05:45Z</dcterms:modified>
</cp:coreProperties>
</file>