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6200438" cy="21599525"/>
  <p:notesSz cx="15387638" cy="20783550"/>
  <p:defaultTextStyle>
    <a:defPPr>
      <a:defRPr lang="es-MX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-282" y="3426"/>
      </p:cViewPr>
      <p:guideLst>
        <p:guide orient="horz" pos="6803"/>
        <p:guide pos="5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3534924"/>
            <a:ext cx="13770372" cy="7519835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1344752"/>
            <a:ext cx="12150329" cy="5214884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9356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7116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149975"/>
            <a:ext cx="3493219" cy="183045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149975"/>
            <a:ext cx="10277153" cy="18304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9921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255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5384888"/>
            <a:ext cx="13972878" cy="8984801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4454688"/>
            <a:ext cx="13972878" cy="4724895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5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5749874"/>
            <a:ext cx="6885186" cy="13704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5749874"/>
            <a:ext cx="6885186" cy="13704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222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149979"/>
            <a:ext cx="13972878" cy="41749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5294885"/>
            <a:ext cx="6853544" cy="2594941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7889827"/>
            <a:ext cx="6853544" cy="116047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5294885"/>
            <a:ext cx="6887296" cy="2594941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7889827"/>
            <a:ext cx="6887296" cy="116047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1688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9647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6757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9968"/>
            <a:ext cx="5225063" cy="503988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3109937"/>
            <a:ext cx="8201472" cy="15349662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6479857"/>
            <a:ext cx="5225063" cy="12004738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5081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9968"/>
            <a:ext cx="5225063" cy="503988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3109937"/>
            <a:ext cx="8201472" cy="15349662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6479857"/>
            <a:ext cx="5225063" cy="12004738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4846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149979"/>
            <a:ext cx="13972878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5749874"/>
            <a:ext cx="13972878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0019564"/>
            <a:ext cx="364509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EA3F-73FE-4DE1-B877-BB7008776C26}" type="datetimeFigureOut">
              <a:rPr lang="es-MX" smtClean="0"/>
              <a:pPr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0019564"/>
            <a:ext cx="54676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0019564"/>
            <a:ext cx="364509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2CBC-95C6-4006-9DCA-BF251BF626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848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0.gif"/><Relationship Id="rId7" Type="http://schemas.openxmlformats.org/officeDocument/2006/relationships/image" Target="../media/image8.tiff"/><Relationship Id="rId12" Type="http://schemas.openxmlformats.org/officeDocument/2006/relationships/image" Target="../media/image13.png"/><Relationship Id="rId17" Type="http://schemas.openxmlformats.org/officeDocument/2006/relationships/image" Target="../media/image18.tif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jpeg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" y="-281"/>
            <a:ext cx="16199137" cy="215988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82034" y="2819400"/>
            <a:ext cx="743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Proyecto apoyado con recursos de la convocatoria </a:t>
            </a:r>
            <a:r>
              <a:rPr lang="es-MX" sz="2000" b="1" dirty="0" smtClean="0"/>
              <a:t>Jóvenes Talentos</a:t>
            </a:r>
            <a:endParaRPr lang="es-MX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962134" y="620761"/>
            <a:ext cx="9934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SÍNTESIS Y CARACTERIZACIÓN PIEZOÉLECTRICA POR </a:t>
            </a:r>
          </a:p>
          <a:p>
            <a:pPr algn="ctr"/>
            <a:r>
              <a:rPr lang="es-MX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MFA DE PELÍCULAS DELGADAS DE BCZT MEDIANTE </a:t>
            </a:r>
          </a:p>
          <a:p>
            <a:pPr algn="ctr"/>
            <a:r>
              <a:rPr lang="es-MX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RF SPUTTERING</a:t>
            </a:r>
            <a:endParaRPr lang="es-MX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7552" y="3661410"/>
            <a:ext cx="6914243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latin typeface="Calibri" panose="020F0502020204030204" pitchFamily="34" charset="0"/>
                <a:cs typeface="Gisha" panose="020B0502040204020203" pitchFamily="34" charset="-79"/>
              </a:rPr>
              <a:t>Conclusiones</a:t>
            </a:r>
          </a:p>
          <a:p>
            <a:endParaRPr lang="es-MX" sz="2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s-ES" sz="2100" dirty="0"/>
              <a:t>Se </a:t>
            </a:r>
            <a:r>
              <a:rPr lang="es-ES" sz="2100" dirty="0" smtClean="0"/>
              <a:t>obtuvieron </a:t>
            </a:r>
            <a:r>
              <a:rPr lang="es-ES" sz="2100" dirty="0"/>
              <a:t>películas delgadas </a:t>
            </a:r>
            <a:r>
              <a:rPr lang="es-ES" sz="2100" dirty="0" smtClean="0"/>
              <a:t>piezoeléctricas </a:t>
            </a:r>
            <a:r>
              <a:rPr lang="es-ES" sz="2100" dirty="0"/>
              <a:t>por RF </a:t>
            </a:r>
            <a:r>
              <a:rPr lang="es-ES" sz="2100" dirty="0" err="1"/>
              <a:t>sputtering</a:t>
            </a:r>
            <a:r>
              <a:rPr lang="es-ES" sz="2100" dirty="0"/>
              <a:t> de BCZT sobre un sistema </a:t>
            </a:r>
            <a:r>
              <a:rPr lang="es-ES" sz="2100" dirty="0" smtClean="0"/>
              <a:t>Pt/Ti/SiO</a:t>
            </a:r>
            <a:r>
              <a:rPr lang="es-ES" sz="2100" baseline="-25000" dirty="0" smtClean="0"/>
              <a:t>2</a:t>
            </a:r>
            <a:r>
              <a:rPr lang="es-ES" sz="2100" dirty="0" smtClean="0"/>
              <a:t>/Si. Los </a:t>
            </a:r>
            <a:r>
              <a:rPr lang="es-ES" sz="2100" dirty="0"/>
              <a:t>valores del coeficiente </a:t>
            </a:r>
            <a:r>
              <a:rPr lang="es-ES" sz="2100" dirty="0" smtClean="0"/>
              <a:t>piezoeléctrico </a:t>
            </a:r>
            <a:r>
              <a:rPr lang="es-ES" sz="2100" dirty="0"/>
              <a:t>d</a:t>
            </a:r>
            <a:r>
              <a:rPr lang="es-ES" sz="2100" baseline="-25000" dirty="0"/>
              <a:t>33</a:t>
            </a:r>
            <a:r>
              <a:rPr lang="es-ES" sz="2100" dirty="0"/>
              <a:t> </a:t>
            </a:r>
            <a:r>
              <a:rPr lang="es-ES" sz="2100" dirty="0" smtClean="0"/>
              <a:t>están en acuerdo </a:t>
            </a:r>
            <a:r>
              <a:rPr lang="es-ES" sz="2100" dirty="0"/>
              <a:t>a </a:t>
            </a:r>
            <a:r>
              <a:rPr lang="es-ES" sz="2100" dirty="0" smtClean="0"/>
              <a:t>lo reportado </a:t>
            </a:r>
            <a:r>
              <a:rPr lang="es-ES" sz="2100" dirty="0"/>
              <a:t>en la literatura para materiales similares </a:t>
            </a:r>
            <a:r>
              <a:rPr lang="es-ES" sz="2100" dirty="0" smtClean="0"/>
              <a:t>[1-3]. </a:t>
            </a:r>
            <a:endParaRPr lang="es-ES" sz="2100" dirty="0"/>
          </a:p>
          <a:p>
            <a:r>
              <a:rPr lang="es-ES" sz="2100" dirty="0"/>
              <a:t/>
            </a:r>
            <a:br>
              <a:rPr lang="es-ES" sz="2100" dirty="0"/>
            </a:br>
            <a:r>
              <a:rPr lang="es-ES" sz="2100" dirty="0"/>
              <a:t>Se </a:t>
            </a:r>
            <a:r>
              <a:rPr lang="es-ES" sz="2100" dirty="0" smtClean="0"/>
              <a:t>logró </a:t>
            </a:r>
            <a:r>
              <a:rPr lang="es-ES" sz="2100" dirty="0"/>
              <a:t>establecer una estrecha relación entre la potencia del depósito por RF </a:t>
            </a:r>
            <a:r>
              <a:rPr lang="es-ES" sz="2100" dirty="0" err="1"/>
              <a:t>s</a:t>
            </a:r>
            <a:r>
              <a:rPr lang="es-ES" sz="2100" dirty="0" err="1" smtClean="0"/>
              <a:t>puttering</a:t>
            </a:r>
            <a:r>
              <a:rPr lang="es-ES" sz="2100" dirty="0" smtClean="0"/>
              <a:t> </a:t>
            </a:r>
            <a:r>
              <a:rPr lang="es-ES" sz="2100" dirty="0"/>
              <a:t>y el espesor de la película delgada de </a:t>
            </a:r>
            <a:r>
              <a:rPr lang="es-ES" sz="2100" dirty="0" smtClean="0"/>
              <a:t>BCZT. El efecto fue </a:t>
            </a:r>
            <a:r>
              <a:rPr lang="es-ES" sz="2100" dirty="0"/>
              <a:t>el incremento tanto de la respuesta </a:t>
            </a:r>
            <a:r>
              <a:rPr lang="es-ES" sz="2100" dirty="0" smtClean="0"/>
              <a:t>piezoeléctrica </a:t>
            </a:r>
            <a:r>
              <a:rPr lang="es-ES" sz="2100" dirty="0"/>
              <a:t>como de su coeficiente d</a:t>
            </a:r>
            <a:r>
              <a:rPr lang="es-ES" sz="2100" baseline="-25000" dirty="0"/>
              <a:t>33</a:t>
            </a:r>
            <a:r>
              <a:rPr lang="es-ES" sz="2100" dirty="0"/>
              <a:t>.</a:t>
            </a:r>
          </a:p>
          <a:p>
            <a:r>
              <a:rPr lang="es-ES" sz="2100" dirty="0"/>
              <a:t/>
            </a:r>
            <a:br>
              <a:rPr lang="es-ES" sz="2100" dirty="0"/>
            </a:br>
            <a:r>
              <a:rPr lang="es-ES" sz="2100" dirty="0"/>
              <a:t>De acuerdo a los resultados obtenidos </a:t>
            </a:r>
            <a:r>
              <a:rPr lang="es-ES" sz="2100" dirty="0" smtClean="0"/>
              <a:t>para el compuesto de</a:t>
            </a:r>
          </a:p>
          <a:p>
            <a:r>
              <a:rPr lang="es-ES" sz="2100" dirty="0" smtClean="0"/>
              <a:t>BCZT resulta </a:t>
            </a:r>
            <a:r>
              <a:rPr lang="es-ES" sz="2100" dirty="0"/>
              <a:t>un candidato bastante promisorio en </a:t>
            </a:r>
            <a:endParaRPr lang="es-ES" sz="2100" dirty="0" smtClean="0"/>
          </a:p>
          <a:p>
            <a:r>
              <a:rPr lang="es-ES" sz="2100" dirty="0" smtClean="0"/>
              <a:t>sistemas micro-electromecánicos</a:t>
            </a:r>
            <a:r>
              <a:rPr lang="es-ES" sz="2100" dirty="0"/>
              <a:t>, sensores </a:t>
            </a:r>
            <a:endParaRPr lang="es-ES" sz="2100" dirty="0" smtClean="0"/>
          </a:p>
          <a:p>
            <a:r>
              <a:rPr lang="es-ES" sz="2100" dirty="0" smtClean="0"/>
              <a:t>y </a:t>
            </a:r>
            <a:r>
              <a:rPr lang="es-ES" sz="2100" dirty="0"/>
              <a:t>actuadores que </a:t>
            </a:r>
            <a:r>
              <a:rPr lang="es-ES" sz="2100" dirty="0" smtClean="0"/>
              <a:t>requieran </a:t>
            </a:r>
            <a:r>
              <a:rPr lang="es-ES" sz="2100" dirty="0"/>
              <a:t>una </a:t>
            </a:r>
            <a:endParaRPr lang="es-ES" sz="2100" dirty="0" smtClean="0"/>
          </a:p>
          <a:p>
            <a:r>
              <a:rPr lang="es-ES" sz="2100" dirty="0" smtClean="0"/>
              <a:t>respuesta piezoeléctrica alta y que</a:t>
            </a:r>
          </a:p>
          <a:p>
            <a:r>
              <a:rPr lang="es-ES" sz="2100" dirty="0"/>
              <a:t>a</a:t>
            </a:r>
            <a:r>
              <a:rPr lang="es-ES" sz="2100" dirty="0" smtClean="0"/>
              <a:t>demás es libre </a:t>
            </a:r>
            <a:r>
              <a:rPr lang="es-ES" sz="2100" dirty="0"/>
              <a:t>de </a:t>
            </a:r>
            <a:r>
              <a:rPr lang="es-ES" sz="2100" dirty="0" smtClean="0"/>
              <a:t>Pb.</a:t>
            </a:r>
            <a:endParaRPr lang="es-ES" sz="2100" dirty="0"/>
          </a:p>
          <a:p>
            <a:r>
              <a:rPr lang="es-ES" sz="2800" dirty="0"/>
              <a:t/>
            </a:r>
            <a:br>
              <a:rPr lang="es-ES" sz="2800" dirty="0"/>
            </a:br>
            <a:endParaRPr lang="es-MX" sz="2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s-MX" sz="2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490857" y="3764280"/>
            <a:ext cx="7039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528976" y="3721874"/>
            <a:ext cx="716733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Introducción</a:t>
            </a:r>
          </a:p>
          <a:p>
            <a:r>
              <a:rPr lang="es-ES" sz="2100" dirty="0" smtClean="0"/>
              <a:t>La preocupación por el impacto ambiental ha generado interés en </a:t>
            </a:r>
            <a:r>
              <a:rPr lang="es-ES" sz="2100" dirty="0"/>
              <a:t>la </a:t>
            </a:r>
            <a:r>
              <a:rPr lang="es-ES" sz="2100" dirty="0" smtClean="0"/>
              <a:t>investigación </a:t>
            </a:r>
            <a:r>
              <a:rPr lang="es-ES" sz="2100" dirty="0"/>
              <a:t>y desarrollo de nuevos materiales libres de agentes </a:t>
            </a:r>
            <a:r>
              <a:rPr lang="es-ES" sz="2100" dirty="0" smtClean="0"/>
              <a:t>tóxicos, </a:t>
            </a:r>
            <a:r>
              <a:rPr lang="es-ES" sz="2100" dirty="0"/>
              <a:t>como lo es el plomo (Pb).  </a:t>
            </a:r>
          </a:p>
          <a:p>
            <a:r>
              <a:rPr lang="es-ES" sz="2100" dirty="0" smtClean="0"/>
              <a:t>La propuesta radica en el desarrollo de materiales piezoeléctricos para ser usados como </a:t>
            </a:r>
            <a:r>
              <a:rPr lang="es-ES" sz="2100" dirty="0"/>
              <a:t>sensores y </a:t>
            </a:r>
            <a:r>
              <a:rPr lang="es-ES" sz="2100" dirty="0" smtClean="0"/>
              <a:t>actuadores. </a:t>
            </a:r>
            <a:r>
              <a:rPr lang="es-ES" sz="2100" dirty="0"/>
              <a:t>L</a:t>
            </a:r>
            <a:r>
              <a:rPr lang="es-ES" sz="2100" dirty="0" smtClean="0"/>
              <a:t>os </a:t>
            </a:r>
            <a:r>
              <a:rPr lang="es-ES" sz="2100" dirty="0"/>
              <a:t>materiales </a:t>
            </a:r>
            <a:r>
              <a:rPr lang="es-ES" sz="2100" dirty="0" smtClean="0"/>
              <a:t>piezoeléctricos </a:t>
            </a:r>
            <a:r>
              <a:rPr lang="es-ES" sz="2100" dirty="0"/>
              <a:t>libres de plomo </a:t>
            </a:r>
            <a:r>
              <a:rPr lang="es-ES" sz="2100" dirty="0" smtClean="0"/>
              <a:t>como el BCZT resultan no solo mas </a:t>
            </a:r>
            <a:r>
              <a:rPr lang="es-ES" sz="2100" dirty="0"/>
              <a:t>amigables con el ambiente </a:t>
            </a:r>
            <a:r>
              <a:rPr lang="es-ES" sz="2100" dirty="0" smtClean="0"/>
              <a:t>sino también </a:t>
            </a:r>
            <a:r>
              <a:rPr lang="es-ES" sz="2100" dirty="0"/>
              <a:t>buenos candidatos (</a:t>
            </a:r>
            <a:r>
              <a:rPr lang="es-ES" sz="2100" dirty="0" smtClean="0"/>
              <a:t>d</a:t>
            </a:r>
            <a:r>
              <a:rPr lang="es-ES" sz="2100" baseline="-25000" dirty="0" smtClean="0"/>
              <a:t>33</a:t>
            </a:r>
            <a:r>
              <a:rPr lang="es-ES" sz="2100" dirty="0" smtClean="0"/>
              <a:t> = 620pC/N) </a:t>
            </a:r>
            <a:r>
              <a:rPr lang="es-ES" sz="2100" dirty="0"/>
              <a:t>para sustituir a </a:t>
            </a:r>
            <a:r>
              <a:rPr lang="es-ES" sz="2100" dirty="0" smtClean="0"/>
              <a:t>su mas cercano competidor piezoeléctrico, el PZT[1].</a:t>
            </a:r>
            <a:endParaRPr lang="es-MX" sz="21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47699" y="11233905"/>
            <a:ext cx="4297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/>
              <a:t>Objetivos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100" dirty="0" smtClean="0"/>
              <a:t>Preparación del compuesto de</a:t>
            </a:r>
          </a:p>
          <a:p>
            <a:pPr algn="just"/>
            <a:r>
              <a:rPr lang="es-MX" sz="2100" dirty="0" smtClean="0"/>
              <a:t>                                                      (BCZT).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100" dirty="0" smtClean="0"/>
              <a:t>Elaboración de películas delgadas mediante RF </a:t>
            </a:r>
            <a:r>
              <a:rPr lang="es-MX" sz="2100" dirty="0" err="1"/>
              <a:t>s</a:t>
            </a:r>
            <a:r>
              <a:rPr lang="es-MX" sz="2100" dirty="0" err="1" smtClean="0"/>
              <a:t>puttering</a:t>
            </a:r>
            <a:r>
              <a:rPr lang="es-MX" sz="2100" dirty="0" smtClean="0"/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1191760" y="7699986"/>
            <a:ext cx="4338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                </a:t>
            </a:r>
            <a:r>
              <a:rPr lang="es-MX" sz="2600" b="1" dirty="0" smtClean="0"/>
              <a:t>Resultados DRX</a:t>
            </a:r>
          </a:p>
          <a:p>
            <a:pPr algn="just"/>
            <a:endParaRPr lang="es-MX" sz="2100" dirty="0" smtClean="0"/>
          </a:p>
          <a:p>
            <a:pPr algn="just"/>
            <a:endParaRPr lang="es-MX" sz="2100" dirty="0"/>
          </a:p>
          <a:p>
            <a:pPr algn="just"/>
            <a:endParaRPr lang="es-MX" sz="2100" dirty="0" smtClean="0"/>
          </a:p>
          <a:p>
            <a:pPr algn="just"/>
            <a:r>
              <a:rPr lang="es-MX" sz="2100" dirty="0"/>
              <a:t> </a:t>
            </a:r>
            <a:r>
              <a:rPr lang="es-MX" sz="2100" dirty="0" smtClean="0"/>
              <a:t>   </a:t>
            </a:r>
            <a:endParaRPr lang="es-MX" sz="2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206432" y="18341904"/>
            <a:ext cx="45045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                                           </a:t>
            </a:r>
            <a:r>
              <a:rPr lang="es-MX" sz="2000" dirty="0" smtClean="0"/>
              <a:t>Contacto</a:t>
            </a:r>
            <a:endParaRPr lang="es-MX" sz="600" dirty="0" smtClean="0"/>
          </a:p>
          <a:p>
            <a:endParaRPr lang="es-MX" sz="2600" dirty="0"/>
          </a:p>
          <a:p>
            <a:endParaRPr lang="es-MX" sz="1800" dirty="0" smtClean="0"/>
          </a:p>
          <a:p>
            <a:endParaRPr lang="es-MX" sz="1800" dirty="0"/>
          </a:p>
          <a:p>
            <a:r>
              <a:rPr lang="es-MX" sz="1800" dirty="0" smtClean="0"/>
              <a:t>Referencias</a:t>
            </a:r>
          </a:p>
          <a:p>
            <a:r>
              <a:rPr lang="en-US" sz="800" dirty="0" smtClean="0"/>
              <a:t>[1] P. </a:t>
            </a:r>
            <a:r>
              <a:rPr lang="en-US" sz="800" dirty="0" err="1" smtClean="0"/>
              <a:t>Bharathi</a:t>
            </a:r>
            <a:r>
              <a:rPr lang="en-US" sz="800" dirty="0" smtClean="0"/>
              <a:t>, P Thomas </a:t>
            </a:r>
            <a:r>
              <a:rPr lang="en-US" sz="800" dirty="0"/>
              <a:t>,</a:t>
            </a:r>
            <a:r>
              <a:rPr lang="en-US" sz="800" dirty="0" smtClean="0"/>
              <a:t> K.B.R. Varma, J. Mater. Chem. C, 2015, 3, 4762.</a:t>
            </a:r>
          </a:p>
          <a:p>
            <a:r>
              <a:rPr lang="en-US" sz="800" dirty="0" smtClean="0"/>
              <a:t>[2] Z</a:t>
            </a:r>
            <a:r>
              <a:rPr lang="en-US" sz="800" dirty="0"/>
              <a:t>. Chen, J. Huang, Y. Yang, Y. Wang, Y. Wu, H. He, X. </a:t>
            </a:r>
            <a:r>
              <a:rPr lang="en-US" sz="800" dirty="0" smtClean="0"/>
              <a:t>Wei, Z</a:t>
            </a:r>
            <a:r>
              <a:rPr lang="en-US" sz="800" dirty="0"/>
              <a:t>. Ye, H. Zeng, H. </a:t>
            </a:r>
            <a:r>
              <a:rPr lang="en-US" sz="800" dirty="0" smtClean="0"/>
              <a:t>Cong, Z</a:t>
            </a:r>
            <a:r>
              <a:rPr lang="en-US" sz="800" dirty="0"/>
              <a:t>. Jiang, RSC </a:t>
            </a:r>
            <a:r>
              <a:rPr lang="en-US" sz="800" dirty="0" smtClean="0"/>
              <a:t>  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    Adv</a:t>
            </a:r>
            <a:r>
              <a:rPr lang="en-US" sz="800" dirty="0"/>
              <a:t>., 2012, 2, 7380.</a:t>
            </a:r>
          </a:p>
          <a:p>
            <a:r>
              <a:rPr lang="en-US" sz="800" dirty="0" smtClean="0"/>
              <a:t>[3] Y</a:t>
            </a:r>
            <a:r>
              <a:rPr lang="en-US" sz="800" dirty="0"/>
              <a:t>. Q. Chen, X. J. </a:t>
            </a:r>
            <a:r>
              <a:rPr lang="en-US" sz="800" dirty="0" smtClean="0"/>
              <a:t>Zheng,  </a:t>
            </a:r>
            <a:r>
              <a:rPr lang="en-US" sz="800" dirty="0"/>
              <a:t>X. Feng, Nanotechnology, 2010, </a:t>
            </a:r>
            <a:endParaRPr lang="en-US" sz="800" dirty="0" smtClean="0"/>
          </a:p>
          <a:p>
            <a:r>
              <a:rPr lang="en-US" sz="800" dirty="0" smtClean="0"/>
              <a:t>      21</a:t>
            </a:r>
            <a:r>
              <a:rPr lang="en-US" sz="800" dirty="0"/>
              <a:t>, 055708</a:t>
            </a:r>
            <a:r>
              <a:rPr lang="en-US" sz="800" dirty="0" smtClean="0"/>
              <a:t>.</a:t>
            </a:r>
          </a:p>
          <a:p>
            <a:endParaRPr lang="en-US" sz="800" dirty="0" smtClean="0"/>
          </a:p>
          <a:p>
            <a:endParaRPr lang="es-MX" sz="800" dirty="0" smtClean="0"/>
          </a:p>
          <a:p>
            <a:endParaRPr lang="es-MX" sz="1800" dirty="0"/>
          </a:p>
          <a:p>
            <a:endParaRPr lang="es-MX" sz="1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498" y="12030435"/>
            <a:ext cx="2562520" cy="29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2614" y="18916691"/>
            <a:ext cx="2285042" cy="1785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938" y="9022520"/>
            <a:ext cx="5345308" cy="3762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43769" y="12779273"/>
            <a:ext cx="3101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Morfología</a:t>
            </a:r>
            <a:r>
              <a:rPr lang="en-US" sz="1400" dirty="0" smtClean="0"/>
              <a:t> superficial </a:t>
            </a:r>
            <a:r>
              <a:rPr lang="en-US" sz="1400" dirty="0" err="1" smtClean="0"/>
              <a:t>por</a:t>
            </a:r>
            <a:r>
              <a:rPr lang="en-US" sz="1400" dirty="0" smtClean="0"/>
              <a:t> MFA </a:t>
            </a:r>
            <a:r>
              <a:rPr lang="en-US" sz="1400" dirty="0" err="1" smtClean="0"/>
              <a:t>en</a:t>
            </a:r>
            <a:r>
              <a:rPr lang="en-US" sz="1400" dirty="0"/>
              <a:t> </a:t>
            </a:r>
            <a:r>
              <a:rPr lang="en-US" sz="1400" dirty="0" smtClean="0"/>
              <a:t>3D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35018" y="2123412"/>
            <a:ext cx="850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Daniel H.Dorantes</a:t>
            </a:r>
            <a:r>
              <a:rPr lang="en-US" sz="1800" u="sng" baseline="30000" dirty="0" smtClean="0"/>
              <a:t>1*</a:t>
            </a:r>
            <a:r>
              <a:rPr lang="en-US" sz="1800" dirty="0" smtClean="0"/>
              <a:t>,  Guillermo Herrera</a:t>
            </a:r>
            <a:r>
              <a:rPr lang="en-US" sz="1800" baseline="30000" dirty="0" smtClean="0"/>
              <a:t>2,3</a:t>
            </a:r>
            <a:r>
              <a:rPr lang="en-US" sz="1800" dirty="0" smtClean="0"/>
              <a:t>,  J. </a:t>
            </a:r>
            <a:r>
              <a:rPr lang="en-US" sz="1800" dirty="0"/>
              <a:t>T. </a:t>
            </a:r>
            <a:r>
              <a:rPr lang="en-US" sz="1800" dirty="0" smtClean="0"/>
              <a:t>Holguín-Momaca</a:t>
            </a:r>
            <a:r>
              <a:rPr lang="en-US" sz="1800" baseline="30000" dirty="0"/>
              <a:t>3</a:t>
            </a:r>
            <a:r>
              <a:rPr lang="en-US" sz="1800" dirty="0" smtClean="0"/>
              <a:t>, </a:t>
            </a:r>
            <a:r>
              <a:rPr lang="en-US" sz="1800" dirty="0" err="1"/>
              <a:t>Óscar</a:t>
            </a:r>
            <a:r>
              <a:rPr lang="en-US" sz="1800" dirty="0"/>
              <a:t> </a:t>
            </a:r>
            <a:r>
              <a:rPr lang="en-US" sz="1800" dirty="0" smtClean="0"/>
              <a:t>Solís-Canto</a:t>
            </a:r>
            <a:r>
              <a:rPr lang="en-US" sz="1800" baseline="30000" dirty="0" smtClean="0"/>
              <a:t>3,4</a:t>
            </a:r>
            <a:endParaRPr lang="en-US" sz="18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716" y="2581887"/>
            <a:ext cx="12515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 smtClean="0"/>
              <a:t>Instituto </a:t>
            </a:r>
            <a:r>
              <a:rPr lang="en-US" sz="1600" dirty="0" err="1" smtClean="0"/>
              <a:t>Tecnológico</a:t>
            </a:r>
            <a:r>
              <a:rPr lang="en-US" sz="1600" dirty="0" smtClean="0"/>
              <a:t> de Mérida, 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Catedras CONACYT,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Centro de </a:t>
            </a:r>
            <a:r>
              <a:rPr lang="en-US" sz="1600" dirty="0" err="1" smtClean="0"/>
              <a:t>Investigación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Materiales</a:t>
            </a:r>
            <a:r>
              <a:rPr lang="en-US" sz="1600" dirty="0" smtClean="0"/>
              <a:t> </a:t>
            </a:r>
            <a:r>
              <a:rPr lang="en-US" sz="1600" dirty="0" err="1" smtClean="0"/>
              <a:t>Avanzados</a:t>
            </a:r>
            <a:r>
              <a:rPr lang="en-US" sz="1600" dirty="0" smtClean="0"/>
              <a:t>, 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Laboratorio Nacional de </a:t>
            </a:r>
            <a:r>
              <a:rPr lang="en-US" sz="1600" dirty="0" err="1" smtClean="0"/>
              <a:t>Nanotecnología</a:t>
            </a:r>
            <a:r>
              <a:rPr lang="en-US" sz="1600" dirty="0" smtClean="0"/>
              <a:t> </a:t>
            </a:r>
            <a:endParaRPr lang="en-US" sz="1600" baseline="30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4926" y="13995096"/>
            <a:ext cx="2327252" cy="20497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6006" y="13963639"/>
            <a:ext cx="2511942" cy="21054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9004" y="18836010"/>
            <a:ext cx="975228" cy="9752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24536" y="13412656"/>
            <a:ext cx="4863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Caracterización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Piezoeléctrica</a:t>
            </a:r>
            <a:endParaRPr lang="en-US" sz="2000" b="1" dirty="0"/>
          </a:p>
        </p:txBody>
      </p:sp>
      <p:sp>
        <p:nvSpPr>
          <p:cNvPr id="30" name="Striped Right Arrow 29"/>
          <p:cNvSpPr/>
          <p:nvPr/>
        </p:nvSpPr>
        <p:spPr>
          <a:xfrm rot="177058">
            <a:off x="10828879" y="15599338"/>
            <a:ext cx="2127940" cy="24001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764" y="16007754"/>
            <a:ext cx="2339543" cy="19382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1106" y="16018992"/>
            <a:ext cx="2377898" cy="18421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367910" y="16143896"/>
            <a:ext cx="132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</a:t>
            </a:r>
            <a:r>
              <a:rPr lang="en-US" sz="1200" dirty="0" err="1" smtClean="0"/>
              <a:t>istéresis</a:t>
            </a:r>
            <a:r>
              <a:rPr lang="en-US" sz="1200" dirty="0" smtClean="0"/>
              <a:t> </a:t>
            </a:r>
            <a:r>
              <a:rPr lang="en-US" sz="1200" dirty="0" err="1" smtClean="0"/>
              <a:t>piezoeléctrica</a:t>
            </a:r>
            <a:r>
              <a:rPr lang="en-US" sz="1200" dirty="0" smtClean="0"/>
              <a:t>: </a:t>
            </a:r>
          </a:p>
          <a:p>
            <a:endParaRPr lang="en-US" sz="1200" dirty="0"/>
          </a:p>
          <a:p>
            <a:pPr marL="342900" indent="-342900">
              <a:buAutoNum type="alphaLcParenR"/>
            </a:pPr>
            <a:r>
              <a:rPr lang="en-US" sz="1200" dirty="0" smtClean="0"/>
              <a:t>Durante la </a:t>
            </a:r>
            <a:r>
              <a:rPr lang="en-US" sz="1200" dirty="0" err="1" smtClean="0"/>
              <a:t>polarización</a:t>
            </a:r>
            <a:endParaRPr lang="en-US" sz="1200" dirty="0" smtClean="0"/>
          </a:p>
          <a:p>
            <a:pPr marL="342900" indent="-342900">
              <a:buAutoNum type="alphaLcParenR"/>
            </a:pPr>
            <a:endParaRPr lang="en-US" sz="1200" dirty="0" smtClean="0"/>
          </a:p>
          <a:p>
            <a:pPr marL="342900" indent="-342900">
              <a:buAutoNum type="alphaLcParenR"/>
            </a:pP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remanencia</a:t>
            </a:r>
            <a:r>
              <a:rPr lang="en-US" sz="1200" dirty="0" smtClean="0"/>
              <a:t>   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0261933" y="16206572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579353" y="16236701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14546960" y="13995096"/>
            <a:ext cx="1104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Micrografías</a:t>
            </a:r>
            <a:r>
              <a:rPr lang="en-US" sz="1200" dirty="0" smtClean="0"/>
              <a:t> de </a:t>
            </a:r>
            <a:r>
              <a:rPr lang="en-US" sz="1200" dirty="0" err="1" smtClean="0"/>
              <a:t>respuesta</a:t>
            </a:r>
            <a:r>
              <a:rPr lang="en-US" sz="1200" dirty="0" smtClean="0"/>
              <a:t> </a:t>
            </a:r>
            <a:r>
              <a:rPr lang="en-US" sz="1200" dirty="0" err="1" smtClean="0"/>
              <a:t>piezoeléctrica</a:t>
            </a:r>
            <a:r>
              <a:rPr lang="en-US" sz="1200" dirty="0"/>
              <a:t> </a:t>
            </a:r>
            <a:r>
              <a:rPr lang="en-US" sz="1200" dirty="0" err="1" smtClean="0"/>
              <a:t>obtenidas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MFP-3D Infinity con el </a:t>
            </a:r>
            <a:r>
              <a:rPr lang="en-US" sz="1200" dirty="0" err="1" smtClean="0"/>
              <a:t>modo</a:t>
            </a:r>
            <a:r>
              <a:rPr lang="en-US" sz="1200" dirty="0" smtClean="0"/>
              <a:t> Dual AC resonance tracking (DART)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07553" y="12968763"/>
            <a:ext cx="54274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100" dirty="0"/>
              <a:t>Comprobación de la fase cristalina </a:t>
            </a:r>
            <a:r>
              <a:rPr lang="es-MX" sz="2100" dirty="0" smtClean="0"/>
              <a:t>en las </a:t>
            </a:r>
            <a:r>
              <a:rPr lang="es-MX" sz="2100" dirty="0"/>
              <a:t>películas delgadas por medio de DRX con incidencia rasante.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100" dirty="0"/>
              <a:t>Caracterización de las películas por medio del Microscopio de Fuerza </a:t>
            </a:r>
            <a:r>
              <a:rPr lang="es-MX" sz="2100" dirty="0" smtClean="0"/>
              <a:t>Atómica (MFA).</a:t>
            </a:r>
            <a:endParaRPr lang="es-MX" sz="26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91" y="15641774"/>
            <a:ext cx="6038964" cy="34273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5400000">
            <a:off x="1245511" y="19684716"/>
            <a:ext cx="800219" cy="21352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 err="1" smtClean="0"/>
              <a:t>Depósito</a:t>
            </a:r>
            <a:r>
              <a:rPr lang="en-US" sz="2000" dirty="0" smtClean="0"/>
              <a:t> de </a:t>
            </a:r>
            <a:r>
              <a:rPr lang="en-US" sz="2000" dirty="0" err="1" smtClean="0"/>
              <a:t>Películas</a:t>
            </a:r>
            <a:r>
              <a:rPr lang="en-US" sz="2000" dirty="0" smtClean="0"/>
              <a:t> </a:t>
            </a:r>
            <a:r>
              <a:rPr lang="en-US" sz="2000" dirty="0" err="1" smtClean="0"/>
              <a:t>Delgadas</a:t>
            </a:r>
            <a:endParaRPr lang="en-US" sz="20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9" t="-699" r="-376" b="1711"/>
          <a:stretch/>
        </p:blipFill>
        <p:spPr>
          <a:xfrm>
            <a:off x="5184807" y="18747757"/>
            <a:ext cx="3015371" cy="2362183"/>
          </a:xfrm>
          <a:prstGeom prst="snip2Diag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003" y="18887820"/>
            <a:ext cx="2549005" cy="7320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12" t="13724" r="18487" b="35575"/>
          <a:stretch/>
        </p:blipFill>
        <p:spPr>
          <a:xfrm>
            <a:off x="5443868" y="17552312"/>
            <a:ext cx="1023750" cy="111854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948" y="19069116"/>
            <a:ext cx="1856156" cy="1392117"/>
          </a:xfrm>
          <a:prstGeom prst="rect">
            <a:avLst/>
          </a:prstGeom>
        </p:spPr>
      </p:pic>
      <p:sp>
        <p:nvSpPr>
          <p:cNvPr id="48" name="Curved Up Arrow 47"/>
          <p:cNvSpPr/>
          <p:nvPr/>
        </p:nvSpPr>
        <p:spPr>
          <a:xfrm>
            <a:off x="2890178" y="20683065"/>
            <a:ext cx="1018996" cy="24727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35558" y="15544722"/>
            <a:ext cx="196979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Metodología</a:t>
            </a:r>
          </a:p>
          <a:p>
            <a:endParaRPr lang="es-MX" sz="2100" dirty="0" smtClean="0"/>
          </a:p>
          <a:p>
            <a:endParaRPr lang="es-MX" sz="2600" dirty="0"/>
          </a:p>
        </p:txBody>
      </p:sp>
      <p:sp>
        <p:nvSpPr>
          <p:cNvPr id="51" name="TextBox 50"/>
          <p:cNvSpPr txBox="1"/>
          <p:nvPr/>
        </p:nvSpPr>
        <p:spPr>
          <a:xfrm>
            <a:off x="11156372" y="18537382"/>
            <a:ext cx="34359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Agradecimientos</a:t>
            </a:r>
          </a:p>
          <a:p>
            <a:r>
              <a:rPr lang="es-MX" sz="1100" dirty="0" smtClean="0"/>
              <a:t>Los autores agradecen </a:t>
            </a:r>
            <a:r>
              <a:rPr lang="es-MX" sz="1100" dirty="0"/>
              <a:t>a </a:t>
            </a:r>
            <a:r>
              <a:rPr lang="es-MX" sz="1100" dirty="0" smtClean="0"/>
              <a:t>E. Guerrero-</a:t>
            </a:r>
            <a:r>
              <a:rPr lang="es-MX" sz="1100" dirty="0" err="1" smtClean="0"/>
              <a:t>Lestarjette</a:t>
            </a:r>
            <a:r>
              <a:rPr lang="es-MX" sz="1100" dirty="0" smtClean="0"/>
              <a:t> y W. Antúnez-Flores por su apoyo en la caracterización DRX y SEM, respectivamente.</a:t>
            </a:r>
            <a:endParaRPr lang="es-MX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8146773" y="13726813"/>
            <a:ext cx="139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40W.- 15 min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156" y="13995096"/>
            <a:ext cx="2490481" cy="206062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719683" y="13699517"/>
            <a:ext cx="124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60W.- 1 Hr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1" t="10367" r="14434"/>
          <a:stretch/>
        </p:blipFill>
        <p:spPr>
          <a:xfrm>
            <a:off x="7566332" y="16028426"/>
            <a:ext cx="2329633" cy="1917608"/>
          </a:xfrm>
          <a:prstGeom prst="rect">
            <a:avLst/>
          </a:prstGeom>
        </p:spPr>
      </p:pic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3519947"/>
              </p:ext>
            </p:extLst>
          </p:nvPr>
        </p:nvGraphicFramePr>
        <p:xfrm>
          <a:off x="8013729" y="19641027"/>
          <a:ext cx="2400604" cy="717298"/>
        </p:xfrm>
        <a:graphic>
          <a:graphicData uri="http://schemas.openxmlformats.org/presentationml/2006/ole">
            <p:oleObj spid="_x0000_s1088" name="Image" r:id="rId19" imgW="6344536" imgH="1895740" progId="">
              <p:embed/>
            </p:oleObj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7757480"/>
              </p:ext>
            </p:extLst>
          </p:nvPr>
        </p:nvGraphicFramePr>
        <p:xfrm>
          <a:off x="8138448" y="20341372"/>
          <a:ext cx="2368043" cy="588970"/>
        </p:xfrm>
        <a:graphic>
          <a:graphicData uri="http://schemas.openxmlformats.org/presentationml/2006/ole">
            <p:oleObj spid="_x0000_s1089" name="Image" r:id="rId20" imgW="5277587" imgH="1362265" progId="">
              <p:embed/>
            </p:oleObj>
          </a:graphicData>
        </a:graphic>
      </p:graphicFrame>
      <p:sp>
        <p:nvSpPr>
          <p:cNvPr id="58" name="TextBox 41"/>
          <p:cNvSpPr txBox="1"/>
          <p:nvPr/>
        </p:nvSpPr>
        <p:spPr>
          <a:xfrm rot="5400000">
            <a:off x="8097823" y="17137623"/>
            <a:ext cx="507831" cy="31083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100" dirty="0" err="1" smtClean="0"/>
              <a:t>Caracterización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MFA</a:t>
            </a:r>
            <a:endParaRPr lang="en-US" sz="2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497" y="6996882"/>
            <a:ext cx="1530436" cy="857044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298907"/>
              </p:ext>
            </p:extLst>
          </p:nvPr>
        </p:nvGraphicFramePr>
        <p:xfrm>
          <a:off x="11578363" y="11033497"/>
          <a:ext cx="3722352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2"/>
                <a:gridCol w="851558"/>
                <a:gridCol w="792422"/>
                <a:gridCol w="691530"/>
              </a:tblGrid>
              <a:tr h="241045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Muestra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DD09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DD11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DD12</a:t>
                      </a:r>
                      <a:endParaRPr lang="es-MX" sz="1100" dirty="0"/>
                    </a:p>
                  </a:txBody>
                  <a:tcPr/>
                </a:tc>
              </a:tr>
              <a:tr h="241045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Potencia (W)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60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40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40</a:t>
                      </a:r>
                      <a:endParaRPr lang="es-MX" sz="1100" dirty="0"/>
                    </a:p>
                  </a:txBody>
                  <a:tcPr/>
                </a:tc>
              </a:tr>
              <a:tr h="241045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Espesor (</a:t>
                      </a:r>
                      <a:r>
                        <a:rPr lang="es-MX" sz="1100" dirty="0" err="1" smtClean="0"/>
                        <a:t>nm</a:t>
                      </a:r>
                      <a:r>
                        <a:rPr lang="es-MX" sz="1100" dirty="0" smtClean="0"/>
                        <a:t>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100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15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120</a:t>
                      </a:r>
                      <a:endParaRPr lang="es-MX" sz="1100" dirty="0"/>
                    </a:p>
                  </a:txBody>
                  <a:tcPr/>
                </a:tc>
              </a:tr>
              <a:tr h="401742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Tiempo depósito (min)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60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15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120</a:t>
                      </a:r>
                      <a:endParaRPr lang="es-MX" sz="1100" dirty="0"/>
                    </a:p>
                  </a:txBody>
                  <a:tcPr/>
                </a:tc>
              </a:tr>
              <a:tr h="241045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Temperatura(</a:t>
                      </a:r>
                      <a:r>
                        <a:rPr lang="es-MX" sz="1100" baseline="30000" dirty="0" err="1" smtClean="0"/>
                        <a:t>o</a:t>
                      </a:r>
                      <a:r>
                        <a:rPr lang="es-MX" sz="1100" dirty="0" err="1" smtClean="0"/>
                        <a:t>C</a:t>
                      </a:r>
                      <a:r>
                        <a:rPr lang="es-MX" sz="1100" dirty="0" smtClean="0"/>
                        <a:t>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700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700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700</a:t>
                      </a:r>
                      <a:endParaRPr lang="es-MX" sz="1100" dirty="0"/>
                    </a:p>
                  </a:txBody>
                  <a:tcPr/>
                </a:tc>
              </a:tr>
              <a:tr h="241045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Presión (</a:t>
                      </a:r>
                      <a:r>
                        <a:rPr lang="es-MX" sz="1100" dirty="0" err="1" smtClean="0"/>
                        <a:t>Tor</a:t>
                      </a:r>
                      <a:r>
                        <a:rPr lang="es-MX" sz="1100" dirty="0" smtClean="0"/>
                        <a:t>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3x10</a:t>
                      </a:r>
                      <a:r>
                        <a:rPr lang="es-MX" sz="1100" baseline="30000" dirty="0" smtClean="0"/>
                        <a:t>-3</a:t>
                      </a:r>
                      <a:endParaRPr lang="es-MX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3x10</a:t>
                      </a:r>
                      <a:r>
                        <a:rPr lang="es-MX" sz="1100" baseline="30000" dirty="0" smtClean="0"/>
                        <a:t>-3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3x10</a:t>
                      </a:r>
                      <a:r>
                        <a:rPr lang="es-MX" sz="1100" baseline="30000" dirty="0" smtClean="0"/>
                        <a:t>-3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28"/>
          <p:cNvSpPr txBox="1"/>
          <p:nvPr/>
        </p:nvSpPr>
        <p:spPr>
          <a:xfrm>
            <a:off x="11337125" y="10689516"/>
            <a:ext cx="486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Resumen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muestras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preparadas</a:t>
            </a:r>
            <a:r>
              <a:rPr lang="en-US" sz="1800" b="1" dirty="0" smtClean="0"/>
              <a:t> sputtering</a:t>
            </a:r>
            <a:endParaRPr lang="en-US" sz="1800" b="1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3384020"/>
              </p:ext>
            </p:extLst>
          </p:nvPr>
        </p:nvGraphicFramePr>
        <p:xfrm>
          <a:off x="11476323" y="7774643"/>
          <a:ext cx="4062480" cy="3103801"/>
        </p:xfrm>
        <a:graphic>
          <a:graphicData uri="http://schemas.openxmlformats.org/presentationml/2006/ole">
            <p:oleObj spid="_x0000_s1090" name="Graph" r:id="rId22" imgW="3876480" imgH="297360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08251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413</Words>
  <Application>Microsoft Office PowerPoint</Application>
  <PresentationFormat>Personalizado</PresentationFormat>
  <Paragraphs>90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Tema de Office</vt:lpstr>
      <vt:lpstr>Image</vt:lpstr>
      <vt:lpstr>Graph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walmartpc</dc:creator>
  <cp:lastModifiedBy>c</cp:lastModifiedBy>
  <cp:revision>66</cp:revision>
  <dcterms:created xsi:type="dcterms:W3CDTF">2015-07-08T20:20:01Z</dcterms:created>
  <dcterms:modified xsi:type="dcterms:W3CDTF">2015-07-09T20:12:39Z</dcterms:modified>
</cp:coreProperties>
</file>